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715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172" y="1336999"/>
            <a:ext cx="82287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172" y="1336999"/>
            <a:ext cx="82287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172" y="3068022"/>
            <a:ext cx="82287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172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3927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57172" y="3068022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3927" y="3068022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172" y="1336999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388" y="1336999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1277" y="1336999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57172" y="3068022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388" y="3068022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21277" y="3068022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172" y="1336999"/>
            <a:ext cx="82287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172" y="1336999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3927" y="1336999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172" y="227852"/>
            <a:ext cx="82287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172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3927" y="1336999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57172" y="3068022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172" y="1336999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3927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3927" y="3068022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172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3927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172" y="3068022"/>
            <a:ext cx="82287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172" y="1336999"/>
            <a:ext cx="82287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172" y="5205769"/>
            <a:ext cx="21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7054" y="5205769"/>
            <a:ext cx="28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5842" y="5205769"/>
            <a:ext cx="21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300" u="none" cap="none" strike="noStrike">
                <a:latin typeface="Arial"/>
                <a:ea typeface="Arial"/>
                <a:cs typeface="Arial"/>
                <a:sym typeface="Arial"/>
              </a:rPr>
              <a:t>L’ORGANIZZAZIONE AZIENDALE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00000" y="1336999"/>
            <a:ext cx="7380000" cy="24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In un’azienda non si lavora a caso.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Persone, beni, conoscenze, ecc., vengono ORGANIZZATE.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Si stabilisce “chi fa cosa”, “come”, “quando”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spcBef>
                <a:spcPts val="1000"/>
              </a:spcBef>
              <a:spcAft>
                <a:spcPts val="1000"/>
              </a:spcAft>
              <a:buSzPts val="1500"/>
              <a:buFont typeface="Arial"/>
              <a:buChar char="●"/>
            </a:pP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Senza organizzazione è difficile svolgere le attività con </a:t>
            </a:r>
            <a:r>
              <a:rPr b="0" i="0" lang="it-IT" sz="1500" u="sng" cap="none" strike="noStrike">
                <a:latin typeface="Arial"/>
                <a:ea typeface="Arial"/>
                <a:cs typeface="Arial"/>
                <a:sym typeface="Arial"/>
              </a:rPr>
              <a:t>efficacia</a:t>
            </a: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 ed </a:t>
            </a:r>
            <a:r>
              <a:rPr b="0" i="0" lang="it-IT" sz="1500" u="sng" cap="none" strike="noStrike">
                <a:latin typeface="Arial"/>
                <a:ea typeface="Arial"/>
                <a:cs typeface="Arial"/>
                <a:sym typeface="Arial"/>
              </a:rPr>
              <a:t>efficienza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L’ORGANIZZAZIONE AZIENDALE</a:t>
            </a:r>
            <a:endParaRPr sz="3300"/>
          </a:p>
        </p:txBody>
      </p:sp>
      <p:sp>
        <p:nvSpPr>
          <p:cNvPr id="119" name="Google Shape;119;p23"/>
          <p:cNvSpPr txBox="1"/>
          <p:nvPr/>
        </p:nvSpPr>
        <p:spPr>
          <a:xfrm>
            <a:off x="900000" y="1336999"/>
            <a:ext cx="7380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Vertice strategico, linea intermedia e nucleo operativo sono detti anche ORGANI DI LINE</a:t>
            </a:r>
            <a:r>
              <a:rPr lang="it-IT" sz="1500"/>
              <a:t>ULTIVI che offrono supporto agli organi di vertice o ai dirigenti e che, di solito, so</a:t>
            </a:r>
            <a:endParaRPr sz="1500"/>
          </a:p>
          <a:p>
            <a:pPr indent="-323850" lvl="0" marL="457200" marR="0" rtl="0" algn="just">
              <a:spcBef>
                <a:spcPts val="1417"/>
              </a:spcBef>
              <a:spcAft>
                <a:spcPts val="1000"/>
              </a:spcAft>
              <a:buSzPts val="1500"/>
              <a:buChar char="●"/>
            </a:pPr>
            <a:r>
              <a:rPr lang="it-IT" sz="1500"/>
              <a:t>Da non confondere con gli ORGANI </a:t>
            </a:r>
            <a:r>
              <a:rPr lang="it-IT" sz="1500"/>
              <a:t>CONSno</a:t>
            </a:r>
            <a:r>
              <a:rPr lang="it-IT" sz="1500"/>
              <a:t> esterni all’azienda (professionisti di vari settori)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L’ORGANIZZAZIONE AZIENDALE</a:t>
            </a:r>
            <a:endParaRPr sz="3300"/>
          </a:p>
        </p:txBody>
      </p:sp>
      <p:sp>
        <p:nvSpPr>
          <p:cNvPr id="70" name="Google Shape;70;p15"/>
          <p:cNvSpPr txBox="1"/>
          <p:nvPr/>
        </p:nvSpPr>
        <p:spPr>
          <a:xfrm>
            <a:off x="900000" y="1336999"/>
            <a:ext cx="7380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7809" lvl="0" marL="431999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L’organizzazione di una azienda è importante perché: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78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È necessario che le varie persone in azienda lavorino in modo </a:t>
            </a:r>
            <a:r>
              <a:rPr b="0" i="0" lang="it-IT" sz="1500" u="sng" cap="none" strike="noStrike">
                <a:latin typeface="Arial"/>
                <a:ea typeface="Arial"/>
                <a:cs typeface="Arial"/>
                <a:sym typeface="Arial"/>
              </a:rPr>
              <a:t>coordinato</a:t>
            </a: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t-IT" sz="1500" u="sng" cap="none" strike="noStrike">
                <a:latin typeface="Arial"/>
                <a:ea typeface="Arial"/>
                <a:cs typeface="Arial"/>
                <a:sym typeface="Arial"/>
              </a:rPr>
              <a:t>efficiente</a:t>
            </a: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 ed </a:t>
            </a:r>
            <a:r>
              <a:rPr b="0" i="0" lang="it-IT" sz="1500" u="sng" cap="none" strike="noStrike">
                <a:latin typeface="Arial"/>
                <a:ea typeface="Arial"/>
                <a:cs typeface="Arial"/>
                <a:sym typeface="Arial"/>
              </a:rPr>
              <a:t>efficace</a:t>
            </a: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 verso l’obiettivo;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78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Le attività sono diverse e vanno </a:t>
            </a:r>
            <a:r>
              <a:rPr b="0" i="0" lang="it-IT" sz="1500" u="sng" cap="none" strike="noStrike">
                <a:latin typeface="Arial"/>
                <a:ea typeface="Arial"/>
                <a:cs typeface="Arial"/>
                <a:sym typeface="Arial"/>
              </a:rPr>
              <a:t>sistemate</a:t>
            </a: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 nella giusta </a:t>
            </a:r>
            <a:r>
              <a:rPr b="0" i="0" lang="it-IT" sz="1500" u="sng" cap="none" strike="noStrike">
                <a:latin typeface="Arial"/>
                <a:ea typeface="Arial"/>
                <a:cs typeface="Arial"/>
                <a:sym typeface="Arial"/>
              </a:rPr>
              <a:t>sequenza;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78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È necessario stabilire chi prende le decisioni e come vengono prese;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7809" lvl="0" marL="431999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È indispensabile che le informazioni siano disponibili per tutti.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L’ORGANIZZAZIONE AZIENDALE</a:t>
            </a:r>
            <a:endParaRPr sz="3300"/>
          </a:p>
        </p:txBody>
      </p:sp>
      <p:sp>
        <p:nvSpPr>
          <p:cNvPr id="76" name="Google Shape;76;p16"/>
          <p:cNvSpPr txBox="1"/>
          <p:nvPr/>
        </p:nvSpPr>
        <p:spPr>
          <a:xfrm>
            <a:off x="900000" y="1336999"/>
            <a:ext cx="7380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3255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it-IT" sz="1500"/>
              <a:t>Le scelte di carattere organizzativo sono scelte strategiche e vengono prese dal soggetto economico (imprenditore)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L’ORGANIZZAZIONE AZIENDALE</a:t>
            </a:r>
            <a:endParaRPr sz="3300"/>
          </a:p>
        </p:txBody>
      </p:sp>
      <p:sp>
        <p:nvSpPr>
          <p:cNvPr id="82" name="Google Shape;82;p17"/>
          <p:cNvSpPr txBox="1"/>
          <p:nvPr/>
        </p:nvSpPr>
        <p:spPr>
          <a:xfrm>
            <a:off x="900000" y="1336999"/>
            <a:ext cx="73800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1" lang="it-IT" sz="1700"/>
              <a:t>Le dimensioni dell’organizzazione aziendale sono valutabili da tre punti di vista:</a:t>
            </a:r>
            <a:endParaRPr b="1" sz="1700"/>
          </a:p>
          <a:p>
            <a:pPr indent="-160900" lvl="0" marL="302399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arenR"/>
            </a:pPr>
            <a:r>
              <a:rPr b="1" lang="it-IT"/>
              <a:t>STRUTTURA ORGANIZZATIVA: deriva da come il lavoro è diviso, organizzato e coordinato all’interno di un sistema organizzato.</a:t>
            </a:r>
            <a:endParaRPr b="1"/>
          </a:p>
          <a:p>
            <a:pPr indent="-323850" lvl="0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Divisione del lavoro</a:t>
            </a:r>
            <a:endParaRPr sz="1500"/>
          </a:p>
          <a:p>
            <a:pPr indent="-323850" lvl="0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Vengono affidati dei compiti alle persone che lavorano in azienda</a:t>
            </a:r>
            <a:endParaRPr sz="1500"/>
          </a:p>
          <a:p>
            <a:pPr indent="-323850" lvl="0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Mansione</a:t>
            </a:r>
            <a:endParaRPr sz="1500"/>
          </a:p>
          <a:p>
            <a:pPr indent="-323850" lvl="0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L’insieme dei compiti assegnati ad ogni persona che lavora all’interno dell’azienda</a:t>
            </a:r>
            <a:endParaRPr sz="1500"/>
          </a:p>
          <a:p>
            <a:pPr indent="-323850" lvl="0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Coordinamento</a:t>
            </a:r>
            <a:endParaRPr sz="1500"/>
          </a:p>
          <a:p>
            <a:pPr indent="-323850" lvl="0" marL="914400" marR="0" rtl="0" algn="just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Meccanismi di coordinamento per collegare il lavoro di ciascuna persona a quello delle altre nella direzione di un fine comune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100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L’ORGANIZZAZIONE AZIENDALE</a:t>
            </a:r>
            <a:endParaRPr sz="3300"/>
          </a:p>
        </p:txBody>
      </p:sp>
      <p:sp>
        <p:nvSpPr>
          <p:cNvPr id="88" name="Google Shape;88;p18"/>
          <p:cNvSpPr txBox="1"/>
          <p:nvPr/>
        </p:nvSpPr>
        <p:spPr>
          <a:xfrm>
            <a:off x="900000" y="1511825"/>
            <a:ext cx="7380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60900" lvl="0" marL="302399" marR="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b="1" lang="it-IT"/>
              <a:t>SISTEMA INFORMATIVO: definisce un’adeguata organizzazione delle informazioni e della loro circolazione all’interno dell’azienda (funzionale agli obiettivi aziendali)</a:t>
            </a:r>
            <a:endParaRPr b="1"/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L’ORGANIZZAZIONE AZIENDALE</a:t>
            </a:r>
            <a:endParaRPr sz="3300"/>
          </a:p>
        </p:txBody>
      </p:sp>
      <p:sp>
        <p:nvSpPr>
          <p:cNvPr id="94" name="Google Shape;94;p19"/>
          <p:cNvSpPr txBox="1"/>
          <p:nvPr/>
        </p:nvSpPr>
        <p:spPr>
          <a:xfrm>
            <a:off x="900000" y="1819175"/>
            <a:ext cx="73800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60900" lvl="0" marL="302399" marR="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3"/>
            </a:pPr>
            <a:r>
              <a:rPr b="1" lang="it-IT"/>
              <a:t>SISTEMA DECISIONALE: definisce come distribuire il potere decisionale tra le persone che lavorano nell’organizzazione.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7089"/>
          <a:stretch/>
        </p:blipFill>
        <p:spPr>
          <a:xfrm>
            <a:off x="3091136" y="2525241"/>
            <a:ext cx="2960843" cy="229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L’ORGANIZZAZIONE AZIENDALE</a:t>
            </a:r>
            <a:endParaRPr sz="3300"/>
          </a:p>
        </p:txBody>
      </p:sp>
      <p:sp>
        <p:nvSpPr>
          <p:cNvPr id="101" name="Google Shape;101;p20"/>
          <p:cNvSpPr txBox="1"/>
          <p:nvPr/>
        </p:nvSpPr>
        <p:spPr>
          <a:xfrm>
            <a:off x="900000" y="1336999"/>
            <a:ext cx="7380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VERTICE STRATEGICO</a:t>
            </a:r>
            <a:endParaRPr sz="1500"/>
          </a:p>
          <a:p>
            <a:pPr indent="-323850" lvl="0" marL="457200" marR="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Cosa fa? </a:t>
            </a:r>
            <a:endParaRPr sz="1500"/>
          </a:p>
          <a:p>
            <a:pPr indent="-323850" lvl="0" marL="457200" marR="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Prende le decisioni più rilevanti per l’azienda</a:t>
            </a:r>
            <a:endParaRPr sz="1500"/>
          </a:p>
          <a:p>
            <a:pPr indent="-323850" lvl="0" marL="457200" marR="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Chi ne fa parte?</a:t>
            </a:r>
            <a:endParaRPr sz="1500"/>
          </a:p>
          <a:p>
            <a:pPr indent="-323850" lvl="0" marL="457200" marR="0" rtl="0" algn="l">
              <a:spcBef>
                <a:spcPts val="1417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Nelle aziende più piccole l’imprenditore stesso, nelle società più grandi il CEO e i soci.</a:t>
            </a:r>
            <a:endParaRPr sz="1500"/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L’ORGANIZZAZIONE AZIENDALE</a:t>
            </a:r>
            <a:endParaRPr sz="3300"/>
          </a:p>
        </p:txBody>
      </p:sp>
      <p:sp>
        <p:nvSpPr>
          <p:cNvPr id="107" name="Google Shape;107;p21"/>
          <p:cNvSpPr txBox="1"/>
          <p:nvPr/>
        </p:nvSpPr>
        <p:spPr>
          <a:xfrm>
            <a:off x="900000" y="1336999"/>
            <a:ext cx="7380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LINEA INTERMEDIA </a:t>
            </a:r>
            <a:endParaRPr sz="1500"/>
          </a:p>
          <a:p>
            <a:pPr indent="-323850" lvl="0" marL="457200" marR="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Cosa fa?</a:t>
            </a:r>
            <a:endParaRPr sz="1500"/>
          </a:p>
          <a:p>
            <a:pPr indent="-323850" lvl="0" marL="457200" marR="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Prende decisioni coerenti con gli indirizzi del vertice strategico. Fanno da mediatori tra vertice strategico e nucleo operativo</a:t>
            </a:r>
            <a:endParaRPr sz="1500"/>
          </a:p>
          <a:p>
            <a:pPr indent="-323850" lvl="0" marL="457200" marR="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Chi ne fa parte?</a:t>
            </a:r>
            <a:endParaRPr sz="1500"/>
          </a:p>
          <a:p>
            <a:pPr indent="-323850" lvl="0" marL="457200" marR="0" rtl="0" algn="just">
              <a:spcBef>
                <a:spcPts val="1417"/>
              </a:spcBef>
              <a:spcAft>
                <a:spcPts val="1000"/>
              </a:spcAft>
              <a:buSzPts val="1500"/>
              <a:buChar char="●"/>
            </a:pPr>
            <a:r>
              <a:rPr lang="it-IT" sz="1500"/>
              <a:t>Nelle piccole aziende lo stesso imprenditore, nelle grandi società i manager, i direttori delle diverse funzioni aziendali.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L’ORGANIZZAZIONE AZIENDALE</a:t>
            </a:r>
            <a:endParaRPr sz="3300"/>
          </a:p>
        </p:txBody>
      </p:sp>
      <p:sp>
        <p:nvSpPr>
          <p:cNvPr id="113" name="Google Shape;113;p22"/>
          <p:cNvSpPr txBox="1"/>
          <p:nvPr/>
        </p:nvSpPr>
        <p:spPr>
          <a:xfrm>
            <a:off x="900000" y="1336999"/>
            <a:ext cx="7380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NUCLEO OPERATIVO</a:t>
            </a:r>
            <a:endParaRPr sz="1500"/>
          </a:p>
          <a:p>
            <a:pPr indent="-323850" lvl="0" marL="457200" marR="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Cosa fa?</a:t>
            </a:r>
            <a:endParaRPr sz="1500"/>
          </a:p>
          <a:p>
            <a:pPr indent="-323850" lvl="0" marL="457200" marR="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Svolge quotidianamente il lavoro basilare dell’organizzazione</a:t>
            </a:r>
            <a:endParaRPr sz="1500"/>
          </a:p>
          <a:p>
            <a:pPr indent="-323850" lvl="0" marL="457200" marR="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-IT" sz="1500"/>
              <a:t>Chi ne fa parte?</a:t>
            </a:r>
            <a:endParaRPr sz="1500"/>
          </a:p>
          <a:p>
            <a:pPr indent="-323850" lvl="0" marL="457200" marR="0" rtl="0" algn="l">
              <a:spcBef>
                <a:spcPts val="1417"/>
              </a:spcBef>
              <a:spcAft>
                <a:spcPts val="1000"/>
              </a:spcAft>
              <a:buSzPts val="1500"/>
              <a:buChar char="●"/>
            </a:pPr>
            <a:r>
              <a:rPr lang="it-IT" sz="1500"/>
              <a:t>Gli operai nei reparti produttivi, gli impiegati negli uffici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