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715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12097" y="801875"/>
            <a:ext cx="4536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512097" y="801875"/>
            <a:ext cx="4536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512097" y="801875"/>
            <a:ext cx="4536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512097" y="801875"/>
            <a:ext cx="4536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512097" y="801875"/>
            <a:ext cx="45363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57172" y="1336999"/>
            <a:ext cx="82287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457172" y="1336999"/>
            <a:ext cx="82287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57172" y="3068022"/>
            <a:ext cx="82287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457172" y="1336999"/>
            <a:ext cx="40155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4673927" y="1336999"/>
            <a:ext cx="40155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457172" y="3068022"/>
            <a:ext cx="40155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4673927" y="3068022"/>
            <a:ext cx="40155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172" y="1336999"/>
            <a:ext cx="26493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239388" y="1336999"/>
            <a:ext cx="26493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021277" y="1336999"/>
            <a:ext cx="26493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457172" y="3068022"/>
            <a:ext cx="26493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239388" y="3068022"/>
            <a:ext cx="26493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021277" y="3068022"/>
            <a:ext cx="26493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172" y="1336999"/>
            <a:ext cx="82287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457172" y="1336999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673927" y="1336999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457172" y="227852"/>
            <a:ext cx="8228700" cy="44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457172" y="1336999"/>
            <a:ext cx="40155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4673927" y="1336999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457172" y="3068022"/>
            <a:ext cx="40155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457172" y="1336999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673927" y="1336999"/>
            <a:ext cx="40155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4673927" y="3068022"/>
            <a:ext cx="40155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172" y="1336999"/>
            <a:ext cx="40155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673927" y="1336999"/>
            <a:ext cx="40155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57172" y="3068022"/>
            <a:ext cx="82287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172" y="1336999"/>
            <a:ext cx="82287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172" y="5205769"/>
            <a:ext cx="21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7054" y="5205769"/>
            <a:ext cx="289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5842" y="5205769"/>
            <a:ext cx="21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3600" u="none" cap="none" strike="noStrike">
                <a:latin typeface="Arial"/>
                <a:ea typeface="Arial"/>
                <a:cs typeface="Arial"/>
                <a:sym typeface="Arial"/>
              </a:rPr>
              <a:t>La Teoria delle Relazioni Umane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900000" y="1661350"/>
            <a:ext cx="7200000" cy="3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u="none" cap="none" strike="noStrike">
                <a:latin typeface="Arial"/>
                <a:ea typeface="Arial"/>
                <a:cs typeface="Arial"/>
                <a:sym typeface="Arial"/>
              </a:rPr>
              <a:t>1924 – programma di esperimenti condotti presso la sede di Hawthorne della Western Electric Company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u="none" cap="none" strike="noStrike">
                <a:latin typeface="Arial"/>
                <a:ea typeface="Arial"/>
                <a:cs typeface="Arial"/>
                <a:sym typeface="Arial"/>
              </a:rPr>
              <a:t>OBIETTIVO</a:t>
            </a:r>
            <a:r>
              <a:rPr b="0" i="0" lang="it-IT" u="none" cap="none" strike="noStrike">
                <a:latin typeface="Arial"/>
                <a:ea typeface="Arial"/>
                <a:cs typeface="Arial"/>
                <a:sym typeface="Arial"/>
              </a:rPr>
              <a:t>: Migliorando il CONTESTO FISICO aumenta la </a:t>
            </a:r>
            <a:r>
              <a:rPr lang="it-IT"/>
              <a:t>PRODUTTIVITÀ</a:t>
            </a:r>
            <a:r>
              <a:rPr b="0" i="0" lang="it-IT" u="none" cap="none" strike="noStrike">
                <a:latin typeface="Arial"/>
                <a:ea typeface="Arial"/>
                <a:cs typeface="Arial"/>
                <a:sym typeface="Arial"/>
              </a:rPr>
              <a:t>?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u="none" cap="none" strike="noStrike">
                <a:latin typeface="Arial"/>
                <a:ea typeface="Arial"/>
                <a:cs typeface="Arial"/>
                <a:sym typeface="Arial"/>
              </a:rPr>
              <a:t>Test sulla </a:t>
            </a:r>
            <a:r>
              <a:rPr lang="it-IT"/>
              <a:t>LUMINOSITÀ</a:t>
            </a:r>
            <a:r>
              <a:rPr lang="it-IT"/>
              <a:t> : Le</a:t>
            </a:r>
            <a:r>
              <a:rPr b="0" i="0" lang="it-IT" u="none" cap="none" strike="noStrike">
                <a:latin typeface="Arial"/>
                <a:ea typeface="Arial"/>
                <a:cs typeface="Arial"/>
                <a:sym typeface="Arial"/>
              </a:rPr>
              <a:t> operaie vengono divise in due gruppi :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39299" lvl="0" marL="737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b="0" i="0" lang="it-IT" u="none" cap="none" strike="noStrike">
                <a:latin typeface="Arial"/>
                <a:ea typeface="Arial"/>
                <a:cs typeface="Arial"/>
                <a:sym typeface="Arial"/>
              </a:rPr>
              <a:t> Nel primo gruppo le </a:t>
            </a:r>
            <a:r>
              <a:rPr lang="it-IT"/>
              <a:t>condizioni</a:t>
            </a:r>
            <a:r>
              <a:rPr b="0" i="0" lang="it-IT" u="none" cap="none" strike="noStrike">
                <a:latin typeface="Arial"/>
                <a:ea typeface="Arial"/>
                <a:cs typeface="Arial"/>
                <a:sym typeface="Arial"/>
              </a:rPr>
              <a:t> di lavoro restano invariate (gruppo di controll</a:t>
            </a:r>
            <a:r>
              <a:rPr b="0" i="0" lang="it-IT" u="none" cap="none" strike="noStrike">
                <a:latin typeface="Arial"/>
                <a:ea typeface="Arial"/>
                <a:cs typeface="Arial"/>
                <a:sym typeface="Arial"/>
              </a:rPr>
              <a:t>o) 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39299" lvl="0" marL="737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arenR"/>
            </a:pPr>
            <a:r>
              <a:rPr b="0" i="0" lang="it-IT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u="none" cap="none" strike="noStrike">
                <a:latin typeface="Arial"/>
                <a:ea typeface="Arial"/>
                <a:cs typeface="Arial"/>
                <a:sym typeface="Arial"/>
              </a:rPr>
              <a:t>Nel secondo gruppo vengono, invece, apportate modifiche nella luminosità dell’ambiente di lavoro</a:t>
            </a:r>
            <a:r>
              <a:rPr lang="it-IT"/>
              <a:t> </a:t>
            </a:r>
            <a:r>
              <a:rPr b="0" i="0" lang="it-IT" u="none" cap="none" strike="noStrike">
                <a:latin typeface="Arial"/>
                <a:ea typeface="Arial"/>
                <a:cs typeface="Arial"/>
                <a:sym typeface="Arial"/>
              </a:rPr>
              <a:t>(gruppo di osservazione) 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3600" u="none" cap="none" strike="noStrike">
                <a:latin typeface="Arial"/>
                <a:ea typeface="Arial"/>
                <a:cs typeface="Arial"/>
                <a:sym typeface="Arial"/>
              </a:rPr>
              <a:t>Elton Mayo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900000" y="1453278"/>
            <a:ext cx="7200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u="none" cap="none" strike="noStrike"/>
              <a:t>IL TEST SULLA </a:t>
            </a:r>
            <a:r>
              <a:rPr b="1" lang="it-IT"/>
              <a:t>LUMINOSITÀ</a:t>
            </a:r>
            <a:endParaRPr b="1" i="0" u="none" cap="none" strike="noStrike"/>
          </a:p>
          <a:p>
            <a:pPr indent="-32145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b="0" i="0" lang="it-IT" u="none" cap="none" strike="noStrike">
                <a:latin typeface="Arial"/>
                <a:ea typeface="Arial"/>
                <a:cs typeface="Arial"/>
                <a:sym typeface="Arial"/>
              </a:rPr>
              <a:t>Ipotesi: aumentando la luminosità aumenta la produttività?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145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b="0" i="0" lang="it-IT" u="none" cap="none" strike="noStrike">
                <a:latin typeface="Arial"/>
                <a:ea typeface="Arial"/>
                <a:cs typeface="Arial"/>
                <a:sym typeface="Arial"/>
              </a:rPr>
              <a:t>1^ fase: si aumenta la luminosità ed aumenta la produttività 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145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b="0" i="0" lang="it-IT" u="none" cap="none" strike="noStrike">
                <a:latin typeface="Arial"/>
                <a:ea typeface="Arial"/>
                <a:cs typeface="Arial"/>
                <a:sym typeface="Arial"/>
              </a:rPr>
              <a:t>2^ fase : si diminuisce la luminosità per dimostrare la correttezza dell’ipotesi, ma la produttività continua ad aumentare 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1" lang="it-IT"/>
              <a:t>Perché</a:t>
            </a:r>
            <a:r>
              <a:rPr b="1" i="0" lang="it-IT" u="none" cap="none" strike="noStrike">
                <a:latin typeface="Arial"/>
                <a:ea typeface="Arial"/>
                <a:cs typeface="Arial"/>
                <a:sym typeface="Arial"/>
              </a:rPr>
              <a:t>?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9943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3600" u="none" cap="none" strike="noStrike">
                <a:latin typeface="Arial"/>
                <a:ea typeface="Arial"/>
                <a:cs typeface="Arial"/>
                <a:sym typeface="Arial"/>
              </a:rPr>
              <a:t>La Scuola delle Relazioni Umane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900000" y="1453303"/>
            <a:ext cx="7200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u="none" cap="none" strike="noStrike">
                <a:latin typeface="Arial"/>
                <a:ea typeface="Arial"/>
                <a:cs typeface="Arial"/>
                <a:sym typeface="Arial"/>
              </a:rPr>
              <a:t>TRE MOTIVAZIONI</a:t>
            </a:r>
            <a:r>
              <a:rPr b="0" i="0" lang="it-IT" u="none" cap="none" strike="noStrike">
                <a:latin typeface="Arial"/>
                <a:ea typeface="Arial"/>
                <a:cs typeface="Arial"/>
                <a:sym typeface="Arial"/>
              </a:rPr>
              <a:t>: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1459" lvl="0" marL="432000" marR="0" rtl="0" algn="just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i="0" lang="it-IT" u="none" cap="none" strike="noStrike">
                <a:latin typeface="Arial"/>
                <a:ea typeface="Arial"/>
                <a:cs typeface="Arial"/>
                <a:sym typeface="Arial"/>
              </a:rPr>
              <a:t>Compattezza del gruppo 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1459" lvl="0" marL="432000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i="0" lang="it-IT" u="none" cap="none" strike="noStrike">
                <a:latin typeface="Arial"/>
                <a:ea typeface="Arial"/>
                <a:cs typeface="Arial"/>
                <a:sym typeface="Arial"/>
              </a:rPr>
              <a:t>Orgoglio/Motivazione. Dopo 30 anni di Taylorismo, con l’esperimento di Mayo, si sentono per la prima volta considerate come </a:t>
            </a:r>
            <a:r>
              <a:rPr lang="it-IT"/>
              <a:t>persone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1459" lvl="0" marL="432000" marR="0" rtl="0" algn="just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i="0" lang="it-IT" u="none" cap="none" strike="noStrike">
                <a:latin typeface="Arial"/>
                <a:ea typeface="Arial"/>
                <a:cs typeface="Arial"/>
                <a:sym typeface="Arial"/>
              </a:rPr>
              <a:t>Stile di Direzione Partecipativo. Sentirsi parte di “qualcosa” aumenta il senso di affiliazione e la collaborazione verso uno scopo comune. 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1417"/>
              </a:spcBef>
              <a:spcAft>
                <a:spcPts val="0"/>
              </a:spcAft>
              <a:buNone/>
            </a:pPr>
            <a:r>
              <a:rPr b="0" i="0" lang="it-IT" u="none" cap="none" strike="noStrike">
                <a:latin typeface="Arial"/>
                <a:ea typeface="Arial"/>
                <a:cs typeface="Arial"/>
                <a:sym typeface="Arial"/>
              </a:rPr>
              <a:t>Sono questi gli assunti di base sui quali Elton Mayo fonda </a:t>
            </a:r>
            <a:r>
              <a:rPr b="0" i="1" lang="it-IT" u="none" cap="none" strike="noStrike">
                <a:latin typeface="Arial"/>
                <a:ea typeface="Arial"/>
                <a:cs typeface="Arial"/>
                <a:sym typeface="Arial"/>
              </a:rPr>
              <a:t>SCUOLA DELLE RELAZIONI UMANE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457172" y="227852"/>
            <a:ext cx="8228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3600" u="none" cap="none" strike="noStrike">
                <a:latin typeface="Arial"/>
                <a:ea typeface="Arial"/>
                <a:cs typeface="Arial"/>
                <a:sym typeface="Arial"/>
              </a:rPr>
              <a:t>Scuola delle Relazioni Umane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900000" y="1328684"/>
            <a:ext cx="7200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500" u="none" cap="none" strike="noStrike">
                <a:latin typeface="Arial"/>
                <a:ea typeface="Arial"/>
                <a:cs typeface="Arial"/>
                <a:sym typeface="Arial"/>
              </a:rPr>
              <a:t>I contributi della scuola di Mayo</a:t>
            </a:r>
            <a:r>
              <a:rPr b="0" i="0" lang="it-IT" sz="15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14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b="0" i="0" lang="it-IT" u="none" cap="none" strike="noStrike">
                <a:latin typeface="Arial"/>
                <a:ea typeface="Arial"/>
                <a:cs typeface="Arial"/>
                <a:sym typeface="Arial"/>
              </a:rPr>
              <a:t>La produttività dipende oltre che dalle condizioni fisiche delle persone e dell’ambiente di lavoro, anche dalle condizioni dell’ambiente sociale e della cooperazione spontanea;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14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b="0" i="0" lang="it-IT" u="none" cap="none" strike="noStrike">
                <a:latin typeface="Arial"/>
                <a:ea typeface="Arial"/>
                <a:cs typeface="Arial"/>
                <a:sym typeface="Arial"/>
              </a:rPr>
              <a:t>Gli incentivi di tipo non economico sono importanti (ad esempio la motivazione);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14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b="0" i="0" lang="it-IT" u="none" cap="none" strike="noStrike">
                <a:latin typeface="Arial"/>
                <a:ea typeface="Arial"/>
                <a:cs typeface="Arial"/>
                <a:sym typeface="Arial"/>
              </a:rPr>
              <a:t>L’elevato livello di specializzazione non è la forma più efficiente di attribuzione dei compiti;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14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b="0" i="0" lang="it-IT" u="none" cap="none" strike="noStrike">
                <a:latin typeface="Arial"/>
                <a:ea typeface="Arial"/>
                <a:cs typeface="Arial"/>
                <a:sym typeface="Arial"/>
              </a:rPr>
              <a:t>Il personale non manifesta soltanto atteggiamenti individuali, ma anche atteggiamenti di gruppo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