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715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512178" y="801875"/>
            <a:ext cx="4536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11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110" y="1337100"/>
            <a:ext cx="82293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110" y="3068400"/>
            <a:ext cx="82293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11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97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11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97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110" y="13371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730" y="13371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350" y="13371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110" y="30684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730" y="30684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350" y="30684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11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11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11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397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110" y="228000"/>
            <a:ext cx="82293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11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397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11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11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397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397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11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397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110" y="3068400"/>
            <a:ext cx="82293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110" y="1337100"/>
            <a:ext cx="82293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110" y="3068400"/>
            <a:ext cx="82293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11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397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11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397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110" y="13371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730" y="13371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350" y="13371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110" y="30684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730" y="30684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350" y="3068400"/>
            <a:ext cx="2649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11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11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97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110" y="228000"/>
            <a:ext cx="82293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11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97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11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110" y="1337100"/>
            <a:ext cx="4015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97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970" y="30684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11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970" y="1337100"/>
            <a:ext cx="4015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110" y="3068400"/>
            <a:ext cx="82293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560" y="378900"/>
            <a:ext cx="788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1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11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11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1142910" y="935400"/>
            <a:ext cx="68574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ORGANIZZAZIONE AZIENDALE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1142910" y="3001800"/>
            <a:ext cx="68574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6480" lvl="0" marL="45720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romanUcPeriod"/>
            </a:pPr>
            <a:r>
              <a:rPr b="0" i="0" lang="it-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CONCETTO DI ORGANIZZAZIONE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300" u="none" cap="none" strike="noStrike">
                <a:solidFill>
                  <a:srgbClr val="000000"/>
                </a:solidFill>
              </a:rPr>
              <a:t> </a:t>
            </a:r>
            <a:r>
              <a:rPr lang="it-IT" sz="3300"/>
              <a:t>Organ</a:t>
            </a:r>
            <a:r>
              <a:rPr i="0" lang="it-IT" sz="3300" u="none" cap="none" strike="noStrike">
                <a:solidFill>
                  <a:srgbClr val="000000"/>
                </a:solidFill>
              </a:rPr>
              <a:t>izzazione scientifica del lavoro </a:t>
            </a:r>
            <a:endParaRPr i="0" sz="3300" u="none" cap="none" strike="noStrike"/>
          </a:p>
        </p:txBody>
      </p:sp>
      <p:sp>
        <p:nvSpPr>
          <p:cNvPr id="168" name="Google Shape;168;p36"/>
          <p:cNvSpPr/>
          <p:nvPr/>
        </p:nvSpPr>
        <p:spPr>
          <a:xfrm>
            <a:off x="881600" y="16200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u="sng" cap="none" strike="noStrike">
                <a:solidFill>
                  <a:srgbClr val="000000"/>
                </a:solidFill>
              </a:rPr>
              <a:t>Si cercano tutte le modalità per rendere</a:t>
            </a:r>
            <a:r>
              <a:rPr b="1" i="0" lang="it-IT" u="sng" cap="none" strike="noStrike">
                <a:solidFill>
                  <a:srgbClr val="000000"/>
                </a:solidFill>
              </a:rPr>
              <a:t> empirico</a:t>
            </a:r>
            <a:r>
              <a:rPr i="0" lang="it-IT" u="sng" cap="none" strike="noStrike">
                <a:solidFill>
                  <a:srgbClr val="000000"/>
                </a:solidFill>
              </a:rPr>
              <a:t> il lavoro</a:t>
            </a:r>
            <a:r>
              <a:rPr i="0" lang="it-IT" u="none" cap="none" strike="noStrike">
                <a:solidFill>
                  <a:srgbClr val="000000"/>
                </a:solidFill>
              </a:rPr>
              <a:t>: </a:t>
            </a:r>
            <a:endParaRPr i="0" u="none" cap="none" strike="noStrike"/>
          </a:p>
          <a:p>
            <a:pPr indent="-211300" lvl="0" marL="482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Modi empirici di lavorare ricavati delle persone più “abili” </a:t>
            </a:r>
            <a:endParaRPr i="0" u="none" cap="none" strike="noStrike"/>
          </a:p>
          <a:p>
            <a:pPr indent="-211300" lvl="0" marL="482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Scomposizione del lavoro in più parti operazioni comuni a più lavoratori </a:t>
            </a:r>
            <a:endParaRPr i="0" u="none" cap="none" strike="noStrike"/>
          </a:p>
          <a:p>
            <a:pPr indent="-211300" lvl="0" marL="482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Scelta metodo più rapido per l’esecuzione dell’operazione (tempistiche) </a:t>
            </a:r>
            <a:endParaRPr i="0" u="none" cap="none" strike="noStrike"/>
          </a:p>
          <a:p>
            <a:pPr indent="-211300" lvl="0" marL="482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Eliminazioni movimenti: inutili, nulli o lenti </a:t>
            </a:r>
            <a:endParaRPr i="0" u="none" cap="none" strike="noStrike"/>
          </a:p>
          <a:p>
            <a:pPr indent="-211300" lvl="0" marL="482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Standardizzando le operazioni </a:t>
            </a:r>
            <a:endParaRPr i="0" u="none" cap="none" strike="noStrike"/>
          </a:p>
          <a:p>
            <a:pPr indent="-211300" lvl="0" marL="482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Stabilendo i tempi di esecuzioni “</a:t>
            </a:r>
            <a:r>
              <a:rPr lang="it-IT"/>
              <a:t>su l'operaio</a:t>
            </a:r>
            <a:r>
              <a:rPr i="0" lang="it-IT" u="none" cap="none" strike="noStrike">
                <a:solidFill>
                  <a:srgbClr val="000000"/>
                </a:solidFill>
              </a:rPr>
              <a:t> medio” 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503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(tempo minimo per portare a termine una procedura)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it-IT" sz="3300"/>
              <a:t>Organizzazione scientifica del lavoro </a:t>
            </a:r>
            <a:endParaRPr i="0" sz="3300" u="none" cap="none" strike="noStrike"/>
          </a:p>
        </p:txBody>
      </p:sp>
      <p:sp>
        <p:nvSpPr>
          <p:cNvPr id="174" name="Google Shape;174;p37"/>
          <p:cNvSpPr/>
          <p:nvPr/>
        </p:nvSpPr>
        <p:spPr>
          <a:xfrm>
            <a:off x="900000" y="1620000"/>
            <a:ext cx="73800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3898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it-IT" u="none" cap="none" strike="noStrike">
                <a:solidFill>
                  <a:srgbClr val="000000"/>
                </a:solidFill>
              </a:rPr>
              <a:t>Incentivi</a:t>
            </a:r>
            <a:r>
              <a:rPr i="0" lang="it-IT" u="none" cap="none" strike="noStrike">
                <a:solidFill>
                  <a:srgbClr val="000000"/>
                </a:solidFill>
              </a:rPr>
              <a:t> per i lavoratori più meritevoli ed a seconda della mansione</a:t>
            </a:r>
            <a:endParaRPr i="0" u="none" cap="none" strike="noStrike"/>
          </a:p>
          <a:p>
            <a:pPr indent="-138980" lvl="0" marL="2286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Capire le </a:t>
            </a:r>
            <a:r>
              <a:rPr b="1" i="0" lang="it-IT" u="none" cap="none" strike="noStrike">
                <a:solidFill>
                  <a:srgbClr val="000000"/>
                </a:solidFill>
              </a:rPr>
              <a:t>capacità del lavoratore </a:t>
            </a:r>
            <a:r>
              <a:rPr i="0" lang="it-IT" u="none" cap="none" strike="noStrike">
                <a:solidFill>
                  <a:srgbClr val="000000"/>
                </a:solidFill>
              </a:rPr>
              <a:t>per inserirlo nella giusta mansione e “renderlo avanzato” nel proprio lavoro (continui studi sul suo operato) </a:t>
            </a:r>
            <a:endParaRPr i="0" u="none" cap="none" strike="noStrike"/>
          </a:p>
          <a:p>
            <a:pPr indent="-138980" lvl="0" marL="2286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it-IT" u="none" cap="none" strike="noStrike">
                <a:solidFill>
                  <a:srgbClr val="000000"/>
                </a:solidFill>
              </a:rPr>
              <a:t>Divisione</a:t>
            </a:r>
            <a:r>
              <a:rPr i="0" lang="it-IT" u="none" cap="none" strike="noStrike">
                <a:solidFill>
                  <a:srgbClr val="000000"/>
                </a:solidFill>
              </a:rPr>
              <a:t> del lavoro: </a:t>
            </a:r>
            <a:endParaRPr i="0" u="none" cap="none" strike="noStrike"/>
          </a:p>
          <a:p>
            <a:pPr indent="-139301" lvl="1" marL="48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i="0" lang="it-IT" u="none" cap="none" strike="noStrike">
                <a:solidFill>
                  <a:srgbClr val="000000"/>
                </a:solidFill>
              </a:rPr>
              <a:t>Per i lavoratori ci deve essere separazione nelle diverse operazioni </a:t>
            </a:r>
            <a:endParaRPr i="0" u="none" cap="none" strike="noStrike"/>
          </a:p>
          <a:p>
            <a:pPr indent="-139301" lvl="1" marL="48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i="0" lang="it-IT" u="none" cap="none" strike="noStrike">
                <a:solidFill>
                  <a:srgbClr val="000000"/>
                </a:solidFill>
              </a:rPr>
              <a:t>Per l'organo direttivo è fondamentale la divisione tra progettazione e controllo</a:t>
            </a:r>
            <a:endParaRPr i="0" u="none" cap="none" strike="noStrike"/>
          </a:p>
          <a:p>
            <a:pPr indent="-138980" lvl="0" marL="2286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Direzione attenta nella </a:t>
            </a:r>
            <a:r>
              <a:rPr b="1" i="0" lang="it-IT" u="none" cap="none" strike="noStrike">
                <a:solidFill>
                  <a:srgbClr val="000000"/>
                </a:solidFill>
              </a:rPr>
              <a:t>comunicazione</a:t>
            </a:r>
            <a:r>
              <a:rPr i="0" lang="it-IT" u="none" cap="none" strike="noStrike">
                <a:solidFill>
                  <a:srgbClr val="000000"/>
                </a:solidFill>
              </a:rPr>
              <a:t> deve seguire ed incentivare i suggerimenti 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Organizzazione scientifica del lavoro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8"/>
          <p:cNvSpPr/>
          <p:nvPr/>
        </p:nvSpPr>
        <p:spPr>
          <a:xfrm>
            <a:off x="900000" y="1778800"/>
            <a:ext cx="38736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Struttura funzionale per la direzione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Programmazione e controllo lavoro 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Direzioni e lavoratori sono soggetti alla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 medesima regolamentazione: non serve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 il sindacato </a:t>
            </a:r>
            <a:endParaRPr/>
          </a:p>
        </p:txBody>
      </p:sp>
      <p:pic>
        <p:nvPicPr>
          <p:cNvPr id="181" name="Google Shape;1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710" y="1521300"/>
            <a:ext cx="3623670" cy="27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it-IT" sz="3300"/>
              <a:t>Applicazioni del Taylorismo</a:t>
            </a:r>
            <a:endParaRPr sz="3300"/>
          </a:p>
        </p:txBody>
      </p:sp>
      <p:sp>
        <p:nvSpPr>
          <p:cNvPr id="187" name="Google Shape;187;p39"/>
          <p:cNvSpPr/>
          <p:nvPr/>
        </p:nvSpPr>
        <p:spPr>
          <a:xfrm>
            <a:off x="900000" y="15213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90000" spcFirstLastPara="1" rIns="90000" wrap="square" tIns="468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Divisione del lavoro nella direzione verticale (progettazione o controllo) e nella direzione orizzontale (mansioni) 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Forte parcellizzazione del lavoro, ripetizione dei lavori semplici 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Richiesta di capacità e esperienze minime 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Incentivo monetario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Addestramento minimo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Lavoro predeterminato e pianificato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it-IT"/>
              <a:t>One best way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it-IT" sz="3300"/>
              <a:t>Il Fordismo</a:t>
            </a:r>
            <a:endParaRPr sz="3300"/>
          </a:p>
        </p:txBody>
      </p:sp>
      <p:sp>
        <p:nvSpPr>
          <p:cNvPr id="193" name="Google Shape;193;p40"/>
          <p:cNvSpPr/>
          <p:nvPr/>
        </p:nvSpPr>
        <p:spPr>
          <a:xfrm>
            <a:off x="900000" y="15213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3300" lvl="0" marL="4247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Henry Ford prende le teorie di Taylor, di cui era fervente sostenitore e le utilizza per incrementare la produzione di automobili in America, con un preciso obiettivo: "mettere l'America su quattro ruote".</a:t>
            </a:r>
            <a:endParaRPr/>
          </a:p>
          <a:p>
            <a:pPr indent="-283300" lvl="0" marL="4247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Riprende i principi di Taylor per massimizzare la produttività del lavoro e li fa ancora più stringenti:</a:t>
            </a:r>
            <a:endParaRPr/>
          </a:p>
          <a:p>
            <a:pPr indent="-283300" lvl="0" marL="4247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Automazione e standardizzazione di processi e prodotti »per massimizzare le economie di scala</a:t>
            </a:r>
            <a:endParaRPr/>
          </a:p>
          <a:p>
            <a:pPr indent="-283300" lvl="0" marL="4247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Autosufficienza</a:t>
            </a:r>
            <a:endParaRPr/>
          </a:p>
          <a:p>
            <a:pPr indent="-283300" lvl="0" marL="424799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it-IT"/>
              <a:t>Controllo totale (del mercato e della produzione)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it-IT" sz="3300"/>
              <a:t>Fordismo</a:t>
            </a:r>
            <a:endParaRPr sz="3300"/>
          </a:p>
        </p:txBody>
      </p:sp>
      <p:sp>
        <p:nvSpPr>
          <p:cNvPr id="199" name="Google Shape;199;p41"/>
          <p:cNvSpPr/>
          <p:nvPr/>
        </p:nvSpPr>
        <p:spPr>
          <a:xfrm>
            <a:off x="900000" y="15213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COME CI RIESCE?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it-IT"/>
              <a:t>Attraverso il miglioramento scientifico della catena di montaggio:</a:t>
            </a:r>
            <a:endParaRPr/>
          </a:p>
          <a:p>
            <a:pPr indent="-211300" lvl="0" marL="352799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Scorrimento continuo di un sistema di ganci e carrelli </a:t>
            </a:r>
            <a:endParaRPr/>
          </a:p>
          <a:p>
            <a:pPr indent="-211300" lvl="0" marL="35279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Trasferimento l’oggetto in lavorazione davanti ai singoli operai </a:t>
            </a:r>
            <a:endParaRPr/>
          </a:p>
          <a:p>
            <a:pPr indent="-211300" lvl="0" marL="352799" marR="0" rtl="0" algn="just">
              <a:lnSpc>
                <a:spcPct val="100000"/>
              </a:lnSpc>
              <a:spcBef>
                <a:spcPts val="1001"/>
              </a:spcBef>
              <a:spcAft>
                <a:spcPts val="1000"/>
              </a:spcAft>
              <a:buSzPts val="1400"/>
              <a:buChar char="●"/>
            </a:pPr>
            <a:r>
              <a:rPr lang="it-IT"/>
              <a:t>Mansioni talmente limitate da non permettere all'operaio di capire di fatto in che punto della produzione si fosse trovato: GESTI e MANSIONI SEGUONO UNO SCHEMA RIPETITIVO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it-IT" sz="3300"/>
              <a:t>Fordismo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/>
          <p:nvPr/>
        </p:nvSpPr>
        <p:spPr>
          <a:xfrm>
            <a:off x="628560" y="1521300"/>
            <a:ext cx="78861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 L'uomo, inteso come operaio, che importanza riveste nell'idea produttiva di Ford?</a:t>
            </a:r>
            <a:endParaRPr b="1"/>
          </a:p>
          <a:p>
            <a:pPr indent="-31750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➢"/>
            </a:pPr>
            <a:r>
              <a:rPr lang="it-IT"/>
              <a:t>Deve essere al servizio dell'azienda al fine di incrementare la produttività: l'uomo è inteso come strumento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it-IT"/>
              <a:t>Problema</a:t>
            </a:r>
            <a:r>
              <a:rPr lang="it-IT"/>
              <a:t>: </a:t>
            </a:r>
            <a:endParaRPr/>
          </a:p>
          <a:p>
            <a:pPr indent="-31750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400"/>
              <a:buChar char="➢"/>
            </a:pPr>
            <a:r>
              <a:rPr lang="it-IT"/>
              <a:t>Per assicurare la fluidità della produzione, necessaria all’efficienza, occorreva ridurre al minimo incertezza, disturbi, discontinuità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Fordismo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628560" y="1521300"/>
            <a:ext cx="78861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500"/>
              <a:t>Soluzione al problema</a:t>
            </a:r>
            <a:endParaRPr b="1" sz="1500"/>
          </a:p>
          <a:p>
            <a:pPr indent="-317500" lvl="0" marL="45720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Elevato controllo sui processi di lavoro: uso della standardizzazione del lavoro e della supervisione diretta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Creare un bene produttivo cui la società non possa fare a meno: nasce la grande fabbrica industriale moderna.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it-IT"/>
              <a:t>La società fu spinta a omologarsi nei gusti e nelle scelte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43"/>
          <p:cNvCxnSpPr/>
          <p:nvPr/>
        </p:nvCxnSpPr>
        <p:spPr>
          <a:xfrm>
            <a:off x="4618525" y="3210700"/>
            <a:ext cx="0" cy="41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/>
          <p:nvPr/>
        </p:nvSpPr>
        <p:spPr>
          <a:xfrm>
            <a:off x="682560" y="280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 Fordismo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628560" y="1521300"/>
            <a:ext cx="78861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Altro ostacolo: </a:t>
            </a:r>
            <a:endParaRPr b="1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La produzione era in continua crescita ma il potere di acquisto dei redditi era troppo basso.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Facciamo un passo indietro: nella filosofia fordista la produzione produce il mercato, ossia la fabbrica produce ciò che si DEVE comperare, genera i consumi (mode, costumi, abitudini, vizi e vezzi, i modi di vivere e di pensare, e con essi le pseudo e le vere culture): 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TUTTO </a:t>
            </a:r>
            <a:r>
              <a:rPr b="1" lang="it-IT"/>
              <a:t>CIÒ</a:t>
            </a:r>
            <a:r>
              <a:rPr b="1" lang="it-IT"/>
              <a:t> CHE SI PRODUCE SI VENDE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 Fordismo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628560" y="1521300"/>
            <a:ext cx="78861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500"/>
              <a:t>Soluzione:</a:t>
            </a:r>
            <a:endParaRPr b="1"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Erogare</a:t>
            </a:r>
            <a:r>
              <a:rPr lang="it-IT"/>
              <a:t> alti salari + servizio sanitario in fabbrica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lavoratore si trasforma: da produttore a consumatore   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tradizionale figura del padrone della fabbrica, che con gli operai aveva un rapporto personale e diretto, era stata sostituita da quella astratta e lontana della società per azioni, in cui uomini sconosciuti e lontani disponevano delle sorte dei dipendenti.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conseguenza di ciò fu che spesso l'intero agglomerato urbano divenne una sorta di appendice della fabbrica: nacquero le “one company town”, città industrie, insediamenti nati intorno alle fabbriche più importante dalle quali dipendeva interamente la maggior parte della popolazione .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600" u="none" cap="none" strike="noStrike">
                <a:solidFill>
                  <a:srgbClr val="000000"/>
                </a:solidFill>
              </a:rPr>
              <a:t>Che cosa sono le organizzazioni</a:t>
            </a:r>
            <a:endParaRPr i="0" sz="3600" u="none" cap="none" strike="noStrike"/>
          </a:p>
        </p:txBody>
      </p:sp>
      <p:sp>
        <p:nvSpPr>
          <p:cNvPr id="118" name="Google Shape;118;p28"/>
          <p:cNvSpPr/>
          <p:nvPr/>
        </p:nvSpPr>
        <p:spPr>
          <a:xfrm>
            <a:off x="900000" y="15213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81652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I primi studi effettuati sulle organizzazioni sono stati effettuati nelle seconda metà degli anni ’40 </a:t>
            </a:r>
            <a:endParaRPr i="0" u="none" cap="none" strike="noStrike"/>
          </a:p>
          <a:p>
            <a:pPr indent="-181651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Forte interdisciplinarietà, diversi schemi concettuali (i ricercatori non sono interessati a rispondere alle medesime domande)</a:t>
            </a:r>
            <a:endParaRPr i="0" u="none" cap="none" strike="noStrike"/>
          </a:p>
          <a:p>
            <a:pPr indent="-181652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Non esiste una definizione univoca del concetto di organizzazione, anche perché le organizzazioni presentano una grande varietà di forme e dimensioni </a:t>
            </a:r>
            <a:endParaRPr i="0" u="none" cap="none" strike="noStrike"/>
          </a:p>
          <a:p>
            <a:pPr indent="-181651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it-IT" u="none" cap="none" strike="noStrike">
                <a:solidFill>
                  <a:srgbClr val="000000"/>
                </a:solidFill>
              </a:rPr>
              <a:t> Anche nel caso più semplice, tuttavia, si possono individuare 4 elementi comuni: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0" lang="it-IT" u="none" cap="none" strike="noStrike">
                <a:solidFill>
                  <a:srgbClr val="000000"/>
                </a:solidFill>
              </a:rPr>
              <a:t>Struttura sociale 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0" lang="it-IT" u="none" cap="none" strike="noStrike">
                <a:solidFill>
                  <a:srgbClr val="000000"/>
                </a:solidFill>
              </a:rPr>
              <a:t>Tecnologia 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0" lang="it-IT" u="none" cap="none" strike="noStrike">
                <a:solidFill>
                  <a:srgbClr val="000000"/>
                </a:solidFill>
              </a:rPr>
              <a:t>Partecipanti 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0" lang="it-IT" u="none" cap="none" strike="noStrike">
                <a:solidFill>
                  <a:srgbClr val="000000"/>
                </a:solidFill>
              </a:rPr>
              <a:t>Scopi / Obiettivi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300"/>
              <a:t>La crisi del Fordismo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6"/>
          <p:cNvSpPr/>
          <p:nvPr/>
        </p:nvSpPr>
        <p:spPr>
          <a:xfrm>
            <a:off x="628560" y="1521300"/>
            <a:ext cx="78861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Negli anni Settanta, la crisi petrolifera e i conseguenti rivolgimenti sociali minano le basi di consenso della società dell’opulenza, il mercato dei beni e della manodopera iniziano a dare segni di saturazione.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Di fronte alla crisi, la fabbrica fordista rivela i suoi radicali difetti: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La mentalità dell‘uomo considerato macchina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la mancanza di creatività nell‘ambito lavorativo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/>
              <a:t>l‘autoritarismo del management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it-IT"/>
              <a:t>l‘idea che esista solo una scelta possibile (quella scientifica = one best way)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600" u="none" cap="none" strike="noStrike">
                <a:solidFill>
                  <a:srgbClr val="000000"/>
                </a:solidFill>
              </a:rPr>
              <a:t>Gli elementi delle organizzazioni</a:t>
            </a:r>
            <a:endParaRPr i="0" sz="3600" u="none" cap="none" strike="noStrike"/>
          </a:p>
        </p:txBody>
      </p:sp>
      <p:sp>
        <p:nvSpPr>
          <p:cNvPr id="124" name="Google Shape;124;p29"/>
          <p:cNvSpPr/>
          <p:nvPr/>
        </p:nvSpPr>
        <p:spPr>
          <a:xfrm>
            <a:off x="900000" y="15213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it-IT" sz="1500"/>
              <a:t>Gli elementi delle organizzazioni s</a:t>
            </a:r>
            <a:r>
              <a:rPr i="0" lang="it-IT" sz="1500" u="none" cap="none" strike="noStrike">
                <a:solidFill>
                  <a:srgbClr val="000000"/>
                </a:solidFill>
              </a:rPr>
              <a:t>ono state sintetizzate nel 1985 da R.W. Scott </a:t>
            </a:r>
            <a:r>
              <a:rPr lang="it-IT" sz="1500"/>
              <a:t>e </a:t>
            </a:r>
            <a:r>
              <a:rPr i="0" lang="it-IT" sz="1500" u="none" cap="none" strike="noStrike">
                <a:solidFill>
                  <a:srgbClr val="000000"/>
                </a:solidFill>
              </a:rPr>
              <a:t>sono:</a:t>
            </a:r>
            <a:endParaRPr i="0" sz="1500" u="none" cap="none" strike="noStrike"/>
          </a:p>
          <a:p>
            <a:pPr indent="-139299" lvl="0" marL="485999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0" lang="it-IT" u="none" cap="none" strike="noStrike">
                <a:solidFill>
                  <a:srgbClr val="000000"/>
                </a:solidFill>
              </a:rPr>
              <a:t>Partecipanti</a:t>
            </a:r>
            <a:r>
              <a:rPr i="0" lang="it-IT" u="none" cap="none" strike="noStrike">
                <a:solidFill>
                  <a:srgbClr val="000000"/>
                </a:solidFill>
              </a:rPr>
              <a:t>: soggetti che, in cambio di ricompense di qualche tipo, danno un contributo all’organizzazione </a:t>
            </a:r>
            <a:endParaRPr i="0" u="none" cap="none" strike="noStrike"/>
          </a:p>
          <a:p>
            <a:pPr indent="-139299" lvl="0" marL="4859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0" lang="it-IT" u="none" cap="none" strike="noStrike">
                <a:solidFill>
                  <a:srgbClr val="000000"/>
                </a:solidFill>
              </a:rPr>
              <a:t>Scopi</a:t>
            </a:r>
            <a:r>
              <a:rPr i="0" lang="it-IT" u="none" cap="none" strike="noStrike">
                <a:solidFill>
                  <a:srgbClr val="000000"/>
                </a:solidFill>
              </a:rPr>
              <a:t>: obiettivi desiderati che i partecipanti tentano di realizzare </a:t>
            </a:r>
            <a:endParaRPr i="0" u="none" cap="none" strike="noStrike"/>
          </a:p>
          <a:p>
            <a:pPr indent="-139299" lvl="0" marL="4859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0" lang="it-IT" u="none" cap="none" strike="noStrike">
                <a:solidFill>
                  <a:srgbClr val="000000"/>
                </a:solidFill>
              </a:rPr>
              <a:t>Struttura Sociale</a:t>
            </a:r>
            <a:r>
              <a:rPr i="0" lang="it-IT" u="none" cap="none" strike="noStrike">
                <a:solidFill>
                  <a:srgbClr val="000000"/>
                </a:solidFill>
              </a:rPr>
              <a:t>: rapporti intercorrenti tra i partecipanti</a:t>
            </a:r>
            <a:endParaRPr i="0" u="none" cap="none" strike="noStrike"/>
          </a:p>
          <a:p>
            <a:pPr indent="-139299" lvl="0" marL="485999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0" lang="it-IT" u="none" cap="none" strike="noStrike">
                <a:solidFill>
                  <a:srgbClr val="000000"/>
                </a:solidFill>
              </a:rPr>
              <a:t>Tecnologia</a:t>
            </a:r>
            <a:r>
              <a:rPr i="0" lang="it-IT" u="none" cap="none" strike="noStrike">
                <a:solidFill>
                  <a:srgbClr val="000000"/>
                </a:solidFill>
              </a:rPr>
              <a:t>: strumenti, conoscenze tecniche e capacità per trasformare gli input in output</a:t>
            </a:r>
            <a:endParaRPr i="0" u="none" cap="none" strike="noStrike"/>
          </a:p>
          <a:p>
            <a:pPr indent="-139299" lvl="0" marL="485999" marR="0" rtl="0" algn="just">
              <a:lnSpc>
                <a:spcPct val="100000"/>
              </a:lnSpc>
              <a:spcBef>
                <a:spcPts val="1001"/>
              </a:spcBef>
              <a:spcAft>
                <a:spcPts val="1000"/>
              </a:spcAft>
              <a:buClr>
                <a:srgbClr val="000000"/>
              </a:buClr>
              <a:buSzPts val="1400"/>
              <a:buAutoNum type="arabicPeriod"/>
            </a:pPr>
            <a:r>
              <a:rPr b="1" i="0" lang="it-IT" u="none" cap="none" strike="noStrike">
                <a:solidFill>
                  <a:srgbClr val="000000"/>
                </a:solidFill>
              </a:rPr>
              <a:t>Ambiente</a:t>
            </a:r>
            <a:r>
              <a:rPr i="0" lang="it-IT" u="none" cap="none" strike="noStrike">
                <a:solidFill>
                  <a:srgbClr val="000000"/>
                </a:solidFill>
              </a:rPr>
              <a:t>: scenario fisico, tecnologico, culturale e sociale con cui l’organizzazione interagisce 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600" u="none" cap="none" strike="noStrike">
                <a:solidFill>
                  <a:srgbClr val="000000"/>
                </a:solidFill>
              </a:rPr>
              <a:t>Definizione</a:t>
            </a:r>
            <a:endParaRPr i="0" sz="3600" u="none" cap="none" strike="noStrike"/>
          </a:p>
        </p:txBody>
      </p:sp>
      <p:sp>
        <p:nvSpPr>
          <p:cNvPr id="130" name="Google Shape;130;p30"/>
          <p:cNvSpPr/>
          <p:nvPr/>
        </p:nvSpPr>
        <p:spPr>
          <a:xfrm>
            <a:off x="900000" y="1521300"/>
            <a:ext cx="73800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Dal punto di vista etimologico, il termine organizzazione deriva dal greco </a:t>
            </a:r>
            <a:r>
              <a:rPr i="1" lang="it-IT" u="none" cap="none" strike="noStrike">
                <a:solidFill>
                  <a:srgbClr val="000000"/>
                </a:solidFill>
              </a:rPr>
              <a:t>organon</a:t>
            </a:r>
            <a:r>
              <a:rPr i="0" lang="it-IT" u="none" cap="none" strike="noStrike">
                <a:solidFill>
                  <a:srgbClr val="000000"/>
                </a:solidFill>
              </a:rPr>
              <a:t> che vuol dire </a:t>
            </a:r>
            <a:r>
              <a:rPr i="1" lang="it-IT" u="none" cap="none" strike="noStrike">
                <a:solidFill>
                  <a:srgbClr val="000000"/>
                </a:solidFill>
              </a:rPr>
              <a:t>strumento </a:t>
            </a:r>
            <a:r>
              <a:rPr i="0" lang="it-IT" u="none" cap="none" strike="noStrike">
                <a:solidFill>
                  <a:srgbClr val="000000"/>
                </a:solidFill>
              </a:rPr>
              <a:t>+ </a:t>
            </a:r>
            <a:r>
              <a:rPr i="1" lang="it-IT" u="none" cap="none" strike="noStrike">
                <a:solidFill>
                  <a:srgbClr val="000000"/>
                </a:solidFill>
              </a:rPr>
              <a:t>onis</a:t>
            </a:r>
            <a:r>
              <a:rPr i="0" lang="it-IT" u="none" cap="none" strike="noStrike">
                <a:solidFill>
                  <a:srgbClr val="000000"/>
                </a:solidFill>
              </a:rPr>
              <a:t> che significa insieme.</a:t>
            </a:r>
            <a:endParaRPr i="0" u="none" cap="none" strike="noStrike"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1" lang="it-IT" u="none" cap="none" strike="noStrike">
                <a:solidFill>
                  <a:srgbClr val="000000"/>
                </a:solidFill>
              </a:rPr>
              <a:t>L’organizzazione è quindi un insieme di strumenti (tutti quelli che abbiamo visto nella slide precedente), utili al raggiungimento di un obiettivo predeterminato.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600" u="none" cap="none" strike="noStrike">
                <a:solidFill>
                  <a:srgbClr val="000000"/>
                </a:solidFill>
              </a:rPr>
              <a:t>Quali sono i due pilastri su cui si fonda l'organizzazione aziendale?</a:t>
            </a:r>
            <a:endParaRPr i="0" sz="3600" u="none" cap="none" strike="noStrike"/>
          </a:p>
        </p:txBody>
      </p:sp>
      <p:sp>
        <p:nvSpPr>
          <p:cNvPr id="136" name="Google Shape;136;p31"/>
          <p:cNvSpPr/>
          <p:nvPr/>
        </p:nvSpPr>
        <p:spPr>
          <a:xfrm>
            <a:off x="900000" y="1521300"/>
            <a:ext cx="73818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1098090" y="1621800"/>
            <a:ext cx="2880000" cy="337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L’</a:t>
            </a:r>
            <a:r>
              <a:rPr b="1" i="0" lang="it-IT" sz="1600" u="none" cap="none" strike="noStrike">
                <a:solidFill>
                  <a:srgbClr val="FFFFFF"/>
                </a:solidFill>
              </a:rPr>
              <a:t>organizzazione umana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concerne la trama di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rapporti che si crea tra gli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individui che operano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nell’azienda e il sistema di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comunicazione e di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circolazione delle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informazioni in essa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istituito.</a:t>
            </a:r>
            <a:endParaRPr i="0" sz="1600" u="none" cap="none" strike="noStrike"/>
          </a:p>
        </p:txBody>
      </p:sp>
      <p:sp>
        <p:nvSpPr>
          <p:cNvPr id="138" name="Google Shape;138;p31"/>
          <p:cNvSpPr/>
          <p:nvPr/>
        </p:nvSpPr>
        <p:spPr>
          <a:xfrm>
            <a:off x="5240430" y="1627500"/>
            <a:ext cx="2880000" cy="337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L’</a:t>
            </a:r>
            <a:r>
              <a:rPr b="1" i="0" lang="it-IT" sz="1600" u="none" cap="none" strike="noStrike">
                <a:solidFill>
                  <a:srgbClr val="FFFFFF"/>
                </a:solidFill>
              </a:rPr>
              <a:t>organizzazione tecnica</a:t>
            </a:r>
            <a:r>
              <a:rPr i="0" lang="it-IT" sz="1600" u="none" cap="none" strike="noStrike">
                <a:solidFill>
                  <a:srgbClr val="FFFFFF"/>
                </a:solidFill>
              </a:rPr>
              <a:t> si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occupa degli elementi fisici,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materiali connessi all’attività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aziendale, si articola in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organizzazione degli impianti,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dei macchinari, delle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attrezzature, organizzazione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della produzione e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distribuzione, del magazzino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dei processi logistici e così</a:t>
            </a:r>
            <a:endParaRPr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600" u="none" cap="none" strike="noStrike">
                <a:solidFill>
                  <a:srgbClr val="FFFFFF"/>
                </a:solidFill>
              </a:rPr>
              <a:t>via.</a:t>
            </a:r>
            <a:endParaRPr i="0" sz="16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300" u="none" cap="none" strike="noStrike">
                <a:solidFill>
                  <a:srgbClr val="000000"/>
                </a:solidFill>
              </a:rPr>
              <a:t>Cosa manca tra i pilastri fondamentali in maniera che si raggiunga l'OBIETTIVO?</a:t>
            </a:r>
            <a:endParaRPr i="0" sz="3300" u="none" cap="none" strike="noStrike"/>
          </a:p>
        </p:txBody>
      </p:sp>
      <p:sp>
        <p:nvSpPr>
          <p:cNvPr id="144" name="Google Shape;144;p32"/>
          <p:cNvSpPr/>
          <p:nvPr/>
        </p:nvSpPr>
        <p:spPr>
          <a:xfrm>
            <a:off x="900000" y="15213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it-IT" u="none" cap="none" strike="noStrike">
                <a:solidFill>
                  <a:srgbClr val="000000"/>
                </a:solidFill>
              </a:rPr>
              <a:t>LA SINTONIA tra i vari elementi!!! </a:t>
            </a:r>
            <a:endParaRPr b="1" i="0" u="none" cap="none" strike="noStrike"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Se non ci fosse il coordinamento tra le varie risorse che abbiamo annoverato non si potrebbe mai parlare di organizzazione, questa è tale, infatti, solo se tutti gli elementi che la compongono sono tesi a realizzare un obiettivo comune e ben determinato.</a:t>
            </a:r>
            <a:endParaRPr i="0" u="none" cap="none" strike="noStrike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500" u="none" cap="none" strike="noStrike">
                <a:solidFill>
                  <a:srgbClr val="000000"/>
                </a:solidFill>
              </a:rPr>
              <a:t>TEORIE ORGANIZZATIVE</a:t>
            </a:r>
            <a:br>
              <a:rPr i="0" lang="it-IT" sz="3500" u="none" cap="none" strike="noStrike"/>
            </a:br>
            <a:r>
              <a:rPr i="0" lang="it-IT" sz="3500" u="none" cap="none" strike="noStrike">
                <a:solidFill>
                  <a:srgbClr val="000000"/>
                </a:solidFill>
              </a:rPr>
              <a:t>- Le teorie classiche</a:t>
            </a:r>
            <a:endParaRPr i="0" sz="3500" u="none" cap="none" strike="noStrike"/>
          </a:p>
        </p:txBody>
      </p:sp>
      <p:sp>
        <p:nvSpPr>
          <p:cNvPr id="150" name="Google Shape;150;p33"/>
          <p:cNvSpPr/>
          <p:nvPr/>
        </p:nvSpPr>
        <p:spPr>
          <a:xfrm>
            <a:off x="900000" y="1521300"/>
            <a:ext cx="73800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Esistono 3 contributi: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Teoria </a:t>
            </a:r>
            <a:r>
              <a:rPr lang="it-IT"/>
              <a:t>dell'organizzazione</a:t>
            </a:r>
            <a:r>
              <a:rPr i="0" lang="it-IT" u="none" cap="none" strike="noStrike">
                <a:solidFill>
                  <a:srgbClr val="000000"/>
                </a:solidFill>
              </a:rPr>
              <a:t> scientifica del lavoro (</a:t>
            </a:r>
            <a:r>
              <a:rPr b="1" i="0" lang="it-IT" u="none" cap="none" strike="noStrike">
                <a:solidFill>
                  <a:srgbClr val="000000"/>
                </a:solidFill>
              </a:rPr>
              <a:t>Taylor</a:t>
            </a:r>
            <a:r>
              <a:rPr i="0" lang="it-IT" u="none" cap="none" strike="noStrike">
                <a:solidFill>
                  <a:srgbClr val="000000"/>
                </a:solidFill>
              </a:rPr>
              <a:t>) 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Teoria della direzione amministrativa (</a:t>
            </a:r>
            <a:r>
              <a:rPr b="1" i="0" lang="it-IT" u="none" cap="none" strike="noStrike">
                <a:solidFill>
                  <a:srgbClr val="000000"/>
                </a:solidFill>
              </a:rPr>
              <a:t>Fayol</a:t>
            </a:r>
            <a:r>
              <a:rPr i="0" lang="it-IT" u="none" cap="none" strike="noStrike">
                <a:solidFill>
                  <a:srgbClr val="000000"/>
                </a:solidFill>
              </a:rPr>
              <a:t>) </a:t>
            </a:r>
            <a:endParaRPr i="0" u="none" cap="none" strike="noStrike"/>
          </a:p>
          <a:p>
            <a:pPr indent="-186985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Teoria burocratica (</a:t>
            </a:r>
            <a:r>
              <a:rPr b="1" i="0" lang="it-IT" u="none" cap="none" strike="noStrike">
                <a:solidFill>
                  <a:srgbClr val="000000"/>
                </a:solidFill>
              </a:rPr>
              <a:t>Weber</a:t>
            </a:r>
            <a:r>
              <a:rPr i="0" lang="it-IT" u="none" cap="none" strike="noStrike">
                <a:solidFill>
                  <a:srgbClr val="000000"/>
                </a:solidFill>
              </a:rPr>
              <a:t>) 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Principi comuni alle 3 scuole classiche: 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Le organizzazioni sono lo strumento per raggiungere un obiettivo 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Le organizzazioni operano in modo efficace ed efficiente *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l’organizzazione può essere progettata ed implementata 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la scienza è alla base del successo del management 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ci sono soluzioni universali </a:t>
            </a:r>
            <a:endParaRPr i="0" u="none" cap="none" strike="noStrike"/>
          </a:p>
          <a:p>
            <a:pPr indent="-186986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aspetti formali sono prioritari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000" u="none" cap="none" strike="noStrike">
                <a:solidFill>
                  <a:srgbClr val="000000"/>
                </a:solidFill>
              </a:rPr>
              <a:t>TAYLOR</a:t>
            </a:r>
            <a:endParaRPr i="0" sz="3000" u="none" cap="none" strike="noStrike"/>
          </a:p>
        </p:txBody>
      </p:sp>
      <p:sp>
        <p:nvSpPr>
          <p:cNvPr id="156" name="Google Shape;156;p34"/>
          <p:cNvSpPr/>
          <p:nvPr/>
        </p:nvSpPr>
        <p:spPr>
          <a:xfrm>
            <a:off x="900000" y="1522800"/>
            <a:ext cx="7380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La Prima Rivoluzione Industriale e il conseguente moltiplicarsi delle fabbriche aveva portato a riconsiderare i tempi e i ritmi del lavoro in ottica certamente più rivolta al concetto di produttività.</a:t>
            </a:r>
            <a:endParaRPr i="0" u="none" cap="none" strike="noStrike"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In un mondo dove la manodopera è costituita da ex contadini e operai non qualificati nasce l’esigenza di organizzare la produzione in modo “meccanicistico”. </a:t>
            </a:r>
            <a:endParaRPr i="0" u="none" cap="none" strike="noStrike"/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0" lang="it-IT" u="none" cap="none" strike="noStrike">
                <a:solidFill>
                  <a:srgbClr val="000000"/>
                </a:solidFill>
              </a:rPr>
              <a:t>In quest'ottica la produzione deve funzionare in modo: routinizzato, efficiente, affidabile e prevedibile </a:t>
            </a:r>
            <a:endParaRPr i="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628560" y="304200"/>
            <a:ext cx="7886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3300" u="none" cap="none" strike="noStrike">
                <a:solidFill>
                  <a:srgbClr val="000000"/>
                </a:solidFill>
              </a:rPr>
              <a:t>L'organizzazione scientifica del lavoro </a:t>
            </a:r>
            <a:endParaRPr i="0" sz="3300" u="none" cap="none" strike="noStrike"/>
          </a:p>
        </p:txBody>
      </p:sp>
      <p:sp>
        <p:nvSpPr>
          <p:cNvPr id="162" name="Google Shape;162;p35"/>
          <p:cNvSpPr/>
          <p:nvPr/>
        </p:nvSpPr>
        <p:spPr>
          <a:xfrm>
            <a:off x="628950" y="1408200"/>
            <a:ext cx="78861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u="none" cap="none" strike="noStrike">
                <a:solidFill>
                  <a:srgbClr val="000000"/>
                </a:solidFill>
              </a:rPr>
              <a:t>Idee di Taylor:</a:t>
            </a:r>
            <a:endParaRPr b="1"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Non preoccuparsi della divisione del surplus ma dell’aumento del surplus coincidenza interessi tra direzione-lavoratori. 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Sostituire le conoscenze individuali con le conoscenze scientifiche.</a:t>
            </a:r>
            <a:endParaRPr i="0" u="none" cap="none" strike="noStrike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it-IT" u="none" cap="none" strike="noStrike">
                <a:solidFill>
                  <a:srgbClr val="000000"/>
                </a:solidFill>
              </a:rPr>
              <a:t>Eliminazione delle cause che limitano la produttività </a:t>
            </a:r>
            <a:r>
              <a:rPr i="0" lang="it-IT" u="none" cap="none" strike="noStrike">
                <a:solidFill>
                  <a:srgbClr val="000000"/>
                </a:solidFill>
              </a:rPr>
              <a:t>(lavoro e macchine) 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 L’aumento di produttività non riduce i posti di lavoro (circolo virtuoso).  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 Le paghe non possono essere tutte uguali: devono rispecchiare la virtuosità del lavoratore (introduce: il cottimo e il taglio tempi).  </a:t>
            </a:r>
            <a:endParaRPr i="0" u="none" cap="none" strike="noStrike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it-IT" u="none" cap="none" strike="noStrike">
                <a:solidFill>
                  <a:srgbClr val="000000"/>
                </a:solidFill>
              </a:rPr>
              <a:t>Principi proposti sono</a:t>
            </a:r>
            <a:r>
              <a:rPr i="0" lang="it-IT" u="none" cap="none" strike="noStrike">
                <a:solidFill>
                  <a:srgbClr val="000000"/>
                </a:solidFill>
              </a:rPr>
              <a:t>:  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Sviluppo della scienza nell’organizzazione 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Sviluppo ed addestramento scientifico dei lavoratori (continuo)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Fondere la scienza ed i lavoratori  </a:t>
            </a:r>
            <a:endParaRPr i="0" u="none" cap="none" strike="noStrike"/>
          </a:p>
          <a:p>
            <a:pPr indent="-21721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it-IT" u="none" cap="none" strike="noStrike">
                <a:solidFill>
                  <a:srgbClr val="000000"/>
                </a:solidFill>
              </a:rPr>
              <a:t>Collaborazione stretta tra: collaboratori e lavoratori</a:t>
            </a:r>
            <a:endParaRPr i="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