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y="6858000" cx="12192000"/>
  <p:notesSz cx="6858000" cy="9144000"/>
  <p:embeddedFontLst>
    <p:embeddedFont>
      <p:font typeface="Play"/>
      <p:regular r:id="rId66"/>
      <p:bold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2" roundtripDataSignature="AMtx7mgMhDpwU5uPtViNoZCo/lAm9sKk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customschemas.google.com/relationships/presentationmetadata" Target="meta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Play-regular.fntdata"/><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OpenSans-regular.fntdata"/><Relationship Id="rId23" Type="http://schemas.openxmlformats.org/officeDocument/2006/relationships/slide" Target="slides/slide19.xml"/><Relationship Id="rId67" Type="http://schemas.openxmlformats.org/officeDocument/2006/relationships/font" Target="fonts/Play-bold.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OpenSans-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200"/>
              <a:buFont typeface="Calibri"/>
              <a:buNone/>
            </a:pPr>
            <a:r>
              <a:rPr lang="it-IT" sz="1200"/>
              <a:t>Il nome del campo è solamente un'etichetta che serve agli operatori umani per identificare ed interpretare correttamente i dati presenti nei record, è possibile in qualsiasi momento modificare questo attributo senza conseguenze per l'integrità del database.</a:t>
            </a:r>
            <a:endParaRPr/>
          </a:p>
          <a:p>
            <a:pPr indent="0" lvl="0" marL="0" rtl="0" algn="l">
              <a:lnSpc>
                <a:spcPct val="110000"/>
              </a:lnSpc>
              <a:spcBef>
                <a:spcPts val="0"/>
              </a:spcBef>
              <a:spcAft>
                <a:spcPts val="0"/>
              </a:spcAft>
              <a:buClr>
                <a:schemeClr val="dk1"/>
              </a:buClr>
              <a:buSzPts val="1200"/>
              <a:buFont typeface="Calibri"/>
              <a:buNone/>
            </a:pPr>
            <a:r>
              <a:rPr lang="it-IT" sz="1200"/>
              <a:t>Il tipo di dato è un attributo fondamentale sia per l'integrità del database che per le prestazioni del medesimo, scelte sbagliate di questo attributo possono avere gravi conseguenze durante l'utilizzo.</a:t>
            </a:r>
            <a:endParaRPr/>
          </a:p>
          <a:p>
            <a:pPr indent="0" lvl="0" marL="0" rtl="0" algn="l">
              <a:lnSpc>
                <a:spcPct val="110000"/>
              </a:lnSpc>
              <a:spcBef>
                <a:spcPts val="0"/>
              </a:spcBef>
              <a:spcAft>
                <a:spcPts val="0"/>
              </a:spcAft>
              <a:buClr>
                <a:schemeClr val="dk1"/>
              </a:buClr>
              <a:buSzPts val="1200"/>
              <a:buFont typeface="Calibri"/>
              <a:buNone/>
            </a:pPr>
            <a:r>
              <a:rPr lang="it-IT" sz="1200"/>
              <a:t>Il tipo di dato vincola i dati che possono essere inseriti nel campo (ad esempio non è possibile inserire il valore "ciao" in un campo di tipo numerico) eventuali modifiche al tipo di dato possono creare problemi all'integrità del database perché questa operazione richiede la conversione di tutti i valori inseriti.</a:t>
            </a:r>
            <a:endParaRPr/>
          </a:p>
          <a:p>
            <a:pPr indent="0" lvl="0" marL="0" rtl="0" algn="l">
              <a:lnSpc>
                <a:spcPct val="110000"/>
              </a:lnSpc>
              <a:spcBef>
                <a:spcPts val="0"/>
              </a:spcBef>
              <a:spcAft>
                <a:spcPts val="0"/>
              </a:spcAft>
              <a:buClr>
                <a:schemeClr val="dk1"/>
              </a:buClr>
              <a:buSzPts val="1200"/>
              <a:buFont typeface="Calibri"/>
              <a:buNone/>
            </a:pPr>
            <a:r>
              <a:rPr lang="it-IT" sz="1200"/>
              <a:t>L'obbligatorietà di un dato è un criterio concettualmente semplice ma fondamentale per il buon funzionamento di un database relazionale: garantisce che i valori strategici siano sempre presenti.</a:t>
            </a:r>
            <a:endParaRPr/>
          </a:p>
          <a:p>
            <a:pPr indent="0" lvl="0" marL="0" rtl="0" algn="l">
              <a:spcBef>
                <a:spcPts val="0"/>
              </a:spcBef>
              <a:spcAft>
                <a:spcPts val="0"/>
              </a:spcAft>
              <a:buNone/>
            </a:pPr>
            <a:r>
              <a:t/>
            </a:r>
            <a:endParaRPr/>
          </a:p>
        </p:txBody>
      </p:sp>
      <p:sp>
        <p:nvSpPr>
          <p:cNvPr id="278" name="Google Shape;27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Per migrazione da SQL SERVER a MYSQL https://hevodata.com/learn/convert-sql-server-to-mysql/</a:t>
            </a:r>
            <a:endParaRPr/>
          </a:p>
        </p:txBody>
      </p:sp>
      <p:sp>
        <p:nvSpPr>
          <p:cNvPr id="447" name="Google Shape;44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MySQL Workbench significato flag 🡪</a:t>
            </a:r>
            <a:endParaRPr/>
          </a:p>
          <a:p>
            <a:pPr indent="0" lvl="0" marL="0" rtl="0" algn="l">
              <a:spcBef>
                <a:spcPts val="0"/>
              </a:spcBef>
              <a:spcAft>
                <a:spcPts val="0"/>
              </a:spcAft>
              <a:buNone/>
            </a:pPr>
            <a:r>
              <a:rPr lang="it-IT"/>
              <a:t>https://www.tutorialspoint.com/what-do-column-flags-mean-in-mysql-workbench</a:t>
            </a:r>
            <a:endParaRPr/>
          </a:p>
          <a:p>
            <a:pPr indent="0" lvl="0" marL="0" rtl="0" algn="l">
              <a:spcBef>
                <a:spcPts val="0"/>
              </a:spcBef>
              <a:spcAft>
                <a:spcPts val="0"/>
              </a:spcAft>
              <a:buNone/>
            </a:pPr>
            <a:r>
              <a:rPr lang="it-IT"/>
              <a:t>https://www.youtube.com/watch?v=iMFCRBmSFac</a:t>
            </a:r>
            <a:br>
              <a:rPr lang="it-IT"/>
            </a:br>
            <a:endParaRPr/>
          </a:p>
        </p:txBody>
      </p:sp>
      <p:sp>
        <p:nvSpPr>
          <p:cNvPr id="506" name="Google Shape;50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https://www.w3resource.com/sql-exercises/adventureworks/adventureworks-exercises.php</a:t>
            </a:r>
            <a:endParaRPr/>
          </a:p>
        </p:txBody>
      </p:sp>
      <p:sp>
        <p:nvSpPr>
          <p:cNvPr id="598" name="Google Shape;59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68a7afb1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68a7afb1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268a7afb1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I=I=I=I=I=I=I=I   I=I=I=I</a:t>
            </a:r>
            <a:endParaRPr/>
          </a:p>
        </p:txBody>
      </p:sp>
      <p:sp>
        <p:nvSpPr>
          <p:cNvPr id="692" name="Google Shape;692;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sz="1800">
                <a:solidFill>
                  <a:srgbClr val="008000"/>
                </a:solidFill>
                <a:latin typeface="Consolas"/>
                <a:ea typeface="Consolas"/>
                <a:cs typeface="Consolas"/>
                <a:sym typeface="Consolas"/>
              </a:rPr>
              <a:t>--Per creare la tabella DimDepartment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USE</a:t>
            </a:r>
            <a:r>
              <a:rPr lang="it-IT" sz="1800">
                <a:solidFill>
                  <a:srgbClr val="000000"/>
                </a:solidFill>
                <a:latin typeface="Consolas"/>
                <a:ea typeface="Consolas"/>
                <a:cs typeface="Consolas"/>
                <a:sym typeface="Consolas"/>
              </a:rPr>
              <a:t> [AdventureWorksDW2019]</a:t>
            </a:r>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GO</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8000"/>
                </a:solidFill>
                <a:latin typeface="Consolas"/>
                <a:ea typeface="Consolas"/>
                <a:cs typeface="Consolas"/>
                <a:sym typeface="Consolas"/>
              </a:rPr>
              <a:t>/****** Object:  Table [dbo].[DimDepartment]    Script Date: 24/01/2024 16:36:12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SET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ANSI_NULLS</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GO</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SET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QUOTED_IDENTIFIER</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GO</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CREATE</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TABLE</a:t>
            </a:r>
            <a:r>
              <a:rPr lang="it-IT" sz="1800">
                <a:solidFill>
                  <a:srgbClr val="000000"/>
                </a:solidFill>
                <a:latin typeface="Consolas"/>
                <a:ea typeface="Consolas"/>
                <a:cs typeface="Consolas"/>
                <a:sym typeface="Consolas"/>
              </a:rPr>
              <a:t> [dbo]</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[DimDepartment]</a:t>
            </a:r>
            <a:r>
              <a:rPr lang="it-IT"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[DepartmentKey] [int] </a:t>
            </a:r>
            <a:r>
              <a:rPr lang="it-IT" sz="1800">
                <a:solidFill>
                  <a:srgbClr val="0000FF"/>
                </a:solidFill>
                <a:latin typeface="Consolas"/>
                <a:ea typeface="Consolas"/>
                <a:cs typeface="Consolas"/>
                <a:sym typeface="Consolas"/>
              </a:rPr>
              <a:t>IDENTITY</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1</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1</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NOT</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[DepartmentName] [nvarchar]</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50</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[Budget] [numeric]</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32</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4</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CONSTRAINT</a:t>
            </a:r>
            <a:r>
              <a:rPr lang="it-IT" sz="1800">
                <a:solidFill>
                  <a:srgbClr val="000000"/>
                </a:solidFill>
                <a:latin typeface="Consolas"/>
                <a:ea typeface="Consolas"/>
                <a:cs typeface="Consolas"/>
                <a:sym typeface="Consolas"/>
              </a:rPr>
              <a:t> [PK_DimDepartment] </a:t>
            </a:r>
            <a:r>
              <a:rPr lang="it-IT" sz="1800">
                <a:solidFill>
                  <a:srgbClr val="0000FF"/>
                </a:solidFill>
                <a:latin typeface="Consolas"/>
                <a:ea typeface="Consolas"/>
                <a:cs typeface="Consolas"/>
                <a:sym typeface="Consolas"/>
              </a:rPr>
              <a:t>PRIMARY</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KEY</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CLUSTERED</a:t>
            </a:r>
            <a:r>
              <a:rPr lang="it-IT" sz="1800">
                <a:solidFill>
                  <a:srgbClr val="000000"/>
                </a:solidFill>
                <a:latin typeface="Consolas"/>
                <a:ea typeface="Consolas"/>
                <a:cs typeface="Consolas"/>
                <a:sym typeface="Consolas"/>
              </a:rPr>
              <a:t> </a:t>
            </a:r>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[DepartmentKey] </a:t>
            </a:r>
            <a:r>
              <a:rPr lang="it-IT" sz="1800">
                <a:solidFill>
                  <a:srgbClr val="0000FF"/>
                </a:solidFill>
                <a:latin typeface="Consolas"/>
                <a:ea typeface="Consolas"/>
                <a:cs typeface="Consolas"/>
                <a:sym typeface="Consolas"/>
              </a:rPr>
              <a:t>ASC</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FF"/>
                </a:solidFill>
                <a:latin typeface="Consolas"/>
                <a:ea typeface="Consolas"/>
                <a:cs typeface="Consolas"/>
                <a:sym typeface="Consolas"/>
              </a:rPr>
              <a:t>WITH </a:t>
            </a:r>
            <a:r>
              <a:rPr lang="it-IT" sz="1800">
                <a:solidFill>
                  <a:srgbClr val="808080"/>
                </a:solidFill>
                <a:latin typeface="Consolas"/>
                <a:ea typeface="Consolas"/>
                <a:cs typeface="Consolas"/>
                <a:sym typeface="Consolas"/>
              </a:rPr>
              <a:t>(</a:t>
            </a:r>
            <a:r>
              <a:rPr lang="it-IT" sz="1800">
                <a:solidFill>
                  <a:srgbClr val="0000FF"/>
                </a:solidFill>
                <a:latin typeface="Consolas"/>
                <a:ea typeface="Consolas"/>
                <a:cs typeface="Consolas"/>
                <a:sym typeface="Consolas"/>
              </a:rPr>
              <a:t>PAD_INDEX</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OFF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STATISTICS_NORECOMPUTE</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OFF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IGNORE_DUP_KEY</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OFF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ALLOW_ROW_LOCKS</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ALLOW_PAGE_LOCKS</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OPTIMIZE_FOR_SEQUENTIAL_KEY</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OFF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r>
              <a:rPr lang="it-IT" sz="1800">
                <a:solidFill>
                  <a:srgbClr val="000000"/>
                </a:solidFill>
                <a:latin typeface="Consolas"/>
                <a:ea typeface="Consolas"/>
                <a:cs typeface="Consolas"/>
                <a:sym typeface="Consolas"/>
              </a:rPr>
              <a:t> [PRIMARY]</a:t>
            </a:r>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ON</a:t>
            </a:r>
            <a:r>
              <a:rPr lang="it-IT" sz="1800">
                <a:solidFill>
                  <a:srgbClr val="000000"/>
                </a:solidFill>
                <a:latin typeface="Consolas"/>
                <a:ea typeface="Consolas"/>
                <a:cs typeface="Consolas"/>
                <a:sym typeface="Consolas"/>
              </a:rPr>
              <a:t> [PRIMARY]</a:t>
            </a:r>
            <a:endParaRPr/>
          </a:p>
          <a:p>
            <a:pPr indent="0" lvl="0" marL="0" rtl="0" algn="l">
              <a:spcBef>
                <a:spcPts val="0"/>
              </a:spcBef>
              <a:spcAft>
                <a:spcPts val="0"/>
              </a:spcAft>
              <a:buNone/>
            </a:pPr>
            <a:r>
              <a:rPr lang="it-IT" sz="1800">
                <a:solidFill>
                  <a:srgbClr val="0000FF"/>
                </a:solidFill>
                <a:latin typeface="Consolas"/>
                <a:ea typeface="Consolas"/>
                <a:cs typeface="Consolas"/>
                <a:sym typeface="Consolas"/>
              </a:rPr>
              <a:t>GO</a:t>
            </a:r>
            <a:endParaRPr sz="1800">
              <a:solidFill>
                <a:srgbClr val="000000"/>
              </a:solidFill>
              <a:latin typeface="Consolas"/>
              <a:ea typeface="Consolas"/>
              <a:cs typeface="Consolas"/>
              <a:sym typeface="Consolas"/>
            </a:endParaRPr>
          </a:p>
          <a:p>
            <a:pPr indent="0" lvl="0" marL="0" rtl="0" algn="l">
              <a:spcBef>
                <a:spcPts val="0"/>
              </a:spcBef>
              <a:spcAft>
                <a:spcPts val="0"/>
              </a:spcAft>
              <a:buNone/>
            </a:pPr>
            <a:br>
              <a:rPr lang="it-IT" sz="1200">
                <a:solidFill>
                  <a:srgbClr val="0000FF"/>
                </a:solidFill>
                <a:latin typeface="Consolas"/>
                <a:ea typeface="Consolas"/>
                <a:cs typeface="Consolas"/>
                <a:sym typeface="Consolas"/>
              </a:rPr>
            </a:br>
            <a:r>
              <a:rPr lang="it-IT" sz="1200">
                <a:solidFill>
                  <a:srgbClr val="0000FF"/>
                </a:solidFill>
                <a:latin typeface="Consolas"/>
                <a:ea typeface="Consolas"/>
                <a:cs typeface="Consolas"/>
                <a:sym typeface="Consolas"/>
              </a:rPr>
              <a:t>***************************************************************</a:t>
            </a:r>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--Per inserire i dati</a:t>
            </a:r>
            <a:br>
              <a:rPr lang="it-IT" sz="1200">
                <a:solidFill>
                  <a:srgbClr val="0000FF"/>
                </a:solidFill>
                <a:latin typeface="Consolas"/>
                <a:ea typeface="Consolas"/>
                <a:cs typeface="Consolas"/>
                <a:sym typeface="Consolas"/>
              </a:rPr>
            </a:br>
            <a:r>
              <a:rPr lang="it-IT" sz="1200">
                <a:solidFill>
                  <a:srgbClr val="0000FF"/>
                </a:solidFill>
                <a:latin typeface="Consolas"/>
                <a:ea typeface="Consolas"/>
                <a:cs typeface="Consolas"/>
                <a:sym typeface="Consolas"/>
              </a:rPr>
              <a:t>insert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into</a:t>
            </a:r>
            <a:r>
              <a:rPr lang="it-IT" sz="1200">
                <a:solidFill>
                  <a:srgbClr val="000000"/>
                </a:solidFill>
                <a:latin typeface="Consolas"/>
                <a:ea typeface="Consolas"/>
                <a:cs typeface="Consolas"/>
                <a:sym typeface="Consolas"/>
              </a:rPr>
              <a:t> DimDepartment </a:t>
            </a:r>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DepartmentName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SUM</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BaseRate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20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Budget</a:t>
            </a:r>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DimEmployee</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GROUP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DepartmentName</a:t>
            </a:r>
            <a:br>
              <a:rPr lang="it-IT" sz="1200">
                <a:solidFill>
                  <a:srgbClr val="000000"/>
                </a:solidFill>
                <a:latin typeface="Consolas"/>
                <a:ea typeface="Consolas"/>
                <a:cs typeface="Consolas"/>
                <a:sym typeface="Consolas"/>
              </a:rPr>
            </a:br>
            <a:r>
              <a:rPr lang="it-IT" sz="1200">
                <a:solidFill>
                  <a:srgbClr val="000000"/>
                </a:solidFill>
                <a:latin typeface="Consolas"/>
                <a:ea typeface="Consolas"/>
                <a:cs typeface="Consolas"/>
                <a:sym typeface="Consolas"/>
              </a:rPr>
              <a:t>**************************************************************</a:t>
            </a:r>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Esempio con UNION e SUBQUERY</a:t>
            </a:r>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SalesOrderNumber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SUM</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amount_internet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Amount_Internet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SUM</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amount_reseller</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Amount_Reseller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From </a:t>
            </a:r>
            <a:r>
              <a:rPr lang="it-IT" sz="1200">
                <a:solidFill>
                  <a:srgbClr val="80808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SalesOrderNumber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SalesAmount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amount_internet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0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amount_reseller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[AdventureWorksDW2020]</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[dbo]</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[FactInternetSales]</a:t>
            </a:r>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UNION</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SalesOrderNumber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0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amount_internet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SalesAmount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amount_reseller</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[AdventureWorksDW2020]</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[dbo]</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[FactResellerSales]</a:t>
            </a:r>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P</a:t>
            </a:r>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it-IT" sz="1200">
                <a:solidFill>
                  <a:srgbClr val="0000FF"/>
                </a:solidFill>
                <a:latin typeface="Consolas"/>
                <a:ea typeface="Consolas"/>
                <a:cs typeface="Consolas"/>
                <a:sym typeface="Consolas"/>
              </a:rPr>
              <a:t>Group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SalesOrderNumber</a:t>
            </a:r>
            <a:endParaRPr/>
          </a:p>
          <a:p>
            <a:pPr indent="0" lvl="0" marL="0" rtl="0" algn="l">
              <a:spcBef>
                <a:spcPts val="0"/>
              </a:spcBef>
              <a:spcAft>
                <a:spcPts val="0"/>
              </a:spcAft>
              <a:buNone/>
            </a:pPr>
            <a:r>
              <a:t/>
            </a:r>
            <a:endParaRPr/>
          </a:p>
        </p:txBody>
      </p:sp>
      <p:sp>
        <p:nvSpPr>
          <p:cNvPr id="706" name="Google Shape;706;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p>
        </p:txBody>
      </p:sp>
      <p:sp>
        <p:nvSpPr>
          <p:cNvPr id="721" name="Google Shape;72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Esempio query Self join su tabella importata da file excel gita_genitori_figli</a:t>
            </a:r>
            <a:br>
              <a:rPr lang="it-IT"/>
            </a:b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select</a:t>
            </a:r>
            <a:r>
              <a:rPr lang="it-IT" sz="1800">
                <a:solidFill>
                  <a:srgbClr val="000000"/>
                </a:solidFill>
                <a:latin typeface="Consolas"/>
                <a:ea typeface="Consolas"/>
                <a:cs typeface="Consolas"/>
                <a:sym typeface="Consolas"/>
              </a:rPr>
              <a:t> g</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nome </a:t>
            </a:r>
            <a:r>
              <a:rPr lang="it-IT" sz="1800">
                <a:solidFill>
                  <a:srgbClr val="0000FF"/>
                </a:solidFill>
                <a:latin typeface="Consolas"/>
                <a:ea typeface="Consolas"/>
                <a:cs typeface="Consolas"/>
                <a:sym typeface="Consolas"/>
              </a:rPr>
              <a:t>as</a:t>
            </a:r>
            <a:r>
              <a:rPr lang="it-IT" sz="1800">
                <a:solidFill>
                  <a:srgbClr val="000000"/>
                </a:solidFill>
                <a:latin typeface="Consolas"/>
                <a:ea typeface="Consolas"/>
                <a:cs typeface="Consolas"/>
                <a:sym typeface="Consolas"/>
              </a:rPr>
              <a:t> genitore</a:t>
            </a:r>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nome </a:t>
            </a:r>
            <a:r>
              <a:rPr lang="it-IT" sz="1800">
                <a:solidFill>
                  <a:srgbClr val="0000FF"/>
                </a:solidFill>
                <a:latin typeface="Consolas"/>
                <a:ea typeface="Consolas"/>
                <a:cs typeface="Consolas"/>
                <a:sym typeface="Consolas"/>
              </a:rPr>
              <a:t>as</a:t>
            </a:r>
            <a:r>
              <a:rPr lang="it-IT" sz="1800">
                <a:solidFill>
                  <a:srgbClr val="000000"/>
                </a:solidFill>
                <a:latin typeface="Consolas"/>
                <a:ea typeface="Consolas"/>
                <a:cs typeface="Consolas"/>
                <a:sym typeface="Consolas"/>
              </a:rPr>
              <a:t> prole</a:t>
            </a:r>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g</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id_gita_genitori_figli</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g</a:t>
            </a:r>
            <a:r>
              <a:rPr lang="it-IT" sz="1800">
                <a:solidFill>
                  <a:srgbClr val="808080"/>
                </a:solidFill>
                <a:latin typeface="Consolas"/>
                <a:ea typeface="Consolas"/>
                <a:cs typeface="Consolas"/>
                <a:sym typeface="Consolas"/>
              </a:rPr>
              <a:t>.</a:t>
            </a:r>
            <a:r>
              <a:rPr lang="it-IT" sz="1800">
                <a:solidFill>
                  <a:srgbClr val="0000FF"/>
                </a:solidFill>
                <a:latin typeface="Consolas"/>
                <a:ea typeface="Consolas"/>
                <a:cs typeface="Consolas"/>
                <a:sym typeface="Consolas"/>
              </a:rPr>
              <a:t>master</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id_gita_genitori_figli</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f</a:t>
            </a:r>
            <a:r>
              <a:rPr lang="it-IT" sz="1800">
                <a:solidFill>
                  <a:srgbClr val="808080"/>
                </a:solidFill>
                <a:latin typeface="Consolas"/>
                <a:ea typeface="Consolas"/>
                <a:cs typeface="Consolas"/>
                <a:sym typeface="Consolas"/>
              </a:rPr>
              <a:t>.</a:t>
            </a:r>
            <a:r>
              <a:rPr lang="it-IT" sz="1800">
                <a:solidFill>
                  <a:srgbClr val="0000FF"/>
                </a:solidFill>
                <a:latin typeface="Consolas"/>
                <a:ea typeface="Consolas"/>
                <a:cs typeface="Consolas"/>
                <a:sym typeface="Consolas"/>
              </a:rPr>
              <a:t>master</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0000FF"/>
                </a:solidFill>
                <a:latin typeface="Consolas"/>
                <a:ea typeface="Consolas"/>
                <a:cs typeface="Consolas"/>
                <a:sym typeface="Consolas"/>
              </a:rPr>
              <a:t>from</a:t>
            </a:r>
            <a:r>
              <a:rPr lang="it-IT" sz="1800">
                <a:solidFill>
                  <a:srgbClr val="000000"/>
                </a:solidFill>
                <a:latin typeface="Consolas"/>
                <a:ea typeface="Consolas"/>
                <a:cs typeface="Consolas"/>
                <a:sym typeface="Consolas"/>
              </a:rPr>
              <a:t> gita_genitori_figli </a:t>
            </a:r>
            <a:r>
              <a:rPr lang="it-IT" sz="1800">
                <a:solidFill>
                  <a:srgbClr val="0000FF"/>
                </a:solidFill>
                <a:latin typeface="Consolas"/>
                <a:ea typeface="Consolas"/>
                <a:cs typeface="Consolas"/>
                <a:sym typeface="Consolas"/>
              </a:rPr>
              <a:t>as</a:t>
            </a:r>
            <a:r>
              <a:rPr lang="it-IT" sz="1800">
                <a:solidFill>
                  <a:srgbClr val="000000"/>
                </a:solidFill>
                <a:latin typeface="Consolas"/>
                <a:ea typeface="Consolas"/>
                <a:cs typeface="Consolas"/>
                <a:sym typeface="Consolas"/>
              </a:rPr>
              <a:t> g</a:t>
            </a:r>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008000"/>
                </a:solidFill>
                <a:latin typeface="Consolas"/>
                <a:ea typeface="Consolas"/>
                <a:cs typeface="Consolas"/>
                <a:sym typeface="Consolas"/>
              </a:rPr>
              <a:t>-- scelgo la inner perchè così non mi considera chi non ha figli, ovvero i figli</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008000"/>
                </a:solidFill>
                <a:latin typeface="Consolas"/>
                <a:ea typeface="Consolas"/>
                <a:cs typeface="Consolas"/>
                <a:sym typeface="Consolas"/>
              </a:rPr>
              <a:t>--                                      associo ai genitori i propri figli, ovvero chi ha il campo f.master =  fid_genitori</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inner</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join</a:t>
            </a:r>
            <a:r>
              <a:rPr lang="it-IT" sz="1800">
                <a:solidFill>
                  <a:srgbClr val="000000"/>
                </a:solidFill>
                <a:latin typeface="Consolas"/>
                <a:ea typeface="Consolas"/>
                <a:cs typeface="Consolas"/>
                <a:sym typeface="Consolas"/>
              </a:rPr>
              <a:t> gita_genitori_figli </a:t>
            </a:r>
            <a:r>
              <a:rPr lang="it-IT" sz="1800">
                <a:solidFill>
                  <a:srgbClr val="0000FF"/>
                </a:solidFill>
                <a:latin typeface="Consolas"/>
                <a:ea typeface="Consolas"/>
                <a:cs typeface="Consolas"/>
                <a:sym typeface="Consolas"/>
              </a:rPr>
              <a:t>as</a:t>
            </a:r>
            <a:r>
              <a:rPr lang="it-IT" sz="1800">
                <a:solidFill>
                  <a:srgbClr val="000000"/>
                </a:solidFill>
                <a:latin typeface="Consolas"/>
                <a:ea typeface="Consolas"/>
                <a:cs typeface="Consolas"/>
                <a:sym typeface="Consolas"/>
              </a:rPr>
              <a:t> f </a:t>
            </a:r>
            <a:r>
              <a:rPr lang="it-IT" sz="1800">
                <a:solidFill>
                  <a:srgbClr val="0000FF"/>
                </a:solidFill>
                <a:latin typeface="Consolas"/>
                <a:ea typeface="Consolas"/>
                <a:cs typeface="Consolas"/>
                <a:sym typeface="Consolas"/>
              </a:rPr>
              <a:t>on</a:t>
            </a:r>
            <a:r>
              <a:rPr lang="it-IT" sz="1800">
                <a:solidFill>
                  <a:srgbClr val="000000"/>
                </a:solidFill>
                <a:latin typeface="Consolas"/>
                <a:ea typeface="Consolas"/>
                <a:cs typeface="Consolas"/>
                <a:sym typeface="Consolas"/>
              </a:rPr>
              <a:t>  f</a:t>
            </a:r>
            <a:r>
              <a:rPr lang="it-IT" sz="1800">
                <a:solidFill>
                  <a:srgbClr val="808080"/>
                </a:solidFill>
                <a:latin typeface="Consolas"/>
                <a:ea typeface="Consolas"/>
                <a:cs typeface="Consolas"/>
                <a:sym typeface="Consolas"/>
              </a:rPr>
              <a:t>.</a:t>
            </a:r>
            <a:r>
              <a:rPr lang="it-IT" sz="1800">
                <a:solidFill>
                  <a:srgbClr val="0000FF"/>
                </a:solidFill>
                <a:latin typeface="Consolas"/>
                <a:ea typeface="Consolas"/>
                <a:cs typeface="Consolas"/>
                <a:sym typeface="Consolas"/>
              </a:rPr>
              <a:t>master</a:t>
            </a: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 g</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id_gita_genitori_figli</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008000"/>
                </a:solidFill>
                <a:latin typeface="Consolas"/>
                <a:ea typeface="Consolas"/>
                <a:cs typeface="Consolas"/>
                <a:sym typeface="Consolas"/>
              </a:rPr>
              <a:t>--                                      escludo i genitori, ovvero chi ha lo stesso id sia come padre che come figlio</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it-IT" sz="1800">
                <a:solidFill>
                  <a:srgbClr val="000000"/>
                </a:solidFill>
                <a:latin typeface="Consolas"/>
                <a:ea typeface="Consolas"/>
                <a:cs typeface="Consolas"/>
                <a:sym typeface="Consolas"/>
              </a:rPr>
              <a:t>                              </a:t>
            </a:r>
            <a:r>
              <a:rPr lang="it-IT" sz="1800">
                <a:solidFill>
                  <a:srgbClr val="808080"/>
                </a:solidFill>
                <a:latin typeface="Consolas"/>
                <a:ea typeface="Consolas"/>
                <a:cs typeface="Consolas"/>
                <a:sym typeface="Consolas"/>
              </a:rPr>
              <a:t>and</a:t>
            </a:r>
            <a:r>
              <a:rPr lang="it-IT" sz="1800">
                <a:solidFill>
                  <a:srgbClr val="000000"/>
                </a:solidFill>
                <a:latin typeface="Consolas"/>
                <a:ea typeface="Consolas"/>
                <a:cs typeface="Consolas"/>
                <a:sym typeface="Consolas"/>
              </a:rPr>
              <a:t> g</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id_gita_genitori_figli </a:t>
            </a:r>
            <a:r>
              <a:rPr lang="it-IT" sz="1800">
                <a:solidFill>
                  <a:srgbClr val="808080"/>
                </a:solidFill>
                <a:latin typeface="Consolas"/>
                <a:ea typeface="Consolas"/>
                <a:cs typeface="Consolas"/>
                <a:sym typeface="Consolas"/>
              </a:rPr>
              <a:t>&lt;&gt;</a:t>
            </a:r>
            <a:r>
              <a:rPr lang="it-IT" sz="1800">
                <a:solidFill>
                  <a:srgbClr val="000000"/>
                </a:solidFill>
                <a:latin typeface="Consolas"/>
                <a:ea typeface="Consolas"/>
                <a:cs typeface="Consolas"/>
                <a:sym typeface="Consolas"/>
              </a:rPr>
              <a:t> f</a:t>
            </a:r>
            <a:r>
              <a:rPr lang="it-IT" sz="1800">
                <a:solidFill>
                  <a:srgbClr val="808080"/>
                </a:solidFill>
                <a:latin typeface="Consolas"/>
                <a:ea typeface="Consolas"/>
                <a:cs typeface="Consolas"/>
                <a:sym typeface="Consolas"/>
              </a:rPr>
              <a:t>.</a:t>
            </a:r>
            <a:r>
              <a:rPr lang="it-IT" sz="1800">
                <a:solidFill>
                  <a:srgbClr val="000000"/>
                </a:solidFill>
                <a:latin typeface="Consolas"/>
                <a:ea typeface="Consolas"/>
                <a:cs typeface="Consolas"/>
                <a:sym typeface="Consolas"/>
              </a:rPr>
              <a:t>id_gita_genitori_figli </a:t>
            </a:r>
            <a:endParaRPr/>
          </a:p>
        </p:txBody>
      </p:sp>
      <p:sp>
        <p:nvSpPr>
          <p:cNvPr id="744" name="Google Shape;74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it-IT">
                <a:latin typeface="Arial"/>
                <a:ea typeface="Arial"/>
                <a:cs typeface="Arial"/>
                <a:sym typeface="Arial"/>
              </a:rPr>
              <a:t>Document database</a:t>
            </a:r>
            <a:endParaRPr/>
          </a:p>
          <a:p>
            <a:pPr indent="0" lvl="0" marL="0" rtl="0" algn="l">
              <a:spcBef>
                <a:spcPts val="0"/>
              </a:spcBef>
              <a:spcAft>
                <a:spcPts val="0"/>
              </a:spcAft>
              <a:buNone/>
            </a:pPr>
            <a:r>
              <a:rPr b="0" i="0" lang="it-IT">
                <a:solidFill>
                  <a:srgbClr val="616161"/>
                </a:solidFill>
                <a:latin typeface="Open Sans"/>
                <a:ea typeface="Open Sans"/>
                <a:cs typeface="Open Sans"/>
                <a:sym typeface="Open Sans"/>
              </a:rPr>
              <a:t>Memorizza i dati in </a:t>
            </a:r>
            <a:r>
              <a:rPr b="1" i="0" lang="it-IT">
                <a:solidFill>
                  <a:srgbClr val="616161"/>
                </a:solidFill>
                <a:latin typeface="Open Sans"/>
                <a:ea typeface="Open Sans"/>
                <a:cs typeface="Open Sans"/>
                <a:sym typeface="Open Sans"/>
              </a:rPr>
              <a:t>documenti BSON, JSON e XML, </a:t>
            </a:r>
            <a:r>
              <a:rPr b="0" i="0" lang="it-IT">
                <a:solidFill>
                  <a:srgbClr val="616161"/>
                </a:solidFill>
                <a:latin typeface="Open Sans"/>
                <a:ea typeface="Open Sans"/>
                <a:cs typeface="Open Sans"/>
                <a:sym typeface="Open Sans"/>
              </a:rPr>
              <a:t>i documenti possono essere indicizzati, archiviati e recuperati in modo simile agli oggetti dati usati nelle applicazioni, </a:t>
            </a:r>
            <a:br>
              <a:rPr b="0" i="0" lang="it-IT">
                <a:solidFill>
                  <a:srgbClr val="616161"/>
                </a:solidFill>
                <a:latin typeface="Open Sans"/>
                <a:ea typeface="Open Sans"/>
                <a:cs typeface="Open Sans"/>
                <a:sym typeface="Open Sans"/>
              </a:rPr>
            </a:br>
            <a:r>
              <a:rPr b="1" i="0" lang="it-IT">
                <a:latin typeface="Arial"/>
                <a:ea typeface="Arial"/>
                <a:cs typeface="Arial"/>
                <a:sym typeface="Arial"/>
              </a:rPr>
              <a:t>Key-value</a:t>
            </a:r>
            <a:endParaRPr b="1" i="0">
              <a:latin typeface="Arial"/>
              <a:ea typeface="Arial"/>
              <a:cs typeface="Arial"/>
              <a:sym typeface="Arial"/>
            </a:endParaRPr>
          </a:p>
          <a:p>
            <a:pPr indent="0" lvl="0" marL="0" rtl="0" algn="l">
              <a:spcBef>
                <a:spcPts val="0"/>
              </a:spcBef>
              <a:spcAft>
                <a:spcPts val="0"/>
              </a:spcAft>
              <a:buNone/>
            </a:pPr>
            <a:r>
              <a:rPr b="0" i="0" lang="it-IT">
                <a:solidFill>
                  <a:srgbClr val="616161"/>
                </a:solidFill>
                <a:latin typeface="Open Sans"/>
                <a:ea typeface="Open Sans"/>
                <a:cs typeface="Open Sans"/>
                <a:sym typeface="Open Sans"/>
              </a:rPr>
              <a:t>È il modello più semplice e </a:t>
            </a:r>
            <a:r>
              <a:rPr b="1" i="0" lang="it-IT">
                <a:solidFill>
                  <a:srgbClr val="616161"/>
                </a:solidFill>
                <a:latin typeface="Open Sans"/>
                <a:ea typeface="Open Sans"/>
                <a:cs typeface="Open Sans"/>
                <a:sym typeface="Open Sans"/>
              </a:rPr>
              <a:t>prevede che ogni elemento nel database venga archiviato secondo la logica key-value</a:t>
            </a:r>
            <a:r>
              <a:rPr b="0" i="0" lang="it-IT">
                <a:solidFill>
                  <a:srgbClr val="616161"/>
                </a:solidFill>
                <a:latin typeface="Open Sans"/>
                <a:ea typeface="Open Sans"/>
                <a:cs typeface="Open Sans"/>
                <a:sym typeface="Open Sans"/>
              </a:rPr>
              <a:t> (chiave-valore). </a:t>
            </a:r>
            <a:br>
              <a:rPr b="0" i="0" lang="it-IT">
                <a:solidFill>
                  <a:srgbClr val="616161"/>
                </a:solidFill>
                <a:latin typeface="Open Sans"/>
                <a:ea typeface="Open Sans"/>
                <a:cs typeface="Open Sans"/>
                <a:sym typeface="Open Sans"/>
              </a:rPr>
            </a:br>
            <a:r>
              <a:rPr b="1" i="0" lang="it-IT">
                <a:latin typeface="Arial"/>
                <a:ea typeface="Arial"/>
                <a:cs typeface="Arial"/>
                <a:sym typeface="Arial"/>
              </a:rPr>
              <a:t>Column-family database</a:t>
            </a:r>
            <a:endParaRPr/>
          </a:p>
          <a:p>
            <a:pPr indent="0" lvl="0" marL="0" rtl="0" algn="l">
              <a:spcBef>
                <a:spcPts val="0"/>
              </a:spcBef>
              <a:spcAft>
                <a:spcPts val="0"/>
              </a:spcAft>
              <a:buNone/>
            </a:pPr>
            <a:r>
              <a:rPr b="0" i="0" lang="it-IT">
                <a:solidFill>
                  <a:srgbClr val="616161"/>
                </a:solidFill>
                <a:latin typeface="Open Sans"/>
                <a:ea typeface="Open Sans"/>
                <a:cs typeface="Open Sans"/>
                <a:sym typeface="Open Sans"/>
              </a:rPr>
              <a:t>È organizzato come </a:t>
            </a:r>
            <a:r>
              <a:rPr b="1" i="0" lang="it-IT">
                <a:solidFill>
                  <a:srgbClr val="616161"/>
                </a:solidFill>
                <a:latin typeface="Open Sans"/>
                <a:ea typeface="Open Sans"/>
                <a:cs typeface="Open Sans"/>
                <a:sym typeface="Open Sans"/>
              </a:rPr>
              <a:t>un insieme di campi </a:t>
            </a:r>
            <a:br>
              <a:rPr b="1" i="0" lang="it-IT">
                <a:solidFill>
                  <a:srgbClr val="616161"/>
                </a:solidFill>
                <a:latin typeface="Open Sans"/>
                <a:ea typeface="Open Sans"/>
                <a:cs typeface="Open Sans"/>
                <a:sym typeface="Open Sans"/>
              </a:rPr>
            </a:br>
            <a:r>
              <a:rPr b="1" i="0" lang="it-IT">
                <a:latin typeface="Arial"/>
                <a:ea typeface="Arial"/>
                <a:cs typeface="Arial"/>
                <a:sym typeface="Arial"/>
              </a:rPr>
              <a:t>Graph database</a:t>
            </a:r>
            <a:endParaRPr/>
          </a:p>
          <a:p>
            <a:pPr indent="0" lvl="0" marL="0" rtl="0" algn="l">
              <a:spcBef>
                <a:spcPts val="0"/>
              </a:spcBef>
              <a:spcAft>
                <a:spcPts val="0"/>
              </a:spcAft>
              <a:buNone/>
            </a:pPr>
            <a:r>
              <a:rPr b="0" i="0" lang="it-IT">
                <a:solidFill>
                  <a:srgbClr val="616161"/>
                </a:solidFill>
                <a:latin typeface="Open Sans"/>
                <a:ea typeface="Open Sans"/>
                <a:cs typeface="Open Sans"/>
                <a:sym typeface="Open Sans"/>
              </a:rPr>
              <a:t>È deputato a creare relazioni tra elementi, ognuno dei quali viene archiviato come nodo a sé stante e memorizzato direttamente</a:t>
            </a:r>
            <a:endParaRPr/>
          </a:p>
        </p:txBody>
      </p:sp>
      <p:sp>
        <p:nvSpPr>
          <p:cNvPr id="173" name="Google Shape;17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62"/>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0" name="Google Shape;20;p62"/>
          <p:cNvSpPr txBox="1"/>
          <p:nvPr>
            <p:ph type="ctrTitle"/>
          </p:nvPr>
        </p:nvSpPr>
        <p:spPr>
          <a:xfrm>
            <a:off x="1143000" y="1181098"/>
            <a:ext cx="8986580" cy="28324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2"/>
          <p:cNvSpPr txBox="1"/>
          <p:nvPr>
            <p:ph idx="1" type="subTitle"/>
          </p:nvPr>
        </p:nvSpPr>
        <p:spPr>
          <a:xfrm>
            <a:off x="1143000" y="5463522"/>
            <a:ext cx="8986580" cy="65031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62"/>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2"/>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cxnSp>
        <p:nvCxnSpPr>
          <p:cNvPr id="25" name="Google Shape;25;p62"/>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71"/>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1"/>
          <p:cNvSpPr txBox="1"/>
          <p:nvPr>
            <p:ph idx="1" type="body"/>
          </p:nvPr>
        </p:nvSpPr>
        <p:spPr>
          <a:xfrm rot="5400000">
            <a:off x="4312441" y="-837415"/>
            <a:ext cx="3567118" cy="99059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7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2"/>
          <p:cNvSpPr txBox="1"/>
          <p:nvPr>
            <p:ph type="title"/>
          </p:nvPr>
        </p:nvSpPr>
        <p:spPr>
          <a:xfrm rot="5400000">
            <a:off x="7296149" y="2146976"/>
            <a:ext cx="5029201" cy="24764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2"/>
          <p:cNvSpPr txBox="1"/>
          <p:nvPr>
            <p:ph idx="1" type="body"/>
          </p:nvPr>
        </p:nvSpPr>
        <p:spPr>
          <a:xfrm rot="5400000">
            <a:off x="2290864" y="-277238"/>
            <a:ext cx="5029201" cy="73249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6" name="Google Shape;86;p72"/>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2"/>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3"/>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3"/>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63"/>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3"/>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4"/>
          <p:cNvSpPr txBox="1"/>
          <p:nvPr>
            <p:ph type="title"/>
          </p:nvPr>
        </p:nvSpPr>
        <p:spPr>
          <a:xfrm>
            <a:off x="1143000" y="1709738"/>
            <a:ext cx="8520952"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4"/>
          <p:cNvSpPr txBox="1"/>
          <p:nvPr>
            <p:ph idx="1" type="body"/>
          </p:nvPr>
        </p:nvSpPr>
        <p:spPr>
          <a:xfrm>
            <a:off x="1143000" y="4589466"/>
            <a:ext cx="8520952" cy="81326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Font typeface="Play"/>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Font typeface="Play"/>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64"/>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4"/>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5"/>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5"/>
          <p:cNvSpPr txBox="1"/>
          <p:nvPr>
            <p:ph idx="1" type="body"/>
          </p:nvPr>
        </p:nvSpPr>
        <p:spPr>
          <a:xfrm>
            <a:off x="1143000" y="2339501"/>
            <a:ext cx="4798979"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5"/>
          <p:cNvSpPr txBox="1"/>
          <p:nvPr>
            <p:ph idx="2" type="body"/>
          </p:nvPr>
        </p:nvSpPr>
        <p:spPr>
          <a:xfrm>
            <a:off x="6250020" y="2339501"/>
            <a:ext cx="4798980"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65"/>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5"/>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6"/>
          <p:cNvSpPr txBox="1"/>
          <p:nvPr>
            <p:ph type="title"/>
          </p:nvPr>
        </p:nvSpPr>
        <p:spPr>
          <a:xfrm>
            <a:off x="1143000" y="1133272"/>
            <a:ext cx="9905999" cy="84630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6"/>
          <p:cNvSpPr txBox="1"/>
          <p:nvPr>
            <p:ph idx="1" type="body"/>
          </p:nvPr>
        </p:nvSpPr>
        <p:spPr>
          <a:xfrm>
            <a:off x="1142999" y="2067127"/>
            <a:ext cx="4798980"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66"/>
          <p:cNvSpPr txBox="1"/>
          <p:nvPr>
            <p:ph idx="2" type="body"/>
          </p:nvPr>
        </p:nvSpPr>
        <p:spPr>
          <a:xfrm>
            <a:off x="1143001" y="2864795"/>
            <a:ext cx="4798978"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66"/>
          <p:cNvSpPr txBox="1"/>
          <p:nvPr>
            <p:ph idx="3" type="body"/>
          </p:nvPr>
        </p:nvSpPr>
        <p:spPr>
          <a:xfrm>
            <a:off x="6250018" y="2067127"/>
            <a:ext cx="4798981"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0" name="Google Shape;50;p66"/>
          <p:cNvSpPr txBox="1"/>
          <p:nvPr>
            <p:ph idx="4" type="body"/>
          </p:nvPr>
        </p:nvSpPr>
        <p:spPr>
          <a:xfrm>
            <a:off x="6250019" y="2864795"/>
            <a:ext cx="4798982"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66"/>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6"/>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7"/>
          <p:cNvSpPr txBox="1"/>
          <p:nvPr>
            <p:ph type="title"/>
          </p:nvPr>
        </p:nvSpPr>
        <p:spPr>
          <a:xfrm>
            <a:off x="2019300" y="1322615"/>
            <a:ext cx="8175171" cy="421277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40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7"/>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7"/>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68"/>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8"/>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69"/>
          <p:cNvSpPr txBox="1"/>
          <p:nvPr>
            <p:ph type="title"/>
          </p:nvPr>
        </p:nvSpPr>
        <p:spPr>
          <a:xfrm>
            <a:off x="1143000" y="1600200"/>
            <a:ext cx="3932237" cy="196498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9"/>
          <p:cNvSpPr txBox="1"/>
          <p:nvPr>
            <p:ph idx="1" type="body"/>
          </p:nvPr>
        </p:nvSpPr>
        <p:spPr>
          <a:xfrm>
            <a:off x="5627451" y="987425"/>
            <a:ext cx="5421548"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lt1"/>
              </a:buClr>
              <a:buSzPts val="3200"/>
              <a:buChar char="•"/>
              <a:defRPr sz="3200"/>
            </a:lvl1pPr>
            <a:lvl2pPr indent="-228600" lvl="1" marL="914400" algn="l">
              <a:lnSpc>
                <a:spcPct val="120000"/>
              </a:lnSpc>
              <a:spcBef>
                <a:spcPts val="500"/>
              </a:spcBef>
              <a:spcAft>
                <a:spcPts val="0"/>
              </a:spcAft>
              <a:buClr>
                <a:schemeClr val="lt1"/>
              </a:buClr>
              <a:buSzPts val="2800"/>
              <a:buFont typeface="Play"/>
              <a:buNone/>
              <a:defRPr sz="2800"/>
            </a:lvl2pPr>
            <a:lvl3pPr indent="-381000" lvl="2" marL="1371600" algn="l">
              <a:lnSpc>
                <a:spcPct val="120000"/>
              </a:lnSpc>
              <a:spcBef>
                <a:spcPts val="500"/>
              </a:spcBef>
              <a:spcAft>
                <a:spcPts val="0"/>
              </a:spcAft>
              <a:buClr>
                <a:schemeClr val="lt1"/>
              </a:buClr>
              <a:buSzPts val="2400"/>
              <a:buChar char="•"/>
              <a:defRPr sz="2400"/>
            </a:lvl3pPr>
            <a:lvl4pPr indent="-228600" lvl="3" marL="1828800" algn="l">
              <a:lnSpc>
                <a:spcPct val="120000"/>
              </a:lnSpc>
              <a:spcBef>
                <a:spcPts val="500"/>
              </a:spcBef>
              <a:spcAft>
                <a:spcPts val="0"/>
              </a:spcAft>
              <a:buClr>
                <a:schemeClr val="lt1"/>
              </a:buClr>
              <a:buSzPts val="2000"/>
              <a:buFont typeface="Play"/>
              <a:buNone/>
              <a:defRPr sz="2000"/>
            </a:lvl4pPr>
            <a:lvl5pPr indent="-355600" lvl="4" marL="2286000" algn="l">
              <a:lnSpc>
                <a:spcPct val="12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6" name="Google Shape;66;p69"/>
          <p:cNvSpPr txBox="1"/>
          <p:nvPr>
            <p:ph idx="2" type="body"/>
          </p:nvPr>
        </p:nvSpPr>
        <p:spPr>
          <a:xfrm>
            <a:off x="1143000" y="3662464"/>
            <a:ext cx="3932237" cy="22065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69"/>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9"/>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70"/>
          <p:cNvSpPr/>
          <p:nvPr>
            <p:ph idx="2" type="pic"/>
          </p:nvPr>
        </p:nvSpPr>
        <p:spPr>
          <a:xfrm>
            <a:off x="5513614" y="987425"/>
            <a:ext cx="5535386" cy="4873625"/>
          </a:xfrm>
          <a:prstGeom prst="rect">
            <a:avLst/>
          </a:prstGeom>
          <a:noFill/>
          <a:ln>
            <a:noFill/>
          </a:ln>
        </p:spPr>
      </p:sp>
      <p:sp>
        <p:nvSpPr>
          <p:cNvPr id="72" name="Google Shape;72;p70"/>
          <p:cNvSpPr txBox="1"/>
          <p:nvPr>
            <p:ph idx="1" type="body"/>
          </p:nvPr>
        </p:nvSpPr>
        <p:spPr>
          <a:xfrm>
            <a:off x="1143000" y="3657601"/>
            <a:ext cx="3932236" cy="22113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3" name="Google Shape;73;p7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76" name="Google Shape;76;p70"/>
          <p:cNvSpPr txBox="1"/>
          <p:nvPr>
            <p:ph type="title"/>
          </p:nvPr>
        </p:nvSpPr>
        <p:spPr>
          <a:xfrm>
            <a:off x="1143000" y="1600201"/>
            <a:ext cx="3932236" cy="1959428"/>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1"/>
          <p:cNvSpPr/>
          <p:nvPr/>
        </p:nvSpPr>
        <p:spPr>
          <a:xfrm>
            <a:off x="9749268" y="4070878"/>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1" name="Google Shape;11;p61"/>
          <p:cNvSpPr/>
          <p:nvPr/>
        </p:nvSpPr>
        <p:spPr>
          <a:xfrm rot="10800000">
            <a:off x="0" y="0"/>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cxnSp>
        <p:nvCxnSpPr>
          <p:cNvPr id="12" name="Google Shape;12;p61"/>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13" name="Google Shape;13;p61"/>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000"/>
              <a:buFont typeface="Play"/>
              <a:buNone/>
              <a:defRPr b="0" i="0" sz="40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61"/>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Play"/>
                <a:ea typeface="Play"/>
                <a:cs typeface="Play"/>
                <a:sym typeface="Play"/>
              </a:defRPr>
            </a:lvl1pPr>
            <a:lvl2pPr indent="-228600" lvl="1" marL="914400" marR="0" rtl="0" algn="l">
              <a:lnSpc>
                <a:spcPct val="120000"/>
              </a:lnSpc>
              <a:spcBef>
                <a:spcPts val="500"/>
              </a:spcBef>
              <a:spcAft>
                <a:spcPts val="0"/>
              </a:spcAft>
              <a:buClr>
                <a:schemeClr val="lt1"/>
              </a:buClr>
              <a:buSzPts val="1800"/>
              <a:buFont typeface="Play"/>
              <a:buNone/>
              <a:defRPr b="0" i="1" sz="1800" u="none" cap="none" strike="noStrike">
                <a:solidFill>
                  <a:schemeClr val="lt1"/>
                </a:solidFill>
                <a:latin typeface="Play"/>
                <a:ea typeface="Play"/>
                <a:cs typeface="Play"/>
                <a:sym typeface="Play"/>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Play"/>
                <a:ea typeface="Play"/>
                <a:cs typeface="Play"/>
                <a:sym typeface="Play"/>
              </a:defRPr>
            </a:lvl3pPr>
            <a:lvl4pPr indent="-228600" lvl="3" marL="1828800" marR="0" rtl="0" algn="l">
              <a:lnSpc>
                <a:spcPct val="120000"/>
              </a:lnSpc>
              <a:spcBef>
                <a:spcPts val="5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4pPr>
            <a:lvl5pPr indent="-317500" lvl="4" marL="22860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9pPr>
          </a:lstStyle>
          <a:p/>
        </p:txBody>
      </p:sp>
      <p:sp>
        <p:nvSpPr>
          <p:cNvPr id="15" name="Google Shape;15;p6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6" name="Google Shape;16;p6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7" name="Google Shape;17;p6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Play"/>
                <a:ea typeface="Play"/>
                <a:cs typeface="Play"/>
                <a:sym typeface="Play"/>
              </a:defRPr>
            </a:lvl1pPr>
            <a:lvl2pPr indent="0" lvl="1" marL="0" marR="0" rtl="0" algn="r">
              <a:spcBef>
                <a:spcPts val="0"/>
              </a:spcBef>
              <a:buNone/>
              <a:defRPr b="0" i="0" sz="1050" u="none" cap="none" strike="noStrike">
                <a:solidFill>
                  <a:schemeClr val="lt1"/>
                </a:solidFill>
                <a:latin typeface="Play"/>
                <a:ea typeface="Play"/>
                <a:cs typeface="Play"/>
                <a:sym typeface="Play"/>
              </a:defRPr>
            </a:lvl2pPr>
            <a:lvl3pPr indent="0" lvl="2" marL="0" marR="0" rtl="0" algn="r">
              <a:spcBef>
                <a:spcPts val="0"/>
              </a:spcBef>
              <a:buNone/>
              <a:defRPr b="0" i="0" sz="1050" u="none" cap="none" strike="noStrike">
                <a:solidFill>
                  <a:schemeClr val="lt1"/>
                </a:solidFill>
                <a:latin typeface="Play"/>
                <a:ea typeface="Play"/>
                <a:cs typeface="Play"/>
                <a:sym typeface="Play"/>
              </a:defRPr>
            </a:lvl3pPr>
            <a:lvl4pPr indent="0" lvl="3" marL="0" marR="0" rtl="0" algn="r">
              <a:spcBef>
                <a:spcPts val="0"/>
              </a:spcBef>
              <a:buNone/>
              <a:defRPr b="0" i="0" sz="1050" u="none" cap="none" strike="noStrike">
                <a:solidFill>
                  <a:schemeClr val="lt1"/>
                </a:solidFill>
                <a:latin typeface="Play"/>
                <a:ea typeface="Play"/>
                <a:cs typeface="Play"/>
                <a:sym typeface="Play"/>
              </a:defRPr>
            </a:lvl4pPr>
            <a:lvl5pPr indent="0" lvl="4" marL="0" marR="0" rtl="0" algn="r">
              <a:spcBef>
                <a:spcPts val="0"/>
              </a:spcBef>
              <a:buNone/>
              <a:defRPr b="0" i="0" sz="1050" u="none" cap="none" strike="noStrike">
                <a:solidFill>
                  <a:schemeClr val="lt1"/>
                </a:solidFill>
                <a:latin typeface="Play"/>
                <a:ea typeface="Play"/>
                <a:cs typeface="Play"/>
                <a:sym typeface="Play"/>
              </a:defRPr>
            </a:lvl5pPr>
            <a:lvl6pPr indent="0" lvl="5" marL="0" marR="0" rtl="0" algn="r">
              <a:spcBef>
                <a:spcPts val="0"/>
              </a:spcBef>
              <a:buNone/>
              <a:defRPr b="0" i="0" sz="1050" u="none" cap="none" strike="noStrike">
                <a:solidFill>
                  <a:schemeClr val="lt1"/>
                </a:solidFill>
                <a:latin typeface="Play"/>
                <a:ea typeface="Play"/>
                <a:cs typeface="Play"/>
                <a:sym typeface="Play"/>
              </a:defRPr>
            </a:lvl6pPr>
            <a:lvl7pPr indent="0" lvl="6" marL="0" marR="0" rtl="0" algn="r">
              <a:spcBef>
                <a:spcPts val="0"/>
              </a:spcBef>
              <a:buNone/>
              <a:defRPr b="0" i="0" sz="1050" u="none" cap="none" strike="noStrike">
                <a:solidFill>
                  <a:schemeClr val="lt1"/>
                </a:solidFill>
                <a:latin typeface="Play"/>
                <a:ea typeface="Play"/>
                <a:cs typeface="Play"/>
                <a:sym typeface="Play"/>
              </a:defRPr>
            </a:lvl7pPr>
            <a:lvl8pPr indent="0" lvl="7" marL="0" marR="0" rtl="0" algn="r">
              <a:spcBef>
                <a:spcPts val="0"/>
              </a:spcBef>
              <a:buNone/>
              <a:defRPr b="0" i="0" sz="1050" u="none" cap="none" strike="noStrike">
                <a:solidFill>
                  <a:schemeClr val="lt1"/>
                </a:solidFill>
                <a:latin typeface="Play"/>
                <a:ea typeface="Play"/>
                <a:cs typeface="Play"/>
                <a:sym typeface="Play"/>
              </a:defRPr>
            </a:lvl8pPr>
            <a:lvl9pPr indent="0" lvl="8" marL="0" marR="0" rtl="0" algn="r">
              <a:spcBef>
                <a:spcPts val="0"/>
              </a:spcBef>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databricks.com/" TargetMode="External"/><Relationship Id="rId4" Type="http://schemas.openxmlformats.org/officeDocument/2006/relationships/hyperlink" Target="https://www.databricks.com/" TargetMode="External"/><Relationship Id="rId5" Type="http://schemas.openxmlformats.org/officeDocument/2006/relationships/hyperlink" Target="https://www.studiosamo.it/" TargetMode="External"/><Relationship Id="rId6" Type="http://schemas.openxmlformats.org/officeDocument/2006/relationships/hyperlink" Target="https://learn.microsoft.com/" TargetMode="External"/><Relationship Id="rId7" Type="http://schemas.openxmlformats.org/officeDocument/2006/relationships/hyperlink" Target="https://learnsql.it/" TargetMode="External"/><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4" name="Google Shape;94;p1"/>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Immagine che contiene cielo, nuvola, blu, schermata&#10;&#10;Descrizione generata automaticamente" id="95" name="Google Shape;95;p1"/>
          <p:cNvPicPr preferRelativeResize="0"/>
          <p:nvPr/>
        </p:nvPicPr>
        <p:blipFill rotWithShape="1">
          <a:blip r:embed="rId3">
            <a:alphaModFix/>
          </a:blip>
          <a:srcRect b="0" l="14603" r="10226" t="0"/>
          <a:stretch/>
        </p:blipFill>
        <p:spPr>
          <a:xfrm>
            <a:off x="5318308" y="10"/>
            <a:ext cx="6873692" cy="685799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close/>
              </a:path>
            </a:pathLst>
          </a:custGeom>
          <a:noFill/>
          <a:ln>
            <a:noFill/>
          </a:ln>
        </p:spPr>
      </p:pic>
      <p:pic>
        <p:nvPicPr>
          <p:cNvPr id="96" name="Google Shape;96;p1"/>
          <p:cNvPicPr preferRelativeResize="0"/>
          <p:nvPr/>
        </p:nvPicPr>
        <p:blipFill rotWithShape="1">
          <a:blip r:embed="rId4">
            <a:alphaModFix/>
          </a:blip>
          <a:srcRect b="0" l="0" r="0" t="0"/>
          <a:stretch/>
        </p:blipFill>
        <p:spPr>
          <a:xfrm>
            <a:off x="863100" y="210215"/>
            <a:ext cx="10559088" cy="760672"/>
          </a:xfrm>
          <a:prstGeom prst="rect">
            <a:avLst/>
          </a:prstGeom>
          <a:noFill/>
          <a:ln>
            <a:noFill/>
          </a:ln>
        </p:spPr>
      </p:pic>
      <p:sp>
        <p:nvSpPr>
          <p:cNvPr id="97" name="Google Shape;97;p1"/>
          <p:cNvSpPr txBox="1"/>
          <p:nvPr/>
        </p:nvSpPr>
        <p:spPr>
          <a:xfrm>
            <a:off x="1893653" y="2379406"/>
            <a:ext cx="8497982" cy="355927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lnSpc>
                <a:spcPct val="107000"/>
              </a:lnSpc>
              <a:spcBef>
                <a:spcPts val="0"/>
              </a:spcBef>
              <a:spcAft>
                <a:spcPts val="0"/>
              </a:spcAft>
              <a:buClr>
                <a:schemeClr val="lt1"/>
              </a:buClr>
              <a:buSzPct val="100000"/>
              <a:buFont typeface="Arial"/>
              <a:buNone/>
            </a:pPr>
            <a:r>
              <a:rPr b="1" i="0" lang="it-IT" sz="2800" u="none" cap="none" strike="noStrike">
                <a:solidFill>
                  <a:schemeClr val="lt1"/>
                </a:solidFill>
                <a:latin typeface="Verdana"/>
                <a:ea typeface="Verdana"/>
                <a:cs typeface="Verdana"/>
                <a:sym typeface="Verdana"/>
              </a:rPr>
              <a:t>TECNICO PER LA PROGETTAZIONE E LO SVILUPPO </a:t>
            </a:r>
            <a:br>
              <a:rPr b="1" i="0" lang="it-IT" sz="2800" u="none" cap="none" strike="noStrike">
                <a:solidFill>
                  <a:schemeClr val="lt1"/>
                </a:solidFill>
                <a:latin typeface="Verdana"/>
                <a:ea typeface="Verdana"/>
                <a:cs typeface="Verdana"/>
                <a:sym typeface="Verdana"/>
              </a:rPr>
            </a:br>
            <a:r>
              <a:rPr b="1" i="0" lang="it-IT" sz="2800" u="none" cap="none" strike="noStrike">
                <a:solidFill>
                  <a:schemeClr val="lt1"/>
                </a:solidFill>
                <a:latin typeface="Verdana"/>
                <a:ea typeface="Verdana"/>
                <a:cs typeface="Verdana"/>
                <a:sym typeface="Verdana"/>
              </a:rPr>
              <a:t>DI APPLICAZIONI INFORMATICHE </a:t>
            </a:r>
            <a:br>
              <a:rPr b="1" i="0" lang="it-IT" sz="2800" u="none" cap="none" strike="noStrike">
                <a:solidFill>
                  <a:schemeClr val="lt1"/>
                </a:solidFill>
                <a:latin typeface="Verdana"/>
                <a:ea typeface="Verdana"/>
                <a:cs typeface="Verdana"/>
                <a:sym typeface="Verdana"/>
              </a:rPr>
            </a:br>
            <a:br>
              <a:rPr b="0" i="0" lang="it-IT" sz="1600" u="none" cap="none" strike="noStrike">
                <a:solidFill>
                  <a:schemeClr val="lt1"/>
                </a:solidFill>
                <a:latin typeface="Verdana"/>
                <a:ea typeface="Verdana"/>
                <a:cs typeface="Verdana"/>
                <a:sym typeface="Verdana"/>
              </a:rPr>
            </a:br>
            <a:r>
              <a:rPr b="1" i="0" lang="it-IT" sz="1400" u="none" cap="none" strike="noStrike">
                <a:solidFill>
                  <a:schemeClr val="lt1"/>
                </a:solidFill>
                <a:latin typeface="Verdana"/>
                <a:ea typeface="Verdana"/>
                <a:cs typeface="Verdana"/>
                <a:sym typeface="Verdana"/>
              </a:rPr>
              <a:t>Progetto n. 1 - Edizione n. 1</a:t>
            </a:r>
            <a:br>
              <a:rPr b="1" i="0" lang="it-IT" sz="1400" u="none" cap="none" strike="noStrike">
                <a:solidFill>
                  <a:schemeClr val="lt1"/>
                </a:solidFill>
                <a:latin typeface="Verdana"/>
                <a:ea typeface="Verdana"/>
                <a:cs typeface="Verdana"/>
                <a:sym typeface="Verdana"/>
              </a:rPr>
            </a:br>
            <a:r>
              <a:rPr b="0" i="0" lang="it-IT" sz="1400" u="none" cap="none" strike="noStrike">
                <a:solidFill>
                  <a:schemeClr val="lt1"/>
                </a:solidFill>
                <a:latin typeface="Verdana"/>
                <a:ea typeface="Verdana"/>
                <a:cs typeface="Verdana"/>
                <a:sym typeface="Verdana"/>
              </a:rPr>
              <a:t>Operazione Rif. PA 2023-19410/RER approvata con DGR 1317/2023 del 31/07/2023 finanziata con risorse del Programma Fondo sociale europeo Plus 2021-2027 della Regione Emilia –Romagna.</a:t>
            </a:r>
            <a:endParaRPr/>
          </a:p>
          <a:p>
            <a:pPr indent="0" lvl="0" marL="0" marR="0" rtl="0" algn="ctr">
              <a:lnSpc>
                <a:spcPct val="100000"/>
              </a:lnSpc>
              <a:spcBef>
                <a:spcPts val="1800"/>
              </a:spcBef>
              <a:spcAft>
                <a:spcPts val="0"/>
              </a:spcAft>
              <a:buClr>
                <a:srgbClr val="000000"/>
              </a:buClr>
              <a:buSzPct val="100000"/>
              <a:buFont typeface="Arial"/>
              <a:buNone/>
            </a:pPr>
            <a:br>
              <a:rPr b="1" i="0" lang="it-IT" sz="2800" u="none" cap="none" strike="noStrike">
                <a:solidFill>
                  <a:srgbClr val="000000"/>
                </a:solidFill>
                <a:latin typeface="Verdana"/>
                <a:ea typeface="Verdana"/>
                <a:cs typeface="Verdana"/>
                <a:sym typeface="Verdana"/>
              </a:rPr>
            </a:br>
            <a:br>
              <a:rPr b="1" i="0" lang="it-IT" sz="2800" u="none" cap="none" strike="noStrike">
                <a:solidFill>
                  <a:schemeClr val="lt1"/>
                </a:solidFill>
                <a:latin typeface="Verdana"/>
                <a:ea typeface="Verdana"/>
                <a:cs typeface="Verdana"/>
                <a:sym typeface="Verdana"/>
              </a:rPr>
            </a:br>
            <a:r>
              <a:rPr b="1" i="0" lang="it-IT" sz="2800" u="none" cap="none" strike="noStrike">
                <a:solidFill>
                  <a:schemeClr val="lt1"/>
                </a:solidFill>
                <a:latin typeface="Verdana"/>
                <a:ea typeface="Verdana"/>
                <a:cs typeface="Verdana"/>
                <a:sym typeface="Verdana"/>
              </a:rPr>
              <a:t>PROGETTAZIONE E GESTIONE DATABASE </a:t>
            </a:r>
            <a:endParaRPr b="0" i="0" sz="2800" u="none" cap="none" strike="noStrike">
              <a:solidFill>
                <a:schemeClr val="lt1"/>
              </a:solidFill>
              <a:latin typeface="Verdana"/>
              <a:ea typeface="Verdana"/>
              <a:cs typeface="Verdana"/>
              <a:sym typeface="Verdana"/>
            </a:endParaRPr>
          </a:p>
          <a:p>
            <a:pPr indent="0" lvl="0" marL="0" marR="0" rtl="0" algn="ctr">
              <a:lnSpc>
                <a:spcPct val="100000"/>
              </a:lnSpc>
              <a:spcBef>
                <a:spcPts val="1000"/>
              </a:spcBef>
              <a:spcAft>
                <a:spcPts val="0"/>
              </a:spcAft>
              <a:buClr>
                <a:schemeClr val="lt1"/>
              </a:buClr>
              <a:buSzPct val="100000"/>
              <a:buFont typeface="Arial"/>
              <a:buNone/>
            </a:pPr>
            <a:r>
              <a:rPr b="1" i="0" lang="it-IT" sz="2300" u="none" cap="none" strike="noStrike">
                <a:solidFill>
                  <a:schemeClr val="lt1"/>
                </a:solidFill>
                <a:latin typeface="Verdana"/>
                <a:ea typeface="Verdana"/>
                <a:cs typeface="Verdana"/>
                <a:sym typeface="Verdana"/>
              </a:rPr>
              <a:t>Docente: Paola Bianchini</a:t>
            </a:r>
            <a:endParaRPr b="0" i="0" sz="2300" u="none" cap="none" strike="noStrike">
              <a:solidFill>
                <a:schemeClr val="lt1"/>
              </a:solidFill>
              <a:latin typeface="Verdana"/>
              <a:ea typeface="Verdana"/>
              <a:cs typeface="Verdana"/>
              <a:sym typeface="Verdana"/>
            </a:endParaRPr>
          </a:p>
          <a:p>
            <a:pPr indent="0" lvl="0" marL="0" marR="0" rtl="0" algn="l">
              <a:lnSpc>
                <a:spcPct val="100000"/>
              </a:lnSpc>
              <a:spcBef>
                <a:spcPts val="1000"/>
              </a:spcBef>
              <a:spcAft>
                <a:spcPts val="0"/>
              </a:spcAft>
              <a:buClr>
                <a:schemeClr val="lt1"/>
              </a:buClr>
              <a:buSzPct val="100000"/>
              <a:buFont typeface="Arial"/>
              <a:buNone/>
            </a:pPr>
            <a:r>
              <a:t/>
            </a:r>
            <a:endParaRPr b="0" i="0" sz="1800" u="none" cap="none" strike="noStrike">
              <a:solidFill>
                <a:schemeClr val="lt1"/>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87" name="Google Shape;187;p10"/>
          <p:cNvSpPr/>
          <p:nvPr/>
        </p:nvSpPr>
        <p:spPr>
          <a:xfrm>
            <a:off x="866911" y="0"/>
            <a:ext cx="10458178" cy="6858000"/>
          </a:xfrm>
          <a:custGeom>
            <a:rect b="b" l="l" r="r" t="t"/>
            <a:pathLst>
              <a:path extrusionOk="0" h="6858000" w="10458178">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88" name="Google Shape;188;p10"/>
          <p:cNvSpPr txBox="1"/>
          <p:nvPr>
            <p:ph type="title"/>
          </p:nvPr>
        </p:nvSpPr>
        <p:spPr>
          <a:xfrm>
            <a:off x="1142999" y="1181100"/>
            <a:ext cx="3718070" cy="13379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DBMS</a:t>
            </a:r>
            <a:br>
              <a:rPr lang="it-IT"/>
            </a:br>
            <a:r>
              <a:rPr i="1" lang="it-IT" sz="2500"/>
              <a:t>TIPI</a:t>
            </a:r>
            <a:endParaRPr/>
          </a:p>
        </p:txBody>
      </p:sp>
      <p:sp>
        <p:nvSpPr>
          <p:cNvPr id="189" name="Google Shape;189;p10"/>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Database" id="190" name="Google Shape;190;p10"/>
          <p:cNvPicPr preferRelativeResize="0"/>
          <p:nvPr/>
        </p:nvPicPr>
        <p:blipFill rotWithShape="1">
          <a:blip r:embed="rId3">
            <a:alphaModFix/>
          </a:blip>
          <a:srcRect b="0" l="0" r="0" t="0"/>
          <a:stretch/>
        </p:blipFill>
        <p:spPr>
          <a:xfrm>
            <a:off x="5101970" y="2561797"/>
            <a:ext cx="1870262" cy="1870262"/>
          </a:xfrm>
          <a:prstGeom prst="rect">
            <a:avLst/>
          </a:prstGeom>
          <a:noFill/>
          <a:ln>
            <a:noFill/>
          </a:ln>
        </p:spPr>
      </p:pic>
      <p:sp>
        <p:nvSpPr>
          <p:cNvPr id="191" name="Google Shape;191;p10"/>
          <p:cNvSpPr txBox="1"/>
          <p:nvPr>
            <p:ph idx="1" type="body"/>
          </p:nvPr>
        </p:nvSpPr>
        <p:spPr>
          <a:xfrm>
            <a:off x="8142051" y="2901600"/>
            <a:ext cx="3843471" cy="3331722"/>
          </a:xfrm>
          <a:prstGeom prst="rect">
            <a:avLst/>
          </a:prstGeom>
          <a:noFill/>
          <a:ln>
            <a:noFill/>
          </a:ln>
        </p:spPr>
        <p:txBody>
          <a:bodyPr anchorCtr="0" anchor="b" bIns="45700" lIns="91425" spcFirstLastPara="1" rIns="91425" wrap="square" tIns="45700">
            <a:noAutofit/>
          </a:bodyPr>
          <a:lstStyle/>
          <a:p>
            <a:pPr indent="0" lvl="0" marL="0" rtl="0" algn="r">
              <a:lnSpc>
                <a:spcPct val="110000"/>
              </a:lnSpc>
              <a:spcBef>
                <a:spcPts val="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br>
              <a:rPr lang="it-IT" sz="1800"/>
            </a:br>
            <a:r>
              <a:rPr b="1" lang="it-IT" sz="1800"/>
              <a:t>Orientato agli oggetti(ODBMS)</a:t>
            </a:r>
            <a:br>
              <a:rPr lang="it-IT" sz="1800"/>
            </a:br>
            <a:r>
              <a:rPr lang="it-IT" sz="1800"/>
              <a:t>Il modello di database orientato agli oggetti collega tra loro pacchetti che appartengono allo stesso gruppo: un set di dati viene associato con tutti i suoi attributi ad un unico oggetto. In tal modo, tutte le informazioni sono direttamente disponibili. Oltre agli attributi, negli oggetti vengono memorizzati anche i metodi.</a:t>
            </a:r>
            <a:endParaRPr/>
          </a:p>
        </p:txBody>
      </p:sp>
      <p:sp>
        <p:nvSpPr>
          <p:cNvPr id="192" name="Google Shape;192;p10"/>
          <p:cNvSpPr txBox="1"/>
          <p:nvPr/>
        </p:nvSpPr>
        <p:spPr>
          <a:xfrm>
            <a:off x="6520070" y="6172200"/>
            <a:ext cx="5465452"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600" u="none" cap="none" strike="noStrike">
                <a:solidFill>
                  <a:schemeClr val="lt1"/>
                </a:solidFill>
                <a:latin typeface="Play"/>
                <a:ea typeface="Play"/>
                <a:cs typeface="Play"/>
                <a:sym typeface="Play"/>
              </a:rPr>
              <a:t>ObjectDB, db4o, ObjectStore, Cache Database, Versant Object Database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1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99" name="Google Shape;199;p11"/>
          <p:cNvSpPr/>
          <p:nvPr/>
        </p:nvSpPr>
        <p:spPr>
          <a:xfrm>
            <a:off x="866911" y="0"/>
            <a:ext cx="10458178" cy="6858000"/>
          </a:xfrm>
          <a:custGeom>
            <a:rect b="b" l="l" r="r" t="t"/>
            <a:pathLst>
              <a:path extrusionOk="0" h="6858000" w="10458178">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00" name="Google Shape;200;p11"/>
          <p:cNvSpPr txBox="1"/>
          <p:nvPr>
            <p:ph type="title"/>
          </p:nvPr>
        </p:nvSpPr>
        <p:spPr>
          <a:xfrm>
            <a:off x="1142999" y="1181100"/>
            <a:ext cx="3718070" cy="13379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DBMS</a:t>
            </a:r>
            <a:br>
              <a:rPr lang="it-IT"/>
            </a:br>
            <a:r>
              <a:rPr i="1" lang="it-IT" sz="2500"/>
              <a:t>TIPI</a:t>
            </a:r>
            <a:endParaRPr/>
          </a:p>
        </p:txBody>
      </p:sp>
      <p:sp>
        <p:nvSpPr>
          <p:cNvPr id="201" name="Google Shape;201;p11"/>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Database" id="202" name="Google Shape;202;p11"/>
          <p:cNvPicPr preferRelativeResize="0"/>
          <p:nvPr/>
        </p:nvPicPr>
        <p:blipFill rotWithShape="1">
          <a:blip r:embed="rId3">
            <a:alphaModFix/>
          </a:blip>
          <a:srcRect b="0" l="0" r="0" t="0"/>
          <a:stretch/>
        </p:blipFill>
        <p:spPr>
          <a:xfrm>
            <a:off x="5101970" y="2561797"/>
            <a:ext cx="1870262" cy="1870262"/>
          </a:xfrm>
          <a:prstGeom prst="rect">
            <a:avLst/>
          </a:prstGeom>
          <a:noFill/>
          <a:ln>
            <a:noFill/>
          </a:ln>
        </p:spPr>
      </p:pic>
      <p:sp>
        <p:nvSpPr>
          <p:cNvPr id="203" name="Google Shape;203;p11"/>
          <p:cNvSpPr txBox="1"/>
          <p:nvPr>
            <p:ph idx="1" type="body"/>
          </p:nvPr>
        </p:nvSpPr>
        <p:spPr>
          <a:xfrm>
            <a:off x="8142051" y="2901600"/>
            <a:ext cx="3843471" cy="3331722"/>
          </a:xfrm>
          <a:prstGeom prst="rect">
            <a:avLst/>
          </a:prstGeom>
          <a:noFill/>
          <a:ln>
            <a:noFill/>
          </a:ln>
        </p:spPr>
        <p:txBody>
          <a:bodyPr anchorCtr="0" anchor="b" bIns="45700" lIns="91425" spcFirstLastPara="1" rIns="91425" wrap="square" tIns="45700">
            <a:noAutofit/>
          </a:bodyPr>
          <a:lstStyle/>
          <a:p>
            <a:pPr indent="0" lvl="0" marL="0" rtl="0" algn="r">
              <a:lnSpc>
                <a:spcPct val="110000"/>
              </a:lnSpc>
              <a:spcBef>
                <a:spcPts val="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r>
              <a:t/>
            </a:r>
            <a:endParaRPr sz="1800"/>
          </a:p>
          <a:p>
            <a:pPr indent="0" lvl="0" marL="0" rtl="0" algn="r">
              <a:lnSpc>
                <a:spcPct val="110000"/>
              </a:lnSpc>
              <a:spcBef>
                <a:spcPts val="1000"/>
              </a:spcBef>
              <a:spcAft>
                <a:spcPts val="0"/>
              </a:spcAft>
              <a:buClr>
                <a:schemeClr val="lt1"/>
              </a:buClr>
              <a:buSzPts val="1800"/>
              <a:buNone/>
            </a:pPr>
            <a:br>
              <a:rPr lang="it-IT" sz="1800"/>
            </a:br>
            <a:r>
              <a:rPr b="1" lang="it-IT" sz="1800"/>
              <a:t>Cloud database</a:t>
            </a:r>
            <a:br>
              <a:rPr lang="it-IT" sz="1800"/>
            </a:br>
            <a:r>
              <a:rPr lang="it-IT" sz="1800"/>
              <a:t>E’ un DB posto su una piattaforma che sfrutta il paradigma di cloud computing. Accedendovi, il cloud database viene fornito come un semplice servizio. I servizi del DB si prendono cura di garantire la scalabilità e un’elevata disponibilità della base di dati.</a:t>
            </a:r>
            <a:endParaRPr/>
          </a:p>
        </p:txBody>
      </p:sp>
      <p:sp>
        <p:nvSpPr>
          <p:cNvPr id="204" name="Google Shape;204;p11"/>
          <p:cNvSpPr txBox="1"/>
          <p:nvPr/>
        </p:nvSpPr>
        <p:spPr>
          <a:xfrm>
            <a:off x="6520070" y="6172200"/>
            <a:ext cx="5465452"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600" u="none" cap="none" strike="noStrike">
                <a:solidFill>
                  <a:schemeClr val="lt1"/>
                </a:solidFill>
                <a:latin typeface="Play"/>
                <a:ea typeface="Play"/>
                <a:cs typeface="Play"/>
                <a:sym typeface="Play"/>
              </a:rPr>
              <a:t>Amazon Aurora, Google Cloud Firestore, Microsoft Azure Cosmos DB, Firebase Realtime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1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11" name="Google Shape;211;p12"/>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12" name="Google Shape;212;p12"/>
          <p:cNvSpPr txBox="1"/>
          <p:nvPr>
            <p:ph type="title"/>
          </p:nvPr>
        </p:nvSpPr>
        <p:spPr>
          <a:xfrm>
            <a:off x="5295197" y="4661939"/>
            <a:ext cx="5946841" cy="1510261"/>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RDBMS</a:t>
            </a:r>
            <a:br>
              <a:rPr lang="it-IT"/>
            </a:br>
            <a:r>
              <a:rPr i="1" lang="it-IT" sz="2500"/>
              <a:t>PROPRIETA’ </a:t>
            </a:r>
            <a:endParaRPr/>
          </a:p>
        </p:txBody>
      </p:sp>
      <p:pic>
        <p:nvPicPr>
          <p:cNvPr descr="Database" id="213" name="Google Shape;213;p12"/>
          <p:cNvPicPr preferRelativeResize="0"/>
          <p:nvPr/>
        </p:nvPicPr>
        <p:blipFill rotWithShape="1">
          <a:blip r:embed="rId3">
            <a:alphaModFix/>
          </a:blip>
          <a:srcRect b="0" l="0" r="0" t="0"/>
          <a:stretch/>
        </p:blipFill>
        <p:spPr>
          <a:xfrm>
            <a:off x="1111853" y="656421"/>
            <a:ext cx="3713104" cy="3713104"/>
          </a:xfrm>
          <a:prstGeom prst="rect">
            <a:avLst/>
          </a:prstGeom>
          <a:noFill/>
          <a:ln>
            <a:noFill/>
          </a:ln>
        </p:spPr>
      </p:pic>
      <p:sp>
        <p:nvSpPr>
          <p:cNvPr id="214" name="Google Shape;214;p12"/>
          <p:cNvSpPr txBox="1"/>
          <p:nvPr>
            <p:ph idx="1" type="body"/>
          </p:nvPr>
        </p:nvSpPr>
        <p:spPr>
          <a:xfrm>
            <a:off x="7803467" y="1299753"/>
            <a:ext cx="3438573" cy="312234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10000"/>
              </a:lnSpc>
              <a:spcBef>
                <a:spcPts val="0"/>
              </a:spcBef>
              <a:spcAft>
                <a:spcPts val="0"/>
              </a:spcAft>
              <a:buClr>
                <a:schemeClr val="lt1"/>
              </a:buClr>
              <a:buSzPct val="100000"/>
              <a:buNone/>
            </a:pPr>
            <a:r>
              <a:rPr lang="it-IT" sz="1800"/>
              <a:t>Per descrivere le funzioni e i requisiti per le transazioni del sistema di gestione dei database si utilizza il termine ACID (Atomicity, Consistency, Isolation, Durability).</a:t>
            </a:r>
            <a:br>
              <a:rPr lang="it-IT" sz="1800"/>
            </a:br>
            <a:r>
              <a:rPr lang="it-IT" sz="1800"/>
              <a:t>È un insieme di proprietà delle transazioni di database intese a garantire la validità dei dati nonostante gli errori, le interruzioni di corrente e altri contrattempi</a:t>
            </a:r>
            <a:r>
              <a:rPr lang="it-IT" sz="16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1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21" name="Google Shape;221;p13"/>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22" name="Google Shape;222;p13"/>
          <p:cNvSpPr txBox="1"/>
          <p:nvPr>
            <p:ph type="title"/>
          </p:nvPr>
        </p:nvSpPr>
        <p:spPr>
          <a:xfrm>
            <a:off x="5295197" y="4661939"/>
            <a:ext cx="5946841" cy="1510261"/>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RDBMS</a:t>
            </a:r>
            <a:br>
              <a:rPr lang="it-IT"/>
            </a:br>
            <a:r>
              <a:rPr i="1" lang="it-IT" sz="2500"/>
              <a:t>PROPRIETA’ </a:t>
            </a:r>
            <a:endParaRPr/>
          </a:p>
        </p:txBody>
      </p:sp>
      <p:pic>
        <p:nvPicPr>
          <p:cNvPr descr="Database" id="223" name="Google Shape;223;p13"/>
          <p:cNvPicPr preferRelativeResize="0"/>
          <p:nvPr/>
        </p:nvPicPr>
        <p:blipFill rotWithShape="1">
          <a:blip r:embed="rId3">
            <a:alphaModFix/>
          </a:blip>
          <a:srcRect b="0" l="0" r="0" t="0"/>
          <a:stretch/>
        </p:blipFill>
        <p:spPr>
          <a:xfrm>
            <a:off x="1111853" y="656421"/>
            <a:ext cx="3713104" cy="3713104"/>
          </a:xfrm>
          <a:prstGeom prst="rect">
            <a:avLst/>
          </a:prstGeom>
          <a:noFill/>
          <a:ln>
            <a:noFill/>
          </a:ln>
        </p:spPr>
      </p:pic>
      <p:sp>
        <p:nvSpPr>
          <p:cNvPr id="224" name="Google Shape;224;p13"/>
          <p:cNvSpPr txBox="1"/>
          <p:nvPr>
            <p:ph idx="1" type="body"/>
          </p:nvPr>
        </p:nvSpPr>
        <p:spPr>
          <a:xfrm>
            <a:off x="7803467" y="1299753"/>
            <a:ext cx="3438573" cy="3155515"/>
          </a:xfrm>
          <a:prstGeom prst="rect">
            <a:avLst/>
          </a:prstGeom>
          <a:noFill/>
          <a:ln>
            <a:noFill/>
          </a:ln>
        </p:spPr>
        <p:txBody>
          <a:bodyPr anchorCtr="0" anchor="t" bIns="45700" lIns="91425" spcFirstLastPara="1" rIns="91425" wrap="square" tIns="45700">
            <a:noAutofit/>
          </a:bodyPr>
          <a:lstStyle/>
          <a:p>
            <a:pPr indent="0" lvl="0" marL="0" rtl="0" algn="r">
              <a:lnSpc>
                <a:spcPct val="110000"/>
              </a:lnSpc>
              <a:spcBef>
                <a:spcPts val="0"/>
              </a:spcBef>
              <a:spcAft>
                <a:spcPts val="0"/>
              </a:spcAft>
              <a:buClr>
                <a:schemeClr val="lt1"/>
              </a:buClr>
              <a:buSzPts val="1700"/>
              <a:buNone/>
            </a:pPr>
            <a:r>
              <a:rPr b="1" lang="it-IT" sz="1700"/>
              <a:t>Atomicity</a:t>
            </a:r>
            <a:r>
              <a:rPr lang="it-IT" sz="1700"/>
              <a:t> </a:t>
            </a:r>
            <a:br>
              <a:rPr lang="it-IT" sz="1700"/>
            </a:br>
            <a:r>
              <a:rPr lang="it-IT" sz="1700"/>
              <a:t>garantisce che ogni transazione sia trattata come una singola “unità”, che o riesce o fallisce: se uno qualsiasi degli statement che costituiscono una transazione non riesce a completarsi, l’intera transazione fallisce e il database rimane invariato.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31" name="Google Shape;231;p14"/>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32" name="Google Shape;232;p14"/>
          <p:cNvSpPr txBox="1"/>
          <p:nvPr>
            <p:ph type="title"/>
          </p:nvPr>
        </p:nvSpPr>
        <p:spPr>
          <a:xfrm>
            <a:off x="5295197" y="4661939"/>
            <a:ext cx="5946841" cy="1510261"/>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RDBMS</a:t>
            </a:r>
            <a:br>
              <a:rPr lang="it-IT"/>
            </a:br>
            <a:r>
              <a:rPr i="1" lang="it-IT" sz="2500"/>
              <a:t>PROPRIETA’</a:t>
            </a:r>
            <a:endParaRPr/>
          </a:p>
        </p:txBody>
      </p:sp>
      <p:pic>
        <p:nvPicPr>
          <p:cNvPr descr="Database" id="233" name="Google Shape;233;p14"/>
          <p:cNvPicPr preferRelativeResize="0"/>
          <p:nvPr/>
        </p:nvPicPr>
        <p:blipFill rotWithShape="1">
          <a:blip r:embed="rId3">
            <a:alphaModFix/>
          </a:blip>
          <a:srcRect b="0" l="0" r="0" t="0"/>
          <a:stretch/>
        </p:blipFill>
        <p:spPr>
          <a:xfrm>
            <a:off x="1111853" y="656421"/>
            <a:ext cx="3713104" cy="3713104"/>
          </a:xfrm>
          <a:prstGeom prst="rect">
            <a:avLst/>
          </a:prstGeom>
          <a:noFill/>
          <a:ln>
            <a:noFill/>
          </a:ln>
        </p:spPr>
      </p:pic>
      <p:sp>
        <p:nvSpPr>
          <p:cNvPr id="234" name="Google Shape;234;p14"/>
          <p:cNvSpPr txBox="1"/>
          <p:nvPr>
            <p:ph idx="1" type="body"/>
          </p:nvPr>
        </p:nvSpPr>
        <p:spPr>
          <a:xfrm>
            <a:off x="7803467" y="1299753"/>
            <a:ext cx="3438573" cy="312234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10000"/>
              </a:lnSpc>
              <a:spcBef>
                <a:spcPts val="0"/>
              </a:spcBef>
              <a:spcAft>
                <a:spcPts val="0"/>
              </a:spcAft>
              <a:buClr>
                <a:schemeClr val="lt1"/>
              </a:buClr>
              <a:buSzPct val="100000"/>
              <a:buNone/>
            </a:pPr>
            <a:r>
              <a:rPr b="1" lang="it-IT" sz="1800"/>
              <a:t>Consistency </a:t>
            </a:r>
            <a:br>
              <a:rPr b="1" lang="it-IT" sz="1800"/>
            </a:br>
            <a:r>
              <a:rPr lang="it-IT" sz="1800"/>
              <a:t>assicura che una transazione può portare il database solo da uno stato valido a un altro, mantenendo invariati i database: ogni dato scritto nel database deve essere valido secondo tutte le regole definite. </a:t>
            </a:r>
            <a:br>
              <a:rPr lang="it-IT" sz="1800"/>
            </a:br>
            <a:r>
              <a:rPr lang="it-IT" sz="1800"/>
              <a:t>La coerenza dei dati nel tempo e durante le transazioni, mantenendo la validità delle relazioni tra i dati.</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41" name="Google Shape;241;p15"/>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42" name="Google Shape;242;p15"/>
          <p:cNvSpPr txBox="1"/>
          <p:nvPr>
            <p:ph type="title"/>
          </p:nvPr>
        </p:nvSpPr>
        <p:spPr>
          <a:xfrm>
            <a:off x="5295197" y="4661939"/>
            <a:ext cx="5946841" cy="1510261"/>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RDBMS</a:t>
            </a:r>
            <a:br>
              <a:rPr lang="it-IT"/>
            </a:br>
            <a:r>
              <a:rPr i="1" lang="it-IT" sz="2500"/>
              <a:t>PROPRIETA’ </a:t>
            </a:r>
            <a:endParaRPr/>
          </a:p>
        </p:txBody>
      </p:sp>
      <p:pic>
        <p:nvPicPr>
          <p:cNvPr descr="Database" id="243" name="Google Shape;243;p15"/>
          <p:cNvPicPr preferRelativeResize="0"/>
          <p:nvPr/>
        </p:nvPicPr>
        <p:blipFill rotWithShape="1">
          <a:blip r:embed="rId3">
            <a:alphaModFix/>
          </a:blip>
          <a:srcRect b="0" l="0" r="0" t="0"/>
          <a:stretch/>
        </p:blipFill>
        <p:spPr>
          <a:xfrm>
            <a:off x="1111853" y="656421"/>
            <a:ext cx="3713104" cy="3713104"/>
          </a:xfrm>
          <a:prstGeom prst="rect">
            <a:avLst/>
          </a:prstGeom>
          <a:noFill/>
          <a:ln>
            <a:noFill/>
          </a:ln>
        </p:spPr>
      </p:pic>
      <p:sp>
        <p:nvSpPr>
          <p:cNvPr id="244" name="Google Shape;244;p15"/>
          <p:cNvSpPr txBox="1"/>
          <p:nvPr>
            <p:ph idx="1" type="body"/>
          </p:nvPr>
        </p:nvSpPr>
        <p:spPr>
          <a:xfrm>
            <a:off x="7803467" y="1299753"/>
            <a:ext cx="3438573" cy="312234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r">
              <a:lnSpc>
                <a:spcPct val="110000"/>
              </a:lnSpc>
              <a:spcBef>
                <a:spcPts val="0"/>
              </a:spcBef>
              <a:spcAft>
                <a:spcPts val="0"/>
              </a:spcAft>
              <a:buClr>
                <a:schemeClr val="lt1"/>
              </a:buClr>
              <a:buSzPct val="100000"/>
              <a:buNone/>
            </a:pPr>
            <a:r>
              <a:rPr b="1" lang="it-IT" sz="1800"/>
              <a:t>Isolation</a:t>
            </a:r>
            <a:br>
              <a:rPr b="1" lang="it-IT" sz="1800"/>
            </a:br>
            <a:r>
              <a:rPr lang="it-IT" sz="1800"/>
              <a:t>quando più utenti leggono e scrivono contemporaneamente sulla stessa tabella, l'isolamento delle loro transazioni assicura che transazioni contemporanee non interferiscano fra loro. Ogni richiesta viene gestita come se fosse l'unica, anche se in realtà sono in corso molteplici transazioni simultaneamente.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51" name="Google Shape;251;p16"/>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52" name="Google Shape;252;p16"/>
          <p:cNvSpPr txBox="1"/>
          <p:nvPr>
            <p:ph type="title"/>
          </p:nvPr>
        </p:nvSpPr>
        <p:spPr>
          <a:xfrm>
            <a:off x="5295197" y="4661939"/>
            <a:ext cx="5946841" cy="1510261"/>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RDBMS</a:t>
            </a:r>
            <a:br>
              <a:rPr lang="it-IT"/>
            </a:br>
            <a:r>
              <a:rPr i="1" lang="it-IT" sz="2500"/>
              <a:t>PROPRIETA’ </a:t>
            </a:r>
            <a:endParaRPr/>
          </a:p>
        </p:txBody>
      </p:sp>
      <p:pic>
        <p:nvPicPr>
          <p:cNvPr descr="Database" id="253" name="Google Shape;253;p16"/>
          <p:cNvPicPr preferRelativeResize="0"/>
          <p:nvPr/>
        </p:nvPicPr>
        <p:blipFill rotWithShape="1">
          <a:blip r:embed="rId3">
            <a:alphaModFix/>
          </a:blip>
          <a:srcRect b="0" l="0" r="0" t="0"/>
          <a:stretch/>
        </p:blipFill>
        <p:spPr>
          <a:xfrm>
            <a:off x="1111853" y="656421"/>
            <a:ext cx="3713104" cy="3713104"/>
          </a:xfrm>
          <a:prstGeom prst="rect">
            <a:avLst/>
          </a:prstGeom>
          <a:noFill/>
          <a:ln>
            <a:noFill/>
          </a:ln>
        </p:spPr>
      </p:pic>
      <p:sp>
        <p:nvSpPr>
          <p:cNvPr id="254" name="Google Shape;254;p16"/>
          <p:cNvSpPr txBox="1"/>
          <p:nvPr>
            <p:ph idx="1" type="body"/>
          </p:nvPr>
        </p:nvSpPr>
        <p:spPr>
          <a:xfrm>
            <a:off x="7528937" y="1299753"/>
            <a:ext cx="3713104" cy="3577047"/>
          </a:xfrm>
          <a:prstGeom prst="rect">
            <a:avLst/>
          </a:prstGeom>
          <a:noFill/>
          <a:ln>
            <a:noFill/>
          </a:ln>
        </p:spPr>
        <p:txBody>
          <a:bodyPr anchorCtr="0" anchor="t" bIns="45700" lIns="91425" spcFirstLastPara="1" rIns="91425" wrap="square" tIns="45700">
            <a:noAutofit/>
          </a:bodyPr>
          <a:lstStyle/>
          <a:p>
            <a:pPr indent="0" lvl="0" marL="0" rtl="0" algn="r">
              <a:lnSpc>
                <a:spcPct val="110000"/>
              </a:lnSpc>
              <a:spcBef>
                <a:spcPts val="0"/>
              </a:spcBef>
              <a:spcAft>
                <a:spcPts val="0"/>
              </a:spcAft>
              <a:buClr>
                <a:schemeClr val="lt1"/>
              </a:buClr>
              <a:buSzPts val="1800"/>
              <a:buNone/>
            </a:pPr>
            <a:r>
              <a:rPr b="1" lang="it-IT" sz="1800"/>
              <a:t>Duration</a:t>
            </a:r>
            <a:br>
              <a:rPr b="1" lang="it-IT" sz="1800"/>
            </a:br>
            <a:r>
              <a:rPr lang="it-IT" sz="1600"/>
              <a:t>questa proprietà garantisce che i risultati di una transazione completata con successo siano permanenti nel sistema. Per garantire questa proprietà quasi tutti i DBMS implementano un sottosistema di ripristino (recovery), che garantisce la durabilità anche a fronte di guasti ai dispositivi di memorizzazione, per esempio attraverso l’uso di back-up su supporti diversi.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sp>
        <p:nvSpPr>
          <p:cNvPr id="259" name="Google Shape;259;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60" name="Google Shape;260;p17"/>
          <p:cNvSpPr/>
          <p:nvPr/>
        </p:nvSpPr>
        <p:spPr>
          <a:xfrm>
            <a:off x="3091942" y="0"/>
            <a:ext cx="9100058" cy="6858000"/>
          </a:xfrm>
          <a:custGeom>
            <a:rect b="b" l="l" r="r" t="t"/>
            <a:pathLst>
              <a:path extrusionOk="0" h="6858000" w="9100058">
                <a:moveTo>
                  <a:pt x="6010592" y="0"/>
                </a:moveTo>
                <a:lnTo>
                  <a:pt x="9100058" y="0"/>
                </a:lnTo>
                <a:lnTo>
                  <a:pt x="9100058" y="6858000"/>
                </a:lnTo>
                <a:lnTo>
                  <a:pt x="0" y="6858000"/>
                </a:lnTo>
                <a:lnTo>
                  <a:pt x="6010589" y="4"/>
                </a:lnTo>
                <a:cubicBezTo>
                  <a:pt x="6010589" y="3"/>
                  <a:pt x="6010590" y="3"/>
                  <a:pt x="6010590" y="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61" name="Google Shape;261;p17"/>
          <p:cNvSpPr txBox="1"/>
          <p:nvPr>
            <p:ph type="title"/>
          </p:nvPr>
        </p:nvSpPr>
        <p:spPr>
          <a:xfrm>
            <a:off x="5102157" y="4369526"/>
            <a:ext cx="5946841" cy="15022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DB</a:t>
            </a:r>
            <a:br>
              <a:rPr lang="it-IT"/>
            </a:br>
            <a:r>
              <a:rPr i="1" lang="it-IT" sz="2500"/>
              <a:t>AMBIENTI SVILUPPO</a:t>
            </a:r>
            <a:endParaRPr/>
          </a:p>
        </p:txBody>
      </p:sp>
      <p:sp>
        <p:nvSpPr>
          <p:cNvPr id="262" name="Google Shape;262;p17"/>
          <p:cNvSpPr txBox="1"/>
          <p:nvPr>
            <p:ph idx="1" type="body"/>
          </p:nvPr>
        </p:nvSpPr>
        <p:spPr>
          <a:xfrm>
            <a:off x="1143000" y="1025435"/>
            <a:ext cx="6453554" cy="514676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lang="it-IT" sz="2000"/>
              <a:t>Esistono vari ambienti di sviluppo che permettono di interagire e gestire i DB:</a:t>
            </a:r>
            <a:endParaRPr/>
          </a:p>
          <a:p>
            <a:pPr indent="0" lvl="0" marL="0" rtl="0" algn="l">
              <a:lnSpc>
                <a:spcPct val="120000"/>
              </a:lnSpc>
              <a:spcBef>
                <a:spcPts val="1000"/>
              </a:spcBef>
              <a:spcAft>
                <a:spcPts val="0"/>
              </a:spcAft>
              <a:buClr>
                <a:schemeClr val="lt1"/>
              </a:buClr>
              <a:buSzPts val="2000"/>
              <a:buNone/>
            </a:pPr>
            <a:r>
              <a:t/>
            </a:r>
            <a:endParaRPr/>
          </a:p>
          <a:p>
            <a:pPr indent="0" lvl="0" marL="0" rtl="0" algn="l">
              <a:lnSpc>
                <a:spcPct val="120000"/>
              </a:lnSpc>
              <a:spcBef>
                <a:spcPts val="1000"/>
              </a:spcBef>
              <a:spcAft>
                <a:spcPts val="0"/>
              </a:spcAft>
              <a:buClr>
                <a:schemeClr val="lt1"/>
              </a:buClr>
              <a:buSzPts val="2000"/>
              <a:buNone/>
            </a:pPr>
            <a:r>
              <a:t/>
            </a:r>
            <a:endParaRPr sz="2000"/>
          </a:p>
          <a:p>
            <a:pPr indent="-228600" lvl="0" marL="228600" rtl="0" algn="l">
              <a:lnSpc>
                <a:spcPct val="120000"/>
              </a:lnSpc>
              <a:spcBef>
                <a:spcPts val="1000"/>
              </a:spcBef>
              <a:spcAft>
                <a:spcPts val="0"/>
              </a:spcAft>
              <a:buClr>
                <a:schemeClr val="lt1"/>
              </a:buClr>
              <a:buSzPts val="2000"/>
              <a:buChar char="•"/>
            </a:pPr>
            <a:r>
              <a:rPr lang="it-IT" sz="2000"/>
              <a:t>Microsoft SQL Server Managment Studio</a:t>
            </a:r>
            <a:endParaRPr/>
          </a:p>
          <a:p>
            <a:pPr indent="-228600" lvl="0" marL="228600" rtl="0" algn="l">
              <a:lnSpc>
                <a:spcPct val="120000"/>
              </a:lnSpc>
              <a:spcBef>
                <a:spcPts val="1000"/>
              </a:spcBef>
              <a:spcAft>
                <a:spcPts val="0"/>
              </a:spcAft>
              <a:buClr>
                <a:schemeClr val="lt1"/>
              </a:buClr>
              <a:buSzPts val="2000"/>
              <a:buChar char="•"/>
            </a:pPr>
            <a:r>
              <a:rPr lang="it-IT" sz="2000"/>
              <a:t>Oracle SQL Developer</a:t>
            </a:r>
            <a:endParaRPr/>
          </a:p>
          <a:p>
            <a:pPr indent="-228600" lvl="0" marL="228600" rtl="0" algn="l">
              <a:lnSpc>
                <a:spcPct val="120000"/>
              </a:lnSpc>
              <a:spcBef>
                <a:spcPts val="1000"/>
              </a:spcBef>
              <a:spcAft>
                <a:spcPts val="0"/>
              </a:spcAft>
              <a:buClr>
                <a:schemeClr val="lt1"/>
              </a:buClr>
              <a:buSzPts val="2000"/>
              <a:buChar char="•"/>
            </a:pPr>
            <a:r>
              <a:rPr lang="it-IT" sz="2000"/>
              <a:t>MySQL Workbench </a:t>
            </a:r>
            <a:endParaRPr/>
          </a:p>
          <a:p>
            <a:pPr indent="-228600" lvl="0" marL="228600" rtl="0" algn="l">
              <a:lnSpc>
                <a:spcPct val="120000"/>
              </a:lnSpc>
              <a:spcBef>
                <a:spcPts val="1000"/>
              </a:spcBef>
              <a:spcAft>
                <a:spcPts val="0"/>
              </a:spcAft>
              <a:buClr>
                <a:schemeClr val="lt1"/>
              </a:buClr>
              <a:buSzPts val="2000"/>
              <a:buChar char="•"/>
            </a:pPr>
            <a:r>
              <a:rPr lang="it-IT"/>
              <a:t>phpMYAdmin</a:t>
            </a:r>
            <a:endParaRPr sz="2000"/>
          </a:p>
          <a:p>
            <a:pPr indent="-228600" lvl="0" marL="228600" rtl="0" algn="l">
              <a:lnSpc>
                <a:spcPct val="120000"/>
              </a:lnSpc>
              <a:spcBef>
                <a:spcPts val="1000"/>
              </a:spcBef>
              <a:spcAft>
                <a:spcPts val="0"/>
              </a:spcAft>
              <a:buClr>
                <a:schemeClr val="lt1"/>
              </a:buClr>
              <a:buSzPts val="2000"/>
              <a:buChar char="•"/>
            </a:pPr>
            <a:r>
              <a:rPr lang="it-IT" sz="2000"/>
              <a:t>Heidi e Dbeaver : permettono di </a:t>
            </a:r>
            <a:br>
              <a:rPr lang="it-IT" sz="2000"/>
            </a:br>
            <a:r>
              <a:rPr lang="it-IT" sz="2000"/>
              <a:t>collegarsi a vari DBMS</a:t>
            </a:r>
            <a:endParaRPr/>
          </a:p>
          <a:p>
            <a:pPr indent="0" lvl="0" marL="0" rtl="0" algn="l">
              <a:lnSpc>
                <a:spcPct val="120000"/>
              </a:lnSpc>
              <a:spcBef>
                <a:spcPts val="1000"/>
              </a:spcBef>
              <a:spcAft>
                <a:spcPts val="0"/>
              </a:spcAft>
              <a:buClr>
                <a:schemeClr val="lt1"/>
              </a:buClr>
              <a:buSzPts val="2000"/>
              <a:buNone/>
            </a:pPr>
            <a:br>
              <a:rPr lang="it-IT" sz="2000"/>
            </a:br>
            <a:endParaRPr sz="2000"/>
          </a:p>
        </p:txBody>
      </p:sp>
      <p:pic>
        <p:nvPicPr>
          <p:cNvPr descr="Database" id="263" name="Google Shape;263;p17"/>
          <p:cNvPicPr preferRelativeResize="0"/>
          <p:nvPr/>
        </p:nvPicPr>
        <p:blipFill rotWithShape="1">
          <a:blip r:embed="rId3">
            <a:alphaModFix/>
          </a:blip>
          <a:srcRect b="0" l="0" r="0" t="0"/>
          <a:stretch/>
        </p:blipFill>
        <p:spPr>
          <a:xfrm>
            <a:off x="8151223" y="1208272"/>
            <a:ext cx="2897777" cy="2897777"/>
          </a:xfrm>
          <a:prstGeom prst="rect">
            <a:avLst/>
          </a:prstGeom>
          <a:noFill/>
          <a:ln>
            <a:noFill/>
          </a:ln>
        </p:spPr>
      </p:pic>
      <p:cxnSp>
        <p:nvCxnSpPr>
          <p:cNvPr id="264" name="Google Shape;264;p17"/>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sp>
        <p:nvSpPr>
          <p:cNvPr id="269" name="Google Shape;269;p1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70" name="Google Shape;270;p18"/>
          <p:cNvSpPr/>
          <p:nvPr/>
        </p:nvSpPr>
        <p:spPr>
          <a:xfrm>
            <a:off x="3091942" y="0"/>
            <a:ext cx="9100058" cy="6858000"/>
          </a:xfrm>
          <a:custGeom>
            <a:rect b="b" l="l" r="r" t="t"/>
            <a:pathLst>
              <a:path extrusionOk="0" h="6858000" w="9100058">
                <a:moveTo>
                  <a:pt x="6010592" y="0"/>
                </a:moveTo>
                <a:lnTo>
                  <a:pt x="9100058" y="0"/>
                </a:lnTo>
                <a:lnTo>
                  <a:pt x="9100058" y="6858000"/>
                </a:lnTo>
                <a:lnTo>
                  <a:pt x="0" y="6858000"/>
                </a:lnTo>
                <a:lnTo>
                  <a:pt x="6010589" y="4"/>
                </a:lnTo>
                <a:cubicBezTo>
                  <a:pt x="6010589" y="3"/>
                  <a:pt x="6010590" y="3"/>
                  <a:pt x="6010590" y="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71" name="Google Shape;271;p18"/>
          <p:cNvSpPr txBox="1"/>
          <p:nvPr>
            <p:ph type="title"/>
          </p:nvPr>
        </p:nvSpPr>
        <p:spPr>
          <a:xfrm>
            <a:off x="5102157" y="4369526"/>
            <a:ext cx="5946841" cy="15022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DB</a:t>
            </a:r>
            <a:br>
              <a:rPr lang="it-IT"/>
            </a:br>
            <a:r>
              <a:rPr i="1" lang="it-IT" sz="2500"/>
              <a:t>STRUTTURA TABELLE</a:t>
            </a:r>
            <a:endParaRPr/>
          </a:p>
        </p:txBody>
      </p:sp>
      <p:sp>
        <p:nvSpPr>
          <p:cNvPr id="272" name="Google Shape;272;p18"/>
          <p:cNvSpPr txBox="1"/>
          <p:nvPr>
            <p:ph idx="1" type="body"/>
          </p:nvPr>
        </p:nvSpPr>
        <p:spPr>
          <a:xfrm>
            <a:off x="1143000" y="1025435"/>
            <a:ext cx="3886199" cy="380129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1900"/>
              <a:buNone/>
            </a:pPr>
            <a:r>
              <a:rPr lang="it-IT" sz="1900"/>
              <a:t>I DB sono composti da  Tabelle.</a:t>
            </a:r>
            <a:endParaRPr/>
          </a:p>
          <a:p>
            <a:pPr indent="0" lvl="0" marL="0" rtl="0" algn="l">
              <a:lnSpc>
                <a:spcPct val="110000"/>
              </a:lnSpc>
              <a:spcBef>
                <a:spcPts val="1000"/>
              </a:spcBef>
              <a:spcAft>
                <a:spcPts val="0"/>
              </a:spcAft>
              <a:buClr>
                <a:schemeClr val="lt1"/>
              </a:buClr>
              <a:buSzPts val="1900"/>
              <a:buNone/>
            </a:pPr>
            <a:r>
              <a:rPr lang="it-IT" sz="1900"/>
              <a:t>Una tabella di un database è un contenitore di dati fortemente tipizzati e soggetti a vincoli di integrità ed è costituita da due insiemi:</a:t>
            </a:r>
            <a:endParaRPr/>
          </a:p>
          <a:p>
            <a:pPr indent="-228600" lvl="0" marL="228600" rtl="0" algn="l">
              <a:lnSpc>
                <a:spcPct val="110000"/>
              </a:lnSpc>
              <a:spcBef>
                <a:spcPts val="1000"/>
              </a:spcBef>
              <a:spcAft>
                <a:spcPts val="0"/>
              </a:spcAft>
              <a:buClr>
                <a:schemeClr val="lt1"/>
              </a:buClr>
              <a:buSzPts val="1900"/>
              <a:buChar char="•"/>
            </a:pPr>
            <a:r>
              <a:rPr lang="it-IT" sz="1900"/>
              <a:t>campi(colonne): che definiscono la struttura della tabella</a:t>
            </a:r>
            <a:endParaRPr/>
          </a:p>
          <a:p>
            <a:pPr indent="-228600" lvl="0" marL="228600" rtl="0" algn="l">
              <a:lnSpc>
                <a:spcPct val="110000"/>
              </a:lnSpc>
              <a:spcBef>
                <a:spcPts val="1000"/>
              </a:spcBef>
              <a:spcAft>
                <a:spcPts val="0"/>
              </a:spcAft>
              <a:buClr>
                <a:schemeClr val="lt1"/>
              </a:buClr>
              <a:buSzPts val="1900"/>
              <a:buChar char="•"/>
            </a:pPr>
            <a:r>
              <a:rPr lang="it-IT" sz="1900"/>
              <a:t>record(righe): che costituiscono il contenuto della tabella</a:t>
            </a:r>
            <a:endParaRPr/>
          </a:p>
        </p:txBody>
      </p:sp>
      <p:pic>
        <p:nvPicPr>
          <p:cNvPr descr="Database" id="273" name="Google Shape;273;p18"/>
          <p:cNvPicPr preferRelativeResize="0"/>
          <p:nvPr/>
        </p:nvPicPr>
        <p:blipFill rotWithShape="1">
          <a:blip r:embed="rId3">
            <a:alphaModFix/>
          </a:blip>
          <a:srcRect b="0" l="0" r="0" t="0"/>
          <a:stretch/>
        </p:blipFill>
        <p:spPr>
          <a:xfrm>
            <a:off x="8151223" y="1208272"/>
            <a:ext cx="2897777" cy="2897777"/>
          </a:xfrm>
          <a:prstGeom prst="rect">
            <a:avLst/>
          </a:prstGeom>
          <a:noFill/>
          <a:ln>
            <a:noFill/>
          </a:ln>
        </p:spPr>
      </p:pic>
      <p:cxnSp>
        <p:nvCxnSpPr>
          <p:cNvPr id="274" name="Google Shape;274;p18"/>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81" name="Google Shape;281;p19"/>
          <p:cNvSpPr/>
          <p:nvPr/>
        </p:nvSpPr>
        <p:spPr>
          <a:xfrm>
            <a:off x="3091942" y="0"/>
            <a:ext cx="9100058" cy="6858000"/>
          </a:xfrm>
          <a:custGeom>
            <a:rect b="b" l="l" r="r" t="t"/>
            <a:pathLst>
              <a:path extrusionOk="0" h="6858000" w="9100058">
                <a:moveTo>
                  <a:pt x="6010592" y="0"/>
                </a:moveTo>
                <a:lnTo>
                  <a:pt x="9100058" y="0"/>
                </a:lnTo>
                <a:lnTo>
                  <a:pt x="9100058" y="6858000"/>
                </a:lnTo>
                <a:lnTo>
                  <a:pt x="0" y="6858000"/>
                </a:lnTo>
                <a:lnTo>
                  <a:pt x="6010589" y="4"/>
                </a:lnTo>
                <a:cubicBezTo>
                  <a:pt x="6010589" y="3"/>
                  <a:pt x="6010590" y="3"/>
                  <a:pt x="6010590" y="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82" name="Google Shape;282;p19"/>
          <p:cNvSpPr txBox="1"/>
          <p:nvPr>
            <p:ph type="title"/>
          </p:nvPr>
        </p:nvSpPr>
        <p:spPr>
          <a:xfrm>
            <a:off x="5102157" y="4369526"/>
            <a:ext cx="5946841" cy="15022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DB</a:t>
            </a:r>
            <a:br>
              <a:rPr lang="it-IT"/>
            </a:br>
            <a:r>
              <a:rPr i="1" lang="it-IT" sz="2500"/>
              <a:t>STRUTTURA CAMPI</a:t>
            </a:r>
            <a:endParaRPr/>
          </a:p>
        </p:txBody>
      </p:sp>
      <p:sp>
        <p:nvSpPr>
          <p:cNvPr id="283" name="Google Shape;283;p19"/>
          <p:cNvSpPr txBox="1"/>
          <p:nvPr>
            <p:ph idx="1" type="body"/>
          </p:nvPr>
        </p:nvSpPr>
        <p:spPr>
          <a:xfrm>
            <a:off x="1143000" y="1025435"/>
            <a:ext cx="3886199" cy="3801291"/>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1900"/>
              <a:buNone/>
            </a:pPr>
            <a:r>
              <a:rPr lang="it-IT" sz="1900"/>
              <a:t>Le principali informazioni strutturali di un campo sono:</a:t>
            </a:r>
            <a:br>
              <a:rPr lang="it-IT" sz="1900"/>
            </a:br>
            <a:br>
              <a:rPr lang="it-IT" sz="1900"/>
            </a:br>
            <a:endParaRPr sz="1900"/>
          </a:p>
          <a:p>
            <a:pPr indent="-228600" lvl="0" marL="228600" rtl="0" algn="l">
              <a:lnSpc>
                <a:spcPct val="110000"/>
              </a:lnSpc>
              <a:spcBef>
                <a:spcPts val="1000"/>
              </a:spcBef>
              <a:spcAft>
                <a:spcPts val="0"/>
              </a:spcAft>
              <a:buClr>
                <a:schemeClr val="lt1"/>
              </a:buClr>
              <a:buSzPts val="1900"/>
              <a:buChar char="•"/>
            </a:pPr>
            <a:r>
              <a:rPr lang="it-IT" sz="1900"/>
              <a:t>nome del campo</a:t>
            </a:r>
            <a:endParaRPr/>
          </a:p>
          <a:p>
            <a:pPr indent="-228600" lvl="0" marL="228600" rtl="0" algn="l">
              <a:lnSpc>
                <a:spcPct val="110000"/>
              </a:lnSpc>
              <a:spcBef>
                <a:spcPts val="1000"/>
              </a:spcBef>
              <a:spcAft>
                <a:spcPts val="0"/>
              </a:spcAft>
              <a:buClr>
                <a:schemeClr val="lt1"/>
              </a:buClr>
              <a:buSzPts val="1900"/>
              <a:buChar char="•"/>
            </a:pPr>
            <a:r>
              <a:rPr lang="it-IT" sz="1900"/>
              <a:t>tipo di dato</a:t>
            </a:r>
            <a:endParaRPr/>
          </a:p>
          <a:p>
            <a:pPr indent="-228600" lvl="0" marL="228600" rtl="0" algn="l">
              <a:lnSpc>
                <a:spcPct val="110000"/>
              </a:lnSpc>
              <a:spcBef>
                <a:spcPts val="1000"/>
              </a:spcBef>
              <a:spcAft>
                <a:spcPts val="0"/>
              </a:spcAft>
              <a:buClr>
                <a:schemeClr val="lt1"/>
              </a:buClr>
              <a:buSzPts val="1900"/>
              <a:buChar char="•"/>
            </a:pPr>
            <a:r>
              <a:rPr lang="it-IT" sz="1900"/>
              <a:t>obbligatorietà del dato</a:t>
            </a:r>
            <a:endParaRPr/>
          </a:p>
        </p:txBody>
      </p:sp>
      <p:pic>
        <p:nvPicPr>
          <p:cNvPr descr="Database" id="284" name="Google Shape;284;p19"/>
          <p:cNvPicPr preferRelativeResize="0"/>
          <p:nvPr/>
        </p:nvPicPr>
        <p:blipFill rotWithShape="1">
          <a:blip r:embed="rId3">
            <a:alphaModFix/>
          </a:blip>
          <a:srcRect b="0" l="0" r="0" t="0"/>
          <a:stretch/>
        </p:blipFill>
        <p:spPr>
          <a:xfrm>
            <a:off x="8151223" y="1208272"/>
            <a:ext cx="2897777" cy="2897777"/>
          </a:xfrm>
          <a:prstGeom prst="rect">
            <a:avLst/>
          </a:prstGeom>
          <a:noFill/>
          <a:ln>
            <a:noFill/>
          </a:ln>
        </p:spPr>
      </p:pic>
      <p:cxnSp>
        <p:nvCxnSpPr>
          <p:cNvPr id="285" name="Google Shape;285;p19"/>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04" name="Google Shape;104;p2"/>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05" name="Google Shape;105;p2"/>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06" name="Google Shape;106;p2"/>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DATABASE</a:t>
            </a:r>
            <a:br>
              <a:rPr lang="it-IT"/>
            </a:br>
            <a:r>
              <a:rPr i="1" lang="it-IT" sz="2500"/>
              <a:t>CHE COS’E’?</a:t>
            </a:r>
            <a:endParaRPr/>
          </a:p>
        </p:txBody>
      </p:sp>
      <p:sp>
        <p:nvSpPr>
          <p:cNvPr id="107" name="Google Shape;107;p2"/>
          <p:cNvSpPr txBox="1"/>
          <p:nvPr>
            <p:ph idx="1" type="body"/>
          </p:nvPr>
        </p:nvSpPr>
        <p:spPr>
          <a:xfrm>
            <a:off x="1143000" y="2332028"/>
            <a:ext cx="6123039"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lang="it-IT"/>
              <a:t>Un database è una raccolta organizzata di dati strutturati per renderli facilmente accessibili, gestibili e aggiornabili. </a:t>
            </a:r>
            <a:br>
              <a:rPr lang="it-IT"/>
            </a:br>
            <a:br>
              <a:rPr lang="it-IT"/>
            </a:br>
            <a:r>
              <a:rPr lang="it-IT"/>
              <a:t>Il DB è una sorta di archivio evoluto, in parte fisico (hardware) in parte virtuale (software). In esso è possibile inserire, modificare, cancellare ed interrogare rapidamente le informazioni richieste. </a:t>
            </a:r>
            <a:endParaRPr/>
          </a:p>
        </p:txBody>
      </p:sp>
      <p:pic>
        <p:nvPicPr>
          <p:cNvPr descr="Database" id="108" name="Google Shape;108;p2"/>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sp>
        <p:nvSpPr>
          <p:cNvPr id="291" name="Google Shape;291;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92" name="Google Shape;292;p20"/>
          <p:cNvSpPr/>
          <p:nvPr/>
        </p:nvSpPr>
        <p:spPr>
          <a:xfrm>
            <a:off x="3091942" y="0"/>
            <a:ext cx="9100058" cy="6858000"/>
          </a:xfrm>
          <a:custGeom>
            <a:rect b="b" l="l" r="r" t="t"/>
            <a:pathLst>
              <a:path extrusionOk="0" h="6858000" w="9100058">
                <a:moveTo>
                  <a:pt x="6010592" y="0"/>
                </a:moveTo>
                <a:lnTo>
                  <a:pt x="9100058" y="0"/>
                </a:lnTo>
                <a:lnTo>
                  <a:pt x="9100058" y="6858000"/>
                </a:lnTo>
                <a:lnTo>
                  <a:pt x="0" y="6858000"/>
                </a:lnTo>
                <a:lnTo>
                  <a:pt x="6010589" y="4"/>
                </a:lnTo>
                <a:cubicBezTo>
                  <a:pt x="6010589" y="3"/>
                  <a:pt x="6010590" y="3"/>
                  <a:pt x="6010590" y="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93" name="Google Shape;293;p20"/>
          <p:cNvSpPr txBox="1"/>
          <p:nvPr>
            <p:ph type="title"/>
          </p:nvPr>
        </p:nvSpPr>
        <p:spPr>
          <a:xfrm>
            <a:off x="5102157" y="4369526"/>
            <a:ext cx="5946841" cy="15022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lt1"/>
              </a:buClr>
              <a:buSzPts val="4000"/>
              <a:buFont typeface="Play"/>
              <a:buNone/>
            </a:pPr>
            <a:r>
              <a:rPr lang="it-IT"/>
              <a:t>DB</a:t>
            </a:r>
            <a:br>
              <a:rPr lang="it-IT"/>
            </a:br>
            <a:r>
              <a:rPr i="1" lang="it-IT" sz="2500"/>
              <a:t>RIEPILOGO STRUTTURA</a:t>
            </a:r>
            <a:endParaRPr/>
          </a:p>
        </p:txBody>
      </p:sp>
      <p:sp>
        <p:nvSpPr>
          <p:cNvPr id="294" name="Google Shape;294;p20"/>
          <p:cNvSpPr txBox="1"/>
          <p:nvPr>
            <p:ph idx="1" type="body"/>
          </p:nvPr>
        </p:nvSpPr>
        <p:spPr>
          <a:xfrm>
            <a:off x="9631832" y="787735"/>
            <a:ext cx="2560168" cy="3801291"/>
          </a:xfrm>
          <a:prstGeom prst="rect">
            <a:avLst/>
          </a:prstGeom>
          <a:noFill/>
          <a:ln>
            <a:noFill/>
          </a:ln>
        </p:spPr>
        <p:txBody>
          <a:bodyPr anchorCtr="0" anchor="t" bIns="45700" lIns="91425" spcFirstLastPara="1" rIns="91425" wrap="square" tIns="45700">
            <a:noAutofit/>
          </a:bodyPr>
          <a:lstStyle/>
          <a:p>
            <a:pPr indent="-457200" lvl="0" marL="457200" rtl="0" algn="l">
              <a:lnSpc>
                <a:spcPct val="110000"/>
              </a:lnSpc>
              <a:spcBef>
                <a:spcPts val="0"/>
              </a:spcBef>
              <a:spcAft>
                <a:spcPts val="0"/>
              </a:spcAft>
              <a:buClr>
                <a:schemeClr val="lt1"/>
              </a:buClr>
              <a:buSzPts val="1900"/>
              <a:buFont typeface="Play"/>
              <a:buAutoNum type="arabicPeriod"/>
            </a:pPr>
            <a:r>
              <a:rPr lang="it-IT" sz="1900"/>
              <a:t>Server/DBMS</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Ambiente sviluppo</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Database</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Tabella</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Campo</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Valore campo</a:t>
            </a:r>
            <a:endParaRPr/>
          </a:p>
          <a:p>
            <a:pPr indent="-457200" lvl="0" marL="457200" rtl="0" algn="l">
              <a:lnSpc>
                <a:spcPct val="110000"/>
              </a:lnSpc>
              <a:spcBef>
                <a:spcPts val="1000"/>
              </a:spcBef>
              <a:spcAft>
                <a:spcPts val="0"/>
              </a:spcAft>
              <a:buClr>
                <a:schemeClr val="lt1"/>
              </a:buClr>
              <a:buSzPts val="1900"/>
              <a:buFont typeface="Play"/>
              <a:buAutoNum type="arabicPeriod"/>
            </a:pPr>
            <a:r>
              <a:rPr lang="it-IT" sz="1900"/>
              <a:t>Record</a:t>
            </a:r>
            <a:endParaRPr/>
          </a:p>
          <a:p>
            <a:pPr indent="-336550" lvl="0" marL="457200" rtl="0" algn="l">
              <a:lnSpc>
                <a:spcPct val="110000"/>
              </a:lnSpc>
              <a:spcBef>
                <a:spcPts val="1000"/>
              </a:spcBef>
              <a:spcAft>
                <a:spcPts val="0"/>
              </a:spcAft>
              <a:buClr>
                <a:schemeClr val="lt1"/>
              </a:buClr>
              <a:buSzPts val="1900"/>
              <a:buFont typeface="Play"/>
              <a:buNone/>
            </a:pPr>
            <a:r>
              <a:t/>
            </a:r>
            <a:endParaRPr sz="1900"/>
          </a:p>
        </p:txBody>
      </p:sp>
      <p:cxnSp>
        <p:nvCxnSpPr>
          <p:cNvPr id="295" name="Google Shape;295;p20"/>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pic>
        <p:nvPicPr>
          <p:cNvPr descr="Immagine che contiene testo, schermata, numero, software&#10;&#10;Descrizione generata automaticamente" id="296" name="Google Shape;296;p20"/>
          <p:cNvPicPr preferRelativeResize="0"/>
          <p:nvPr/>
        </p:nvPicPr>
        <p:blipFill rotWithShape="1">
          <a:blip r:embed="rId3">
            <a:alphaModFix/>
          </a:blip>
          <a:srcRect b="0" l="0" r="0" t="0"/>
          <a:stretch/>
        </p:blipFill>
        <p:spPr>
          <a:xfrm>
            <a:off x="935887" y="122058"/>
            <a:ext cx="8208122" cy="52060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sp>
        <p:nvSpPr>
          <p:cNvPr id="302" name="Google Shape;302;p2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03" name="Google Shape;303;p21"/>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04" name="Google Shape;304;p21"/>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05" name="Google Shape;305;p21"/>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a:t>
            </a:r>
            <a:endParaRPr/>
          </a:p>
        </p:txBody>
      </p:sp>
      <p:sp>
        <p:nvSpPr>
          <p:cNvPr id="306" name="Google Shape;306;p21"/>
          <p:cNvSpPr txBox="1"/>
          <p:nvPr>
            <p:ph idx="1" type="body"/>
          </p:nvPr>
        </p:nvSpPr>
        <p:spPr>
          <a:xfrm>
            <a:off x="1143001" y="2332028"/>
            <a:ext cx="5115812" cy="365303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it-IT"/>
              <a:t>Uno degli obiettivi della progettazione di un buon database consiste nella rimozione della ridondanza dei dati (dati duplicati). </a:t>
            </a:r>
            <a:br>
              <a:rPr lang="it-IT"/>
            </a:br>
            <a:r>
              <a:rPr lang="it-IT"/>
              <a:t>Per raggiungere questo obiettivo, dividere i dati in più tabelle in base all'argomento in modo che ogni dato sia rappresentato a una sola volta.</a:t>
            </a:r>
            <a:endParaRPr/>
          </a:p>
        </p:txBody>
      </p:sp>
      <p:pic>
        <p:nvPicPr>
          <p:cNvPr descr="Database" id="307" name="Google Shape;307;p21"/>
          <p:cNvPicPr preferRelativeResize="0"/>
          <p:nvPr/>
        </p:nvPicPr>
        <p:blipFill rotWithShape="1">
          <a:blip r:embed="rId3">
            <a:alphaModFix/>
          </a:blip>
          <a:srcRect b="0" l="0" r="0" t="0"/>
          <a:stretch/>
        </p:blipFill>
        <p:spPr>
          <a:xfrm>
            <a:off x="8552550" y="3428999"/>
            <a:ext cx="2785533" cy="27855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sp>
        <p:nvSpPr>
          <p:cNvPr id="313" name="Google Shape;313;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14" name="Google Shape;314;p22"/>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15" name="Google Shape;315;p22"/>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16" name="Google Shape;316;p22"/>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a:t>
            </a:r>
            <a:endParaRPr/>
          </a:p>
        </p:txBody>
      </p:sp>
      <p:sp>
        <p:nvSpPr>
          <p:cNvPr id="317" name="Google Shape;317;p22"/>
          <p:cNvSpPr txBox="1"/>
          <p:nvPr>
            <p:ph idx="1" type="body"/>
          </p:nvPr>
        </p:nvSpPr>
        <p:spPr>
          <a:xfrm>
            <a:off x="1143001" y="2332028"/>
            <a:ext cx="5115812" cy="365303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1"/>
              </a:buClr>
              <a:buSzPct val="100000"/>
              <a:buNone/>
            </a:pPr>
            <a:r>
              <a:rPr lang="it-IT"/>
              <a:t>Per poter mettere in relazione le tabelle tra di loro è necessario che le tabelle contengano:</a:t>
            </a:r>
            <a:endParaRPr/>
          </a:p>
          <a:p>
            <a:pPr indent="-228600" lvl="0" marL="228600" rtl="0" algn="l">
              <a:lnSpc>
                <a:spcPct val="120000"/>
              </a:lnSpc>
              <a:spcBef>
                <a:spcPts val="1000"/>
              </a:spcBef>
              <a:spcAft>
                <a:spcPts val="0"/>
              </a:spcAft>
              <a:buClr>
                <a:schemeClr val="lt1"/>
              </a:buClr>
              <a:buSzPct val="100000"/>
              <a:buChar char="•"/>
            </a:pPr>
            <a:r>
              <a:rPr lang="it-IT"/>
              <a:t>chiave primaria(primary key): uno o più campi che consentano di individuare univocamente un record all'interno di una tabella.</a:t>
            </a:r>
            <a:endParaRPr/>
          </a:p>
          <a:p>
            <a:pPr indent="-228600" lvl="0" marL="228600" rtl="0" algn="l">
              <a:lnSpc>
                <a:spcPct val="120000"/>
              </a:lnSpc>
              <a:spcBef>
                <a:spcPts val="1000"/>
              </a:spcBef>
              <a:spcAft>
                <a:spcPts val="0"/>
              </a:spcAft>
              <a:buClr>
                <a:schemeClr val="lt1"/>
              </a:buClr>
              <a:buSzPct val="100000"/>
              <a:buChar char="•"/>
            </a:pPr>
            <a:r>
              <a:rPr lang="it-IT"/>
              <a:t>chiave esterna(foreign key): uno o più campi con lo stesso tipo di dati della chiave primaria( in una seconda tabella) e che viene utilizzato per legare i dati tra le due tabelle.</a:t>
            </a:r>
            <a:endParaRPr/>
          </a:p>
        </p:txBody>
      </p:sp>
      <p:pic>
        <p:nvPicPr>
          <p:cNvPr descr="Database" id="318" name="Google Shape;318;p22"/>
          <p:cNvPicPr preferRelativeResize="0"/>
          <p:nvPr/>
        </p:nvPicPr>
        <p:blipFill rotWithShape="1">
          <a:blip r:embed="rId3">
            <a:alphaModFix/>
          </a:blip>
          <a:srcRect b="0" l="0" r="0" t="0"/>
          <a:stretch/>
        </p:blipFill>
        <p:spPr>
          <a:xfrm>
            <a:off x="8552550" y="3428999"/>
            <a:ext cx="2785533" cy="27855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 name="Shape 323"/>
        <p:cNvGrpSpPr/>
        <p:nvPr/>
      </p:nvGrpSpPr>
      <p:grpSpPr>
        <a:xfrm>
          <a:off x="0" y="0"/>
          <a:ext cx="0" cy="0"/>
          <a:chOff x="0" y="0"/>
          <a:chExt cx="0" cy="0"/>
        </a:xfrm>
      </p:grpSpPr>
      <p:sp>
        <p:nvSpPr>
          <p:cNvPr id="324" name="Google Shape;324;p2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25" name="Google Shape;325;p23"/>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26" name="Google Shape;326;p23"/>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27" name="Google Shape;327;p23"/>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a:t>
            </a:r>
            <a:endParaRPr/>
          </a:p>
        </p:txBody>
      </p:sp>
      <p:sp>
        <p:nvSpPr>
          <p:cNvPr id="328" name="Google Shape;328;p23"/>
          <p:cNvSpPr txBox="1"/>
          <p:nvPr>
            <p:ph idx="1" type="body"/>
          </p:nvPr>
        </p:nvSpPr>
        <p:spPr>
          <a:xfrm>
            <a:off x="1143001" y="2332029"/>
            <a:ext cx="2960648" cy="179392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lang="it-IT" sz="1600"/>
              <a:t>DimProduct🡪 il campo ProductKey è chiave primaria. Ogni valore di questo campo è univoco ed identifica il record(riga) all’interno della tabella.</a:t>
            </a:r>
            <a:endParaRPr/>
          </a:p>
        </p:txBody>
      </p:sp>
      <p:pic>
        <p:nvPicPr>
          <p:cNvPr descr="Immagine che contiene testo, numero, schermata&#10;&#10;Descrizione generata automaticamente" id="329" name="Google Shape;329;p23"/>
          <p:cNvPicPr preferRelativeResize="0"/>
          <p:nvPr/>
        </p:nvPicPr>
        <p:blipFill rotWithShape="1">
          <a:blip r:embed="rId3">
            <a:alphaModFix/>
          </a:blip>
          <a:srcRect b="0" l="0" r="0" t="0"/>
          <a:stretch/>
        </p:blipFill>
        <p:spPr>
          <a:xfrm>
            <a:off x="4394253" y="2252966"/>
            <a:ext cx="7627053" cy="1707612"/>
          </a:xfrm>
          <a:prstGeom prst="rect">
            <a:avLst/>
          </a:prstGeom>
          <a:noFill/>
          <a:ln>
            <a:noFill/>
          </a:ln>
        </p:spPr>
      </p:pic>
      <p:pic>
        <p:nvPicPr>
          <p:cNvPr descr="Immagine che contiene testo, numero, schermata, Carattere&#10;&#10;Descrizione generata automaticamente" id="330" name="Google Shape;330;p23"/>
          <p:cNvPicPr preferRelativeResize="0"/>
          <p:nvPr/>
        </p:nvPicPr>
        <p:blipFill rotWithShape="1">
          <a:blip r:embed="rId4">
            <a:alphaModFix/>
          </a:blip>
          <a:srcRect b="0" l="0" r="0" t="0"/>
          <a:stretch/>
        </p:blipFill>
        <p:spPr>
          <a:xfrm>
            <a:off x="4394253" y="5007456"/>
            <a:ext cx="7628400" cy="1447054"/>
          </a:xfrm>
          <a:prstGeom prst="rect">
            <a:avLst/>
          </a:prstGeom>
          <a:noFill/>
          <a:ln>
            <a:noFill/>
          </a:ln>
        </p:spPr>
      </p:pic>
      <p:sp>
        <p:nvSpPr>
          <p:cNvPr id="331" name="Google Shape;331;p23"/>
          <p:cNvSpPr txBox="1"/>
          <p:nvPr/>
        </p:nvSpPr>
        <p:spPr>
          <a:xfrm>
            <a:off x="1143000" y="4876936"/>
            <a:ext cx="2960648" cy="155417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1600"/>
              <a:buFont typeface="Arial"/>
              <a:buNone/>
            </a:pPr>
            <a:r>
              <a:rPr b="0" i="0" lang="it-IT" sz="1600" u="none" cap="none" strike="noStrike">
                <a:solidFill>
                  <a:schemeClr val="lt1"/>
                </a:solidFill>
                <a:latin typeface="Play"/>
                <a:ea typeface="Play"/>
                <a:cs typeface="Play"/>
                <a:sym typeface="Play"/>
              </a:rPr>
              <a:t>FactResellerSales🡪 il campo ProductKey è chiave esterna. Verrà utilizzato per recuperare le informazioni di dettaglio dalla tabella DimProduct.</a:t>
            </a:r>
            <a:endParaRPr/>
          </a:p>
        </p:txBody>
      </p:sp>
      <p:cxnSp>
        <p:nvCxnSpPr>
          <p:cNvPr id="332" name="Google Shape;332;p23"/>
          <p:cNvCxnSpPr/>
          <p:nvPr/>
        </p:nvCxnSpPr>
        <p:spPr>
          <a:xfrm flipH="1" rot="5400000">
            <a:off x="6300438" y="3730419"/>
            <a:ext cx="2930100" cy="2216700"/>
          </a:xfrm>
          <a:prstGeom prst="curvedConnector3">
            <a:avLst>
              <a:gd fmla="val 50000" name="adj1"/>
            </a:avLst>
          </a:prstGeom>
          <a:noFill/>
          <a:ln cap="flat" cmpd="sng" w="28575">
            <a:solidFill>
              <a:srgbClr val="C00000"/>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7" name="Shape 337"/>
        <p:cNvGrpSpPr/>
        <p:nvPr/>
      </p:nvGrpSpPr>
      <p:grpSpPr>
        <a:xfrm>
          <a:off x="0" y="0"/>
          <a:ext cx="0" cy="0"/>
          <a:chOff x="0" y="0"/>
          <a:chExt cx="0" cy="0"/>
        </a:xfrm>
      </p:grpSpPr>
      <p:sp>
        <p:nvSpPr>
          <p:cNvPr id="338" name="Google Shape;338;p2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39" name="Google Shape;339;p24"/>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40" name="Google Shape;340;p24"/>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41" name="Google Shape;341;p24"/>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 – 1:1</a:t>
            </a:r>
            <a:endParaRPr/>
          </a:p>
        </p:txBody>
      </p:sp>
      <p:sp>
        <p:nvSpPr>
          <p:cNvPr id="342" name="Google Shape;342;p24"/>
          <p:cNvSpPr txBox="1"/>
          <p:nvPr>
            <p:ph idx="1" type="body"/>
          </p:nvPr>
        </p:nvSpPr>
        <p:spPr>
          <a:xfrm>
            <a:off x="1143001" y="2332028"/>
            <a:ext cx="5115812" cy="365303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lt1"/>
              </a:buClr>
              <a:buSzPct val="100000"/>
              <a:buNone/>
            </a:pPr>
            <a:r>
              <a:rPr b="1" lang="it-IT"/>
              <a:t>1:1  :</a:t>
            </a:r>
            <a:r>
              <a:rPr lang="it-IT"/>
              <a:t> ad un record della tabella A può corrispondere un solo record della tabella B, e viceversa. Si tratta di relazioni poco usate nella pratica, in quanto nella maggior parte dei casi, le informazioni delle due tabelle possono essere contenute in un’unica tabella. Si possono tuttavia verificare situazioni in cui una relazione uno a uno si rivela utile. Si immagini, per esempio, che la Divisione Personale di un’azienda voglia distinguere tra dati pubblici dei dipendenti e dati privati. Si potrebbe a tale scopo porre i dati pubblici in una tabella alla quale possono accedere tutti, mentre quelli privati in un’altra tabella ad accesso controllato; infine legare le due tabelle con una relazione uno a uno definendo in entrambe le tabella la stessa chiave primaria.</a:t>
            </a:r>
            <a:endParaRPr/>
          </a:p>
        </p:txBody>
      </p:sp>
      <p:pic>
        <p:nvPicPr>
          <p:cNvPr descr="Database" id="343" name="Google Shape;343;p24"/>
          <p:cNvPicPr preferRelativeResize="0"/>
          <p:nvPr/>
        </p:nvPicPr>
        <p:blipFill rotWithShape="1">
          <a:blip r:embed="rId3">
            <a:alphaModFix/>
          </a:blip>
          <a:srcRect b="0" l="0" r="0" t="0"/>
          <a:stretch/>
        </p:blipFill>
        <p:spPr>
          <a:xfrm>
            <a:off x="8552550" y="3428999"/>
            <a:ext cx="2785533" cy="2785533"/>
          </a:xfrm>
          <a:prstGeom prst="rect">
            <a:avLst/>
          </a:prstGeom>
          <a:noFill/>
          <a:ln>
            <a:noFill/>
          </a:ln>
        </p:spPr>
      </p:pic>
      <p:pic>
        <p:nvPicPr>
          <p:cNvPr descr="Immagine che contiene testo, schermata, Carattere, numero&#10;&#10;Descrizione generata automaticamente" id="344" name="Google Shape;344;p24"/>
          <p:cNvPicPr preferRelativeResize="0"/>
          <p:nvPr/>
        </p:nvPicPr>
        <p:blipFill rotWithShape="1">
          <a:blip r:embed="rId4">
            <a:alphaModFix/>
          </a:blip>
          <a:srcRect b="0" l="0" r="0" t="0"/>
          <a:stretch/>
        </p:blipFill>
        <p:spPr>
          <a:xfrm>
            <a:off x="7585473" y="872936"/>
            <a:ext cx="3835597" cy="15621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9" name="Shape 349"/>
        <p:cNvGrpSpPr/>
        <p:nvPr/>
      </p:nvGrpSpPr>
      <p:grpSpPr>
        <a:xfrm>
          <a:off x="0" y="0"/>
          <a:ext cx="0" cy="0"/>
          <a:chOff x="0" y="0"/>
          <a:chExt cx="0" cy="0"/>
        </a:xfrm>
      </p:grpSpPr>
      <p:sp>
        <p:nvSpPr>
          <p:cNvPr id="350" name="Google Shape;350;p2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51" name="Google Shape;351;p25"/>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52" name="Google Shape;352;p25"/>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53" name="Google Shape;353;p25"/>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 – 1:n</a:t>
            </a:r>
            <a:endParaRPr/>
          </a:p>
        </p:txBody>
      </p:sp>
      <p:sp>
        <p:nvSpPr>
          <p:cNvPr id="354" name="Google Shape;354;p25"/>
          <p:cNvSpPr txBox="1"/>
          <p:nvPr>
            <p:ph idx="1" type="body"/>
          </p:nvPr>
        </p:nvSpPr>
        <p:spPr>
          <a:xfrm>
            <a:off x="1143001" y="2332028"/>
            <a:ext cx="5115812" cy="3653035"/>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Clr>
                <a:schemeClr val="lt1"/>
              </a:buClr>
              <a:buSzPct val="100000"/>
              <a:buNone/>
            </a:pPr>
            <a:r>
              <a:rPr b="1" lang="it-IT"/>
              <a:t>1:n </a:t>
            </a:r>
            <a:r>
              <a:rPr lang="it-IT"/>
              <a:t>: è il tipo di relazione più frequente in un DB relazionale: in questo tipo di relazione ad un record della tabella A possono corrispondere più record della tabella B, mentre ad un record della tabella B corrisponde un solo record della tabella A. </a:t>
            </a:r>
            <a:br>
              <a:rPr lang="it-IT"/>
            </a:br>
            <a:r>
              <a:rPr lang="it-IT"/>
              <a:t>Un’ esempio di relazione uno a molti è quello visto sopra tra clienti e ordini. Un altro caso di relazione di questo tipo può essere quella esistente tra fornitori e articoli di un’azienda commerciale, nell’ipotesi che ogni prodotto venga fornito da un unico fornitore e che ogni fornitore possa fornire più prodotti</a:t>
            </a:r>
            <a:endParaRPr/>
          </a:p>
        </p:txBody>
      </p:sp>
      <p:pic>
        <p:nvPicPr>
          <p:cNvPr descr="Database" id="355" name="Google Shape;355;p25"/>
          <p:cNvPicPr preferRelativeResize="0"/>
          <p:nvPr/>
        </p:nvPicPr>
        <p:blipFill rotWithShape="1">
          <a:blip r:embed="rId3">
            <a:alphaModFix/>
          </a:blip>
          <a:srcRect b="0" l="0" r="0" t="0"/>
          <a:stretch/>
        </p:blipFill>
        <p:spPr>
          <a:xfrm>
            <a:off x="8552550" y="3428999"/>
            <a:ext cx="2785533" cy="2785533"/>
          </a:xfrm>
          <a:prstGeom prst="rect">
            <a:avLst/>
          </a:prstGeom>
          <a:noFill/>
          <a:ln>
            <a:noFill/>
          </a:ln>
        </p:spPr>
      </p:pic>
      <p:pic>
        <p:nvPicPr>
          <p:cNvPr descr="Immagine che contiene testo, schermata, Carattere, numero&#10;&#10;Descrizione generata automaticamente" id="356" name="Google Shape;356;p25"/>
          <p:cNvPicPr preferRelativeResize="0"/>
          <p:nvPr/>
        </p:nvPicPr>
        <p:blipFill rotWithShape="1">
          <a:blip r:embed="rId4">
            <a:alphaModFix/>
          </a:blip>
          <a:srcRect b="0" l="0" r="0" t="0"/>
          <a:stretch/>
        </p:blipFill>
        <p:spPr>
          <a:xfrm>
            <a:off x="7585809" y="939760"/>
            <a:ext cx="4254719" cy="1549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1" name="Shape 361"/>
        <p:cNvGrpSpPr/>
        <p:nvPr/>
      </p:nvGrpSpPr>
      <p:grpSpPr>
        <a:xfrm>
          <a:off x="0" y="0"/>
          <a:ext cx="0" cy="0"/>
          <a:chOff x="0" y="0"/>
          <a:chExt cx="0" cy="0"/>
        </a:xfrm>
      </p:grpSpPr>
      <p:sp>
        <p:nvSpPr>
          <p:cNvPr id="362" name="Google Shape;362;p2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63" name="Google Shape;363;p26"/>
          <p:cNvSpPr/>
          <p:nvPr/>
        </p:nvSpPr>
        <p:spPr>
          <a:xfrm>
            <a:off x="5318060"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64" name="Google Shape;364;p26"/>
          <p:cNvSpPr/>
          <p:nvPr/>
        </p:nvSpPr>
        <p:spPr>
          <a:xfrm>
            <a:off x="1" y="0"/>
            <a:ext cx="11317267" cy="6858000"/>
          </a:xfrm>
          <a:custGeom>
            <a:rect b="b" l="l" r="r" t="t"/>
            <a:pathLst>
              <a:path extrusionOk="0" h="6858000" w="11317267">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65" name="Google Shape;365;p26"/>
          <p:cNvSpPr txBox="1"/>
          <p:nvPr>
            <p:ph type="title"/>
          </p:nvPr>
        </p:nvSpPr>
        <p:spPr>
          <a:xfrm>
            <a:off x="1143000" y="872937"/>
            <a:ext cx="7492285"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RELAZIONI – n:n</a:t>
            </a:r>
            <a:endParaRPr/>
          </a:p>
        </p:txBody>
      </p:sp>
      <p:sp>
        <p:nvSpPr>
          <p:cNvPr id="366" name="Google Shape;366;p26"/>
          <p:cNvSpPr txBox="1"/>
          <p:nvPr>
            <p:ph idx="1" type="body"/>
          </p:nvPr>
        </p:nvSpPr>
        <p:spPr>
          <a:xfrm>
            <a:off x="1143001" y="2332028"/>
            <a:ext cx="5115812" cy="365303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400"/>
              <a:buNone/>
            </a:pPr>
            <a:r>
              <a:rPr b="1" lang="it-IT" sz="1400"/>
              <a:t>n:n </a:t>
            </a:r>
            <a:r>
              <a:rPr lang="it-IT" sz="1400"/>
              <a:t>: In una relazione molti a molti ad un record della tabella A possono corrispondere più record della tabella B e, viceversa, ad un record della tabella B possono corrispondere più record della tabella A. Questo tipo di relazione è possibile solo definendo una terza tabella, chiamata tabella di congiunzione, che dispone di due chiavi esterne, una che punta alla chiave primaria della tabella A, l’altra che punta alla chiave primaria della tabella B. Una relazione molti a molti è quindi in realtà composta da due relazioni uno a molti con una terza tabella. Tale terza tabella può anche essere composta da due soli campi (le due chiavi esterne), se il suo scopo è solo quello di legare le due tabelle primarie. Il più delle volte si cercherà comunque di renderla più significativa, aggiungendo altri campi con informazioni pertinenti.</a:t>
            </a:r>
            <a:endParaRPr/>
          </a:p>
        </p:txBody>
      </p:sp>
      <p:pic>
        <p:nvPicPr>
          <p:cNvPr descr="Database" id="367" name="Google Shape;367;p26"/>
          <p:cNvPicPr preferRelativeResize="0"/>
          <p:nvPr/>
        </p:nvPicPr>
        <p:blipFill rotWithShape="1">
          <a:blip r:embed="rId3">
            <a:alphaModFix/>
          </a:blip>
          <a:srcRect b="0" l="0" r="0" t="0"/>
          <a:stretch/>
        </p:blipFill>
        <p:spPr>
          <a:xfrm>
            <a:off x="8552550" y="3428999"/>
            <a:ext cx="2785533" cy="2785533"/>
          </a:xfrm>
          <a:prstGeom prst="rect">
            <a:avLst/>
          </a:prstGeom>
          <a:noFill/>
          <a:ln>
            <a:noFill/>
          </a:ln>
        </p:spPr>
      </p:pic>
      <p:pic>
        <p:nvPicPr>
          <p:cNvPr descr="Immagine che contiene testo, schermata, Carattere, numero&#10;&#10;Descrizione generata automaticamente" id="368" name="Google Shape;368;p26"/>
          <p:cNvPicPr preferRelativeResize="0"/>
          <p:nvPr/>
        </p:nvPicPr>
        <p:blipFill rotWithShape="1">
          <a:blip r:embed="rId4">
            <a:alphaModFix/>
          </a:blip>
          <a:srcRect b="0" l="0" r="0" t="0"/>
          <a:stretch/>
        </p:blipFill>
        <p:spPr>
          <a:xfrm>
            <a:off x="6918331" y="1048251"/>
            <a:ext cx="5046069" cy="17831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3" name="Shape 373"/>
        <p:cNvGrpSpPr/>
        <p:nvPr/>
      </p:nvGrpSpPr>
      <p:grpSpPr>
        <a:xfrm>
          <a:off x="0" y="0"/>
          <a:ext cx="0" cy="0"/>
          <a:chOff x="0" y="0"/>
          <a:chExt cx="0" cy="0"/>
        </a:xfrm>
      </p:grpSpPr>
      <p:sp>
        <p:nvSpPr>
          <p:cNvPr id="374" name="Google Shape;374;p2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75" name="Google Shape;375;p27"/>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76" name="Google Shape;376;p27"/>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INDICI</a:t>
            </a:r>
            <a:endParaRPr/>
          </a:p>
        </p:txBody>
      </p:sp>
      <p:sp>
        <p:nvSpPr>
          <p:cNvPr id="377" name="Google Shape;377;p27"/>
          <p:cNvSpPr txBox="1"/>
          <p:nvPr>
            <p:ph idx="1" type="body"/>
          </p:nvPr>
        </p:nvSpPr>
        <p:spPr>
          <a:xfrm>
            <a:off x="1143001" y="2332026"/>
            <a:ext cx="4953000" cy="356711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1600"/>
              <a:buNone/>
            </a:pPr>
            <a:r>
              <a:rPr lang="it-IT" sz="1600"/>
              <a:t>Un indice è una struttura su disco associata a una tabella o a una vista che consente di recuperare in modo rapido i record della tabella o della vista. </a:t>
            </a:r>
            <a:endParaRPr/>
          </a:p>
          <a:p>
            <a:pPr indent="0" lvl="0" marL="0" rtl="0" algn="l">
              <a:lnSpc>
                <a:spcPct val="110000"/>
              </a:lnSpc>
              <a:spcBef>
                <a:spcPts val="1000"/>
              </a:spcBef>
              <a:spcAft>
                <a:spcPts val="0"/>
              </a:spcAft>
              <a:buClr>
                <a:schemeClr val="lt1"/>
              </a:buClr>
              <a:buSzPts val="1600"/>
              <a:buNone/>
            </a:pPr>
            <a:r>
              <a:rPr lang="it-IT" sz="1600"/>
              <a:t>L'indice contiene chiavi costituite da una o più campi della tabella o della vista. Queste chiavi vengono archiviate in una struttura (albero B) che consente a SQL Server di individuare con rapidità ed efficienza il record o i record associate ai valori di chiave.</a:t>
            </a:r>
            <a:br>
              <a:rPr lang="it-IT" sz="1600"/>
            </a:br>
            <a:br>
              <a:rPr lang="it-IT" sz="1600"/>
            </a:br>
            <a:r>
              <a:rPr lang="it-IT" sz="1600"/>
              <a:t>Attenzione!!! in caso di inserimento o aggiornamento </a:t>
            </a:r>
            <a:br>
              <a:rPr lang="it-IT" sz="1600"/>
            </a:br>
            <a:r>
              <a:rPr lang="it-IT" sz="1600"/>
              <a:t>dei dati le prestazioni rallentano sensibilmente.</a:t>
            </a:r>
            <a:endParaRPr/>
          </a:p>
        </p:txBody>
      </p:sp>
      <p:pic>
        <p:nvPicPr>
          <p:cNvPr descr="Database" id="378" name="Google Shape;378;p27"/>
          <p:cNvPicPr preferRelativeResize="0"/>
          <p:nvPr/>
        </p:nvPicPr>
        <p:blipFill rotWithShape="1">
          <a:blip r:embed="rId3">
            <a:alphaModFix/>
          </a:blip>
          <a:srcRect b="0" l="0" r="0" t="0"/>
          <a:stretch/>
        </p:blipFill>
        <p:spPr>
          <a:xfrm>
            <a:off x="7857310" y="1931097"/>
            <a:ext cx="3327437" cy="3327437"/>
          </a:xfrm>
          <a:prstGeom prst="rect">
            <a:avLst/>
          </a:prstGeom>
          <a:noFill/>
          <a:ln>
            <a:noFill/>
          </a:ln>
        </p:spPr>
      </p:pic>
      <p:cxnSp>
        <p:nvCxnSpPr>
          <p:cNvPr id="379" name="Google Shape;379;p27"/>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4" name="Shape 384"/>
        <p:cNvGrpSpPr/>
        <p:nvPr/>
      </p:nvGrpSpPr>
      <p:grpSpPr>
        <a:xfrm>
          <a:off x="0" y="0"/>
          <a:ext cx="0" cy="0"/>
          <a:chOff x="0" y="0"/>
          <a:chExt cx="0" cy="0"/>
        </a:xfrm>
      </p:grpSpPr>
      <p:sp>
        <p:nvSpPr>
          <p:cNvPr id="385" name="Google Shape;385;p2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86" name="Google Shape;386;p28"/>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87" name="Google Shape;387;p28"/>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INDICI - CLUSTER</a:t>
            </a:r>
            <a:endParaRPr/>
          </a:p>
        </p:txBody>
      </p:sp>
      <p:sp>
        <p:nvSpPr>
          <p:cNvPr id="388" name="Google Shape;388;p28"/>
          <p:cNvSpPr txBox="1"/>
          <p:nvPr>
            <p:ph idx="1" type="body"/>
          </p:nvPr>
        </p:nvSpPr>
        <p:spPr>
          <a:xfrm>
            <a:off x="1143001" y="2332026"/>
            <a:ext cx="4953000" cy="356711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chemeClr val="lt1"/>
              </a:buClr>
              <a:buSzPts val="1600"/>
              <a:buNone/>
            </a:pPr>
            <a:r>
              <a:rPr lang="it-IT" sz="1600"/>
              <a:t>Un indice cluster determina l'ordine fisico di archiviazione dei dati all'interno della tabella. In altre parole, ordina i record all'interno della tabella in base ai valori in un insieme specificato di campi (o chiavi), mantenendo una memorizzazione sequenziale sul disco. </a:t>
            </a:r>
            <a:endParaRPr/>
          </a:p>
          <a:p>
            <a:pPr indent="-228600" lvl="0" marL="228600" rtl="0" algn="l">
              <a:lnSpc>
                <a:spcPct val="110000"/>
              </a:lnSpc>
              <a:spcBef>
                <a:spcPts val="1000"/>
              </a:spcBef>
              <a:spcAft>
                <a:spcPts val="0"/>
              </a:spcAft>
              <a:buClr>
                <a:schemeClr val="lt1"/>
              </a:buClr>
              <a:buSzPts val="1600"/>
              <a:buChar char="•"/>
            </a:pPr>
            <a:r>
              <a:rPr lang="it-IT" sz="1600"/>
              <a:t>composit index: composto da più campi</a:t>
            </a:r>
            <a:endParaRPr/>
          </a:p>
          <a:p>
            <a:pPr indent="-228600" lvl="0" marL="228600" rtl="0" algn="l">
              <a:lnSpc>
                <a:spcPct val="110000"/>
              </a:lnSpc>
              <a:spcBef>
                <a:spcPts val="1000"/>
              </a:spcBef>
              <a:spcAft>
                <a:spcPts val="0"/>
              </a:spcAft>
              <a:buClr>
                <a:schemeClr val="lt1"/>
              </a:buClr>
              <a:buSzPts val="1600"/>
              <a:buChar char="•"/>
            </a:pPr>
            <a:r>
              <a:rPr lang="it-IT" sz="1600"/>
              <a:t>simple index: quando è una solo campo</a:t>
            </a:r>
            <a:br>
              <a:rPr lang="it-IT" sz="1600"/>
            </a:br>
            <a:endParaRPr sz="1600"/>
          </a:p>
          <a:p>
            <a:pPr indent="0" lvl="0" marL="0" rtl="0" algn="l">
              <a:lnSpc>
                <a:spcPct val="110000"/>
              </a:lnSpc>
              <a:spcBef>
                <a:spcPts val="1000"/>
              </a:spcBef>
              <a:spcAft>
                <a:spcPts val="0"/>
              </a:spcAft>
              <a:buClr>
                <a:schemeClr val="lt1"/>
              </a:buClr>
              <a:buSzPts val="1600"/>
              <a:buNone/>
            </a:pPr>
            <a:r>
              <a:rPr lang="it-IT" sz="1600"/>
              <a:t>Deve essere chiave univoca(meglio se ID), di piccola dimensione, con valore univoci, non null.</a:t>
            </a:r>
            <a:endParaRPr/>
          </a:p>
          <a:p>
            <a:pPr indent="0" lvl="0" marL="0" rtl="0" algn="l">
              <a:lnSpc>
                <a:spcPct val="110000"/>
              </a:lnSpc>
              <a:spcBef>
                <a:spcPts val="1000"/>
              </a:spcBef>
              <a:spcAft>
                <a:spcPts val="0"/>
              </a:spcAft>
              <a:buClr>
                <a:schemeClr val="lt1"/>
              </a:buClr>
              <a:buSzPts val="1600"/>
              <a:buNone/>
            </a:pPr>
            <a:r>
              <a:rPr lang="it-IT" sz="1600"/>
              <a:t>In una tabella può esserci solo un indice cluster.</a:t>
            </a:r>
            <a:endParaRPr/>
          </a:p>
        </p:txBody>
      </p:sp>
      <p:cxnSp>
        <p:nvCxnSpPr>
          <p:cNvPr id="389" name="Google Shape;389;p28"/>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pic>
        <p:nvPicPr>
          <p:cNvPr descr="Immagine che contiene testo, diagramma, Carattere, linea&#10;&#10;Descrizione generata automaticamente" id="390" name="Google Shape;390;p28"/>
          <p:cNvPicPr preferRelativeResize="0"/>
          <p:nvPr/>
        </p:nvPicPr>
        <p:blipFill rotWithShape="1">
          <a:blip r:embed="rId3">
            <a:alphaModFix/>
          </a:blip>
          <a:srcRect b="0" l="0" r="0" t="0"/>
          <a:stretch/>
        </p:blipFill>
        <p:spPr>
          <a:xfrm>
            <a:off x="6661924" y="2369736"/>
            <a:ext cx="5177656" cy="28685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5" name="Shape 395"/>
        <p:cNvGrpSpPr/>
        <p:nvPr/>
      </p:nvGrpSpPr>
      <p:grpSpPr>
        <a:xfrm>
          <a:off x="0" y="0"/>
          <a:ext cx="0" cy="0"/>
          <a:chOff x="0" y="0"/>
          <a:chExt cx="0" cy="0"/>
        </a:xfrm>
      </p:grpSpPr>
      <p:sp>
        <p:nvSpPr>
          <p:cNvPr id="396" name="Google Shape;396;p2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97" name="Google Shape;397;p29"/>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398" name="Google Shape;398;p29"/>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INDICI – NON CLUSTER</a:t>
            </a:r>
            <a:endParaRPr/>
          </a:p>
        </p:txBody>
      </p:sp>
      <p:sp>
        <p:nvSpPr>
          <p:cNvPr id="399" name="Google Shape;399;p29"/>
          <p:cNvSpPr txBox="1"/>
          <p:nvPr>
            <p:ph idx="1" type="body"/>
          </p:nvPr>
        </p:nvSpPr>
        <p:spPr>
          <a:xfrm>
            <a:off x="1143001" y="2332026"/>
            <a:ext cx="4953000" cy="356711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10000"/>
              </a:lnSpc>
              <a:spcBef>
                <a:spcPts val="0"/>
              </a:spcBef>
              <a:spcAft>
                <a:spcPts val="0"/>
              </a:spcAft>
              <a:buClr>
                <a:schemeClr val="lt1"/>
              </a:buClr>
              <a:buSzPct val="100000"/>
              <a:buNone/>
            </a:pPr>
            <a:r>
              <a:rPr lang="it-IT" sz="1600"/>
              <a:t>Un indice non cluster è un tipo di struttura che permette un accesso rapido ai dati ma lascia l'ordine fisico dei dati archiviati invariato.</a:t>
            </a:r>
            <a:endParaRPr/>
          </a:p>
          <a:p>
            <a:pPr indent="0" lvl="0" marL="0" rtl="0" algn="l">
              <a:lnSpc>
                <a:spcPct val="110000"/>
              </a:lnSpc>
              <a:spcBef>
                <a:spcPts val="1000"/>
              </a:spcBef>
              <a:spcAft>
                <a:spcPts val="0"/>
              </a:spcAft>
              <a:buClr>
                <a:schemeClr val="lt1"/>
              </a:buClr>
              <a:buSzPct val="100000"/>
              <a:buNone/>
            </a:pPr>
            <a:r>
              <a:rPr lang="it-IT" sz="1600"/>
              <a:t>Gli indici non cluster possono essere creati su qualsiasi campo o insieme di campi all'interno di una tabella, indipendentemente dal fatto che servano come chiave primaria o rappresentino vincoli univoci</a:t>
            </a:r>
            <a:endParaRPr/>
          </a:p>
          <a:p>
            <a:pPr indent="0" lvl="0" marL="0" rtl="0" algn="l">
              <a:lnSpc>
                <a:spcPct val="110000"/>
              </a:lnSpc>
              <a:spcBef>
                <a:spcPts val="1000"/>
              </a:spcBef>
              <a:spcAft>
                <a:spcPts val="0"/>
              </a:spcAft>
              <a:buClr>
                <a:schemeClr val="lt1"/>
              </a:buClr>
              <a:buSzPct val="100000"/>
              <a:buNone/>
            </a:pPr>
            <a:r>
              <a:rPr lang="it-IT" sz="1600"/>
              <a:t>Possono essere creati più indici cluster sulla stessa tabella, in quanto l’indice non è fisicamente nella tabella.</a:t>
            </a:r>
            <a:endParaRPr/>
          </a:p>
          <a:p>
            <a:pPr indent="0" lvl="0" marL="0" rtl="0" algn="l">
              <a:lnSpc>
                <a:spcPct val="110000"/>
              </a:lnSpc>
              <a:spcBef>
                <a:spcPts val="1000"/>
              </a:spcBef>
              <a:spcAft>
                <a:spcPts val="0"/>
              </a:spcAft>
              <a:buClr>
                <a:schemeClr val="lt1"/>
              </a:buClr>
              <a:buSzPct val="100000"/>
              <a:buNone/>
            </a:pPr>
            <a:r>
              <a:rPr lang="it-IT" sz="1600"/>
              <a:t>Una  interrogazione di dati(query) passerà prima dell’indice e poi andrà a recuperare il resto dei dati nella tabella. </a:t>
            </a:r>
            <a:endParaRPr/>
          </a:p>
        </p:txBody>
      </p:sp>
      <p:cxnSp>
        <p:nvCxnSpPr>
          <p:cNvPr id="400" name="Google Shape;400;p29"/>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pic>
        <p:nvPicPr>
          <p:cNvPr descr="Immagine che contiene diagramma, testo, linea, schermata&#10;&#10;Descrizione generata automaticamente" id="401" name="Google Shape;401;p29"/>
          <p:cNvPicPr preferRelativeResize="0"/>
          <p:nvPr/>
        </p:nvPicPr>
        <p:blipFill rotWithShape="1">
          <a:blip r:embed="rId3">
            <a:alphaModFix/>
          </a:blip>
          <a:srcRect b="0" l="0" r="0" t="0"/>
          <a:stretch/>
        </p:blipFill>
        <p:spPr>
          <a:xfrm>
            <a:off x="6661924" y="2332026"/>
            <a:ext cx="5046856" cy="30792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14" name="Google Shape;114;p3"/>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15" name="Google Shape;115;p3"/>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16" name="Google Shape;116;p3"/>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DATABASE</a:t>
            </a:r>
            <a:br>
              <a:rPr lang="it-IT"/>
            </a:br>
            <a:r>
              <a:rPr i="1" lang="it-IT" sz="2500"/>
              <a:t>CHE COS’E’?</a:t>
            </a:r>
            <a:endParaRPr/>
          </a:p>
        </p:txBody>
      </p:sp>
      <p:sp>
        <p:nvSpPr>
          <p:cNvPr id="117" name="Google Shape;117;p3"/>
          <p:cNvSpPr txBox="1"/>
          <p:nvPr>
            <p:ph idx="1" type="body"/>
          </p:nvPr>
        </p:nvSpPr>
        <p:spPr>
          <a:xfrm>
            <a:off x="1143000" y="2332028"/>
            <a:ext cx="6123039"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lang="it-IT"/>
              <a:t>A livello fisico (hardware), l’archiviazione dei dati si basa su un sistema costituito da supporti di memorizzazione (hard disk o cloud), che garantiscono la persistenza dei dati, e da un database server, ovvero un processore per l’elaborazione degli stessi.</a:t>
            </a:r>
            <a:br>
              <a:rPr lang="it-IT"/>
            </a:br>
            <a:endParaRPr/>
          </a:p>
          <a:p>
            <a:pPr indent="0" lvl="0" marL="0" rtl="0" algn="l">
              <a:lnSpc>
                <a:spcPct val="120000"/>
              </a:lnSpc>
              <a:spcBef>
                <a:spcPts val="1000"/>
              </a:spcBef>
              <a:spcAft>
                <a:spcPts val="0"/>
              </a:spcAft>
              <a:buClr>
                <a:schemeClr val="lt1"/>
              </a:buClr>
              <a:buSzPts val="2000"/>
              <a:buNone/>
            </a:pPr>
            <a:r>
              <a:rPr lang="it-IT"/>
              <a:t>A livello logico (software), i dati strutturati sono </a:t>
            </a:r>
            <a:br>
              <a:rPr lang="it-IT"/>
            </a:br>
            <a:r>
              <a:rPr lang="it-IT"/>
              <a:t>gestiti da un DBMS.</a:t>
            </a:r>
            <a:endParaRPr/>
          </a:p>
        </p:txBody>
      </p:sp>
      <p:pic>
        <p:nvPicPr>
          <p:cNvPr descr="Database" id="118" name="Google Shape;118;p3"/>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6" name="Shape 406"/>
        <p:cNvGrpSpPr/>
        <p:nvPr/>
      </p:nvGrpSpPr>
      <p:grpSpPr>
        <a:xfrm>
          <a:off x="0" y="0"/>
          <a:ext cx="0" cy="0"/>
          <a:chOff x="0" y="0"/>
          <a:chExt cx="0" cy="0"/>
        </a:xfrm>
      </p:grpSpPr>
      <p:sp>
        <p:nvSpPr>
          <p:cNvPr id="407" name="Google Shape;407;p3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08" name="Google Shape;408;p30"/>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09" name="Google Shape;409;p30"/>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i="1" lang="it-IT" sz="2500"/>
              <a:t>VINCOLI INTEGRITA’</a:t>
            </a:r>
            <a:endParaRPr/>
          </a:p>
        </p:txBody>
      </p:sp>
      <p:sp>
        <p:nvSpPr>
          <p:cNvPr id="410" name="Google Shape;410;p30"/>
          <p:cNvSpPr txBox="1"/>
          <p:nvPr>
            <p:ph idx="1" type="body"/>
          </p:nvPr>
        </p:nvSpPr>
        <p:spPr>
          <a:xfrm>
            <a:off x="1143001" y="2248895"/>
            <a:ext cx="4953000" cy="3840169"/>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1400"/>
              <a:buNone/>
            </a:pPr>
            <a:r>
              <a:rPr lang="it-IT" sz="1400"/>
              <a:t>Un database non deve solamente memorizzare i dati, ma garantire che i dati memorizzati siano corretti; se i dati sono imprecisi o incoerenti, l’integrità di tali dati può essere violata, minando l’affidabilità del database.</a:t>
            </a:r>
            <a:endParaRPr/>
          </a:p>
          <a:p>
            <a:pPr indent="0" lvl="0" marL="0" rtl="0" algn="l">
              <a:lnSpc>
                <a:spcPct val="110000"/>
              </a:lnSpc>
              <a:spcBef>
                <a:spcPts val="1000"/>
              </a:spcBef>
              <a:spcAft>
                <a:spcPts val="0"/>
              </a:spcAft>
              <a:buClr>
                <a:schemeClr val="lt1"/>
              </a:buClr>
              <a:buSzPts val="1400"/>
              <a:buNone/>
            </a:pPr>
            <a:r>
              <a:rPr lang="it-IT" sz="1400"/>
              <a:t>L’integrità dei dati, praticamente, impone delle restrizioni sui valori assunti da campi e tabelle in un database. I vincoli di integrità di dati possono essere di tre tipi:</a:t>
            </a:r>
            <a:endParaRPr/>
          </a:p>
          <a:p>
            <a:pPr indent="-228600" lvl="0" marL="228600" rtl="0" algn="l">
              <a:lnSpc>
                <a:spcPct val="110000"/>
              </a:lnSpc>
              <a:spcBef>
                <a:spcPts val="1000"/>
              </a:spcBef>
              <a:spcAft>
                <a:spcPts val="0"/>
              </a:spcAft>
              <a:buClr>
                <a:schemeClr val="lt1"/>
              </a:buClr>
              <a:buSzPts val="1400"/>
              <a:buChar char="•"/>
            </a:pPr>
            <a:r>
              <a:rPr lang="it-IT" sz="1400"/>
              <a:t>integrità sulle campi: restrizioni sui valori assunti da un campo(DEFAULT | CHECK | NOT NULL)</a:t>
            </a:r>
            <a:endParaRPr/>
          </a:p>
          <a:p>
            <a:pPr indent="-228600" lvl="0" marL="228600" rtl="0" algn="l">
              <a:lnSpc>
                <a:spcPct val="110000"/>
              </a:lnSpc>
              <a:spcBef>
                <a:spcPts val="1000"/>
              </a:spcBef>
              <a:spcAft>
                <a:spcPts val="0"/>
              </a:spcAft>
              <a:buClr>
                <a:schemeClr val="lt1"/>
              </a:buClr>
              <a:buSzPts val="1400"/>
              <a:buChar char="•"/>
            </a:pPr>
            <a:r>
              <a:rPr lang="it-IT" sz="1400"/>
              <a:t>integrità sulle tabelle: restrizioni sui valori assunti da tutti i record di una tabella(PRIMARYKEY | UNIQUE | CHECK)</a:t>
            </a:r>
            <a:endParaRPr/>
          </a:p>
          <a:p>
            <a:pPr indent="-228600" lvl="0" marL="228600" rtl="0" algn="l">
              <a:lnSpc>
                <a:spcPct val="110000"/>
              </a:lnSpc>
              <a:spcBef>
                <a:spcPts val="1000"/>
              </a:spcBef>
              <a:spcAft>
                <a:spcPts val="0"/>
              </a:spcAft>
              <a:buClr>
                <a:schemeClr val="lt1"/>
              </a:buClr>
              <a:buSzPts val="1400"/>
              <a:buChar char="•"/>
            </a:pPr>
            <a:r>
              <a:rPr lang="it-IT" sz="1400"/>
              <a:t>integrità referenziale: restrizioni sui valori assunti dalle campi in comune delle tabelle in relazione(FOREIGN KEY | REFERENCES)</a:t>
            </a:r>
            <a:endParaRPr/>
          </a:p>
        </p:txBody>
      </p:sp>
      <p:cxnSp>
        <p:nvCxnSpPr>
          <p:cNvPr id="411" name="Google Shape;411;p30"/>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pic>
        <p:nvPicPr>
          <p:cNvPr descr="Database" id="412" name="Google Shape;412;p30"/>
          <p:cNvPicPr preferRelativeResize="0"/>
          <p:nvPr/>
        </p:nvPicPr>
        <p:blipFill rotWithShape="1">
          <a:blip r:embed="rId3">
            <a:alphaModFix/>
          </a:blip>
          <a:srcRect b="0" l="0" r="0" t="0"/>
          <a:stretch/>
        </p:blipFill>
        <p:spPr>
          <a:xfrm>
            <a:off x="7857310" y="1931097"/>
            <a:ext cx="3327437" cy="33274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7" name="Shape 417"/>
        <p:cNvGrpSpPr/>
        <p:nvPr/>
      </p:nvGrpSpPr>
      <p:grpSpPr>
        <a:xfrm>
          <a:off x="0" y="0"/>
          <a:ext cx="0" cy="0"/>
          <a:chOff x="0" y="0"/>
          <a:chExt cx="0" cy="0"/>
        </a:xfrm>
      </p:grpSpPr>
      <p:sp>
        <p:nvSpPr>
          <p:cNvPr id="418" name="Google Shape;418;p3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19" name="Google Shape;419;p31"/>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20" name="Google Shape;420;p31"/>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a:t>
            </a:r>
            <a:br>
              <a:rPr lang="it-IT"/>
            </a:br>
            <a:r>
              <a:rPr lang="it-IT" sz="2500"/>
              <a:t>RUOLI</a:t>
            </a:r>
            <a:endParaRPr i="1" sz="2500"/>
          </a:p>
        </p:txBody>
      </p:sp>
      <p:cxnSp>
        <p:nvCxnSpPr>
          <p:cNvPr id="421" name="Google Shape;421;p31"/>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pic>
        <p:nvPicPr>
          <p:cNvPr descr="Database" id="422" name="Google Shape;422;p31"/>
          <p:cNvPicPr preferRelativeResize="0"/>
          <p:nvPr/>
        </p:nvPicPr>
        <p:blipFill rotWithShape="1">
          <a:blip r:embed="rId3">
            <a:alphaModFix/>
          </a:blip>
          <a:srcRect b="0" l="0" r="0" t="0"/>
          <a:stretch/>
        </p:blipFill>
        <p:spPr>
          <a:xfrm>
            <a:off x="7857310" y="1931097"/>
            <a:ext cx="3327437" cy="3327437"/>
          </a:xfrm>
          <a:prstGeom prst="rect">
            <a:avLst/>
          </a:prstGeom>
          <a:noFill/>
          <a:ln>
            <a:noFill/>
          </a:ln>
        </p:spPr>
      </p:pic>
      <p:grpSp>
        <p:nvGrpSpPr>
          <p:cNvPr id="423" name="Google Shape;423;p31"/>
          <p:cNvGrpSpPr/>
          <p:nvPr/>
        </p:nvGrpSpPr>
        <p:grpSpPr>
          <a:xfrm>
            <a:off x="1143000" y="2233833"/>
            <a:ext cx="6123039" cy="4173804"/>
            <a:chOff x="0" y="0"/>
            <a:chExt cx="6123039" cy="4173804"/>
          </a:xfrm>
        </p:grpSpPr>
        <p:cxnSp>
          <p:nvCxnSpPr>
            <p:cNvPr id="424" name="Google Shape;424;p31"/>
            <p:cNvCxnSpPr/>
            <p:nvPr/>
          </p:nvCxnSpPr>
          <p:spPr>
            <a:xfrm>
              <a:off x="0" y="0"/>
              <a:ext cx="6123039" cy="0"/>
            </a:xfrm>
            <a:prstGeom prst="straightConnector1">
              <a:avLst/>
            </a:prstGeom>
            <a:solidFill>
              <a:schemeClr val="accent1"/>
            </a:solidFill>
            <a:ln>
              <a:noFill/>
            </a:ln>
          </p:spPr>
        </p:cxnSp>
        <p:sp>
          <p:nvSpPr>
            <p:cNvPr id="425" name="Google Shape;425;p31"/>
            <p:cNvSpPr/>
            <p:nvPr/>
          </p:nvSpPr>
          <p:spPr>
            <a:xfrm>
              <a:off x="0" y="0"/>
              <a:ext cx="1224607" cy="41738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txBox="1"/>
            <p:nvPr/>
          </p:nvSpPr>
          <p:spPr>
            <a:xfrm>
              <a:off x="0" y="0"/>
              <a:ext cx="1224607" cy="417380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Play"/>
                <a:buNone/>
              </a:pPr>
              <a:r>
                <a:rPr b="0" i="0" lang="it-IT" sz="2100" u="none" cap="none" strike="noStrike">
                  <a:solidFill>
                    <a:schemeClr val="lt1"/>
                  </a:solidFill>
                  <a:latin typeface="Play"/>
                  <a:ea typeface="Play"/>
                  <a:cs typeface="Play"/>
                  <a:sym typeface="Play"/>
                </a:rPr>
                <a:t>Quando parliamo di DB abbiamo due figure distinte:</a:t>
              </a:r>
              <a:endParaRPr b="0" i="0" sz="2100" u="none" cap="none" strike="noStrike">
                <a:solidFill>
                  <a:schemeClr val="lt1"/>
                </a:solidFill>
                <a:latin typeface="Play"/>
                <a:ea typeface="Play"/>
                <a:cs typeface="Play"/>
                <a:sym typeface="Play"/>
              </a:endParaRPr>
            </a:p>
          </p:txBody>
        </p:sp>
        <p:sp>
          <p:nvSpPr>
            <p:cNvPr id="427" name="Google Shape;427;p31"/>
            <p:cNvSpPr/>
            <p:nvPr/>
          </p:nvSpPr>
          <p:spPr>
            <a:xfrm>
              <a:off x="1316453" y="104548"/>
              <a:ext cx="4806585" cy="17637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txBox="1"/>
            <p:nvPr/>
          </p:nvSpPr>
          <p:spPr>
            <a:xfrm>
              <a:off x="1316453" y="104548"/>
              <a:ext cx="4806585" cy="1763760"/>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Play"/>
                <a:buNone/>
              </a:pPr>
              <a:r>
                <a:rPr b="1" i="0" lang="it-IT" sz="1700" u="none" cap="none" strike="noStrike">
                  <a:solidFill>
                    <a:schemeClr val="lt1"/>
                  </a:solidFill>
                  <a:latin typeface="Play"/>
                  <a:ea typeface="Play"/>
                  <a:cs typeface="Play"/>
                  <a:sym typeface="Play"/>
                </a:rPr>
                <a:t>Database Amministrator(DBA):  </a:t>
              </a:r>
              <a:r>
                <a:rPr b="0" i="0" lang="it-IT" sz="1700" u="none" cap="none" strike="noStrike">
                  <a:solidFill>
                    <a:schemeClr val="lt1"/>
                  </a:solidFill>
                  <a:latin typeface="Play"/>
                  <a:ea typeface="Play"/>
                  <a:cs typeface="Play"/>
                  <a:sym typeface="Play"/>
                </a:rPr>
                <a:t>gli amministratori del database supervisionano la manutenzione, la sicurezza e le prestazioni di un database esistente. Lo fanno monitorando i database, risolvendo eventuali problemi ed eseguendo una manutenzione regolare.</a:t>
              </a:r>
              <a:endParaRPr b="0" i="0" sz="1700" u="none" cap="none" strike="noStrike">
                <a:solidFill>
                  <a:schemeClr val="lt1"/>
                </a:solidFill>
                <a:latin typeface="Play"/>
                <a:ea typeface="Play"/>
                <a:cs typeface="Play"/>
                <a:sym typeface="Play"/>
              </a:endParaRPr>
            </a:p>
          </p:txBody>
        </p:sp>
        <p:cxnSp>
          <p:nvCxnSpPr>
            <p:cNvPr id="429" name="Google Shape;429;p31"/>
            <p:cNvCxnSpPr/>
            <p:nvPr/>
          </p:nvCxnSpPr>
          <p:spPr>
            <a:xfrm>
              <a:off x="1224607" y="1868309"/>
              <a:ext cx="4898431" cy="0"/>
            </a:xfrm>
            <a:prstGeom prst="straightConnector1">
              <a:avLst/>
            </a:prstGeom>
            <a:solidFill>
              <a:schemeClr val="accent1"/>
            </a:solidFill>
            <a:ln cap="flat" cmpd="sng" w="12700">
              <a:solidFill>
                <a:srgbClr val="DAD6CC"/>
              </a:solidFill>
              <a:prstDash val="solid"/>
              <a:miter lim="800000"/>
              <a:headEnd len="sm" w="sm" type="none"/>
              <a:tailEnd len="sm" w="sm" type="none"/>
            </a:ln>
          </p:spPr>
        </p:cxnSp>
        <p:sp>
          <p:nvSpPr>
            <p:cNvPr id="430" name="Google Shape;430;p31"/>
            <p:cNvSpPr/>
            <p:nvPr/>
          </p:nvSpPr>
          <p:spPr>
            <a:xfrm>
              <a:off x="1316453" y="1972858"/>
              <a:ext cx="4806585" cy="20909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txBox="1"/>
            <p:nvPr/>
          </p:nvSpPr>
          <p:spPr>
            <a:xfrm>
              <a:off x="1316453" y="1972858"/>
              <a:ext cx="4806585" cy="2090977"/>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Play"/>
                <a:buNone/>
              </a:pPr>
              <a:r>
                <a:rPr b="1" i="0" lang="it-IT" sz="1700" u="none" cap="none" strike="noStrike">
                  <a:solidFill>
                    <a:schemeClr val="lt1"/>
                  </a:solidFill>
                  <a:latin typeface="Play"/>
                  <a:ea typeface="Play"/>
                  <a:cs typeface="Play"/>
                  <a:sym typeface="Play"/>
                </a:rPr>
                <a:t>Database Developer: </a:t>
              </a:r>
              <a:r>
                <a:rPr b="0" i="0" lang="it-IT" sz="1700" u="none" cap="none" strike="noStrike">
                  <a:solidFill>
                    <a:schemeClr val="lt1"/>
                  </a:solidFill>
                  <a:latin typeface="Play"/>
                  <a:ea typeface="Play"/>
                  <a:cs typeface="Play"/>
                  <a:sym typeface="Play"/>
                </a:rPr>
                <a:t>gli sviluppatori di database creano nuovi database o modificano quelli esistenti. Le loro mansioni lavorative possono includere la ricerca delle esigenze </a:t>
              </a:r>
              <a:br>
                <a:rPr b="0" i="0" lang="it-IT" sz="1700" u="none" cap="none" strike="noStrike">
                  <a:solidFill>
                    <a:schemeClr val="lt1"/>
                  </a:solidFill>
                  <a:latin typeface="Play"/>
                  <a:ea typeface="Play"/>
                  <a:cs typeface="Play"/>
                  <a:sym typeface="Play"/>
                </a:rPr>
              </a:br>
              <a:r>
                <a:rPr b="0" i="0" lang="it-IT" sz="1700" u="none" cap="none" strike="noStrike">
                  <a:solidFill>
                    <a:schemeClr val="lt1"/>
                  </a:solidFill>
                  <a:latin typeface="Play"/>
                  <a:ea typeface="Play"/>
                  <a:cs typeface="Play"/>
                  <a:sym typeface="Play"/>
                </a:rPr>
                <a:t>degli utenti, la progettazione di</a:t>
              </a:r>
              <a:br>
                <a:rPr b="0" i="0" lang="it-IT" sz="1700" u="none" cap="none" strike="noStrike">
                  <a:solidFill>
                    <a:schemeClr val="lt1"/>
                  </a:solidFill>
                  <a:latin typeface="Play"/>
                  <a:ea typeface="Play"/>
                  <a:cs typeface="Play"/>
                  <a:sym typeface="Play"/>
                </a:rPr>
              </a:br>
              <a:r>
                <a:rPr b="0" i="0" lang="it-IT" sz="1700" u="none" cap="none" strike="noStrike">
                  <a:solidFill>
                    <a:schemeClr val="lt1"/>
                  </a:solidFill>
                  <a:latin typeface="Play"/>
                  <a:ea typeface="Play"/>
                  <a:cs typeface="Play"/>
                  <a:sym typeface="Play"/>
                </a:rPr>
                <a:t>database e lo sviluppo di software </a:t>
              </a:r>
              <a:br>
                <a:rPr b="0" i="0" lang="it-IT" sz="1700" u="none" cap="none" strike="noStrike">
                  <a:solidFill>
                    <a:schemeClr val="lt1"/>
                  </a:solidFill>
                  <a:latin typeface="Play"/>
                  <a:ea typeface="Play"/>
                  <a:cs typeface="Play"/>
                  <a:sym typeface="Play"/>
                </a:rPr>
              </a:br>
              <a:r>
                <a:rPr b="0" i="0" lang="it-IT" sz="1700" u="none" cap="none" strike="noStrike">
                  <a:solidFill>
                    <a:schemeClr val="lt1"/>
                  </a:solidFill>
                  <a:latin typeface="Play"/>
                  <a:ea typeface="Play"/>
                  <a:cs typeface="Play"/>
                  <a:sym typeface="Play"/>
                </a:rPr>
                <a:t>che interagisce con i database.</a:t>
              </a:r>
              <a:endParaRPr b="0" i="0" sz="1700" u="none" cap="none" strike="noStrike">
                <a:solidFill>
                  <a:schemeClr val="lt1"/>
                </a:solidFill>
                <a:latin typeface="Play"/>
                <a:ea typeface="Play"/>
                <a:cs typeface="Play"/>
                <a:sym typeface="Play"/>
              </a:endParaRPr>
            </a:p>
          </p:txBody>
        </p:sp>
        <p:cxnSp>
          <p:nvCxnSpPr>
            <p:cNvPr id="432" name="Google Shape;432;p31"/>
            <p:cNvCxnSpPr/>
            <p:nvPr/>
          </p:nvCxnSpPr>
          <p:spPr>
            <a:xfrm>
              <a:off x="1224607" y="4063836"/>
              <a:ext cx="4898431" cy="0"/>
            </a:xfrm>
            <a:prstGeom prst="straightConnector1">
              <a:avLst/>
            </a:prstGeom>
            <a:solidFill>
              <a:schemeClr val="accent1"/>
            </a:solidFill>
            <a:ln>
              <a:noFill/>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7" name="Shape 437"/>
        <p:cNvGrpSpPr/>
        <p:nvPr/>
      </p:nvGrpSpPr>
      <p:grpSpPr>
        <a:xfrm>
          <a:off x="0" y="0"/>
          <a:ext cx="0" cy="0"/>
          <a:chOff x="0" y="0"/>
          <a:chExt cx="0" cy="0"/>
        </a:xfrm>
      </p:grpSpPr>
      <p:sp>
        <p:nvSpPr>
          <p:cNvPr id="438" name="Google Shape;438;p3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39" name="Google Shape;439;p32"/>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40" name="Google Shape;440;p32"/>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41" name="Google Shape;441;p32"/>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LINGUAGGIO</a:t>
            </a:r>
            <a:endParaRPr/>
          </a:p>
        </p:txBody>
      </p:sp>
      <p:sp>
        <p:nvSpPr>
          <p:cNvPr id="442" name="Google Shape;442;p32"/>
          <p:cNvSpPr txBox="1"/>
          <p:nvPr>
            <p:ph idx="1" type="body"/>
          </p:nvPr>
        </p:nvSpPr>
        <p:spPr>
          <a:xfrm>
            <a:off x="1143000" y="2332028"/>
            <a:ext cx="6311096"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lang="it-IT" sz="1600"/>
              <a:t>SQL (Structured Query Language) è un linguaggio di programmazione utilizzato per la gestione e l'interrogazione di database relazionali.</a:t>
            </a:r>
            <a:br>
              <a:rPr lang="it-IT" sz="1600"/>
            </a:br>
            <a:r>
              <a:rPr lang="it-IT" sz="1600"/>
              <a:t>La sua nascita risale agli anni ’70, Edgar F. Codd  pubblicava un documento  intitolato "A Relational Model of Data for Large Shared Data Banks", che teorizzava il modello di database relazionale. Successivamente Donald Chamberlin e il team con cui cooperava presso IBM idearono le prime </a:t>
            </a:r>
            <a:br>
              <a:rPr lang="it-IT" sz="1600"/>
            </a:br>
            <a:r>
              <a:rPr lang="it-IT" sz="1600"/>
              <a:t>basi del linguaggio SQL</a:t>
            </a:r>
            <a:endParaRPr/>
          </a:p>
          <a:p>
            <a:pPr indent="0" lvl="0" marL="0" rtl="0" algn="l">
              <a:lnSpc>
                <a:spcPct val="120000"/>
              </a:lnSpc>
              <a:spcBef>
                <a:spcPts val="1000"/>
              </a:spcBef>
              <a:spcAft>
                <a:spcPts val="0"/>
              </a:spcAft>
              <a:buClr>
                <a:schemeClr val="lt1"/>
              </a:buClr>
              <a:buSzPts val="1600"/>
              <a:buNone/>
            </a:pPr>
            <a:r>
              <a:rPr lang="it-IT" sz="1600"/>
              <a:t>Negli anni a seguire anche altre compagnie iniziano a creare </a:t>
            </a:r>
            <a:br>
              <a:rPr lang="it-IT" sz="1600"/>
            </a:br>
            <a:r>
              <a:rPr lang="it-IT" sz="1600"/>
              <a:t>prodotti con l’ausilio di questo linguaggio.</a:t>
            </a:r>
            <a:br>
              <a:rPr lang="it-IT" sz="1600"/>
            </a:br>
            <a:r>
              <a:rPr lang="it-IT" sz="1600"/>
              <a:t>Proprio per questo motivo negli anni 80’ SQL diventò</a:t>
            </a:r>
            <a:br>
              <a:rPr lang="it-IT" sz="1600"/>
            </a:br>
            <a:r>
              <a:rPr lang="it-IT" sz="1600"/>
              <a:t>standard ISO (International Organization </a:t>
            </a:r>
            <a:br>
              <a:rPr lang="it-IT" sz="1600"/>
            </a:br>
            <a:r>
              <a:rPr lang="it-IT" sz="1600"/>
              <a:t>for Standardization) per i database relazionali. </a:t>
            </a:r>
            <a:br>
              <a:rPr lang="it-IT" sz="1600"/>
            </a:br>
            <a:endParaRPr sz="1600"/>
          </a:p>
        </p:txBody>
      </p:sp>
      <p:pic>
        <p:nvPicPr>
          <p:cNvPr descr="Database" id="443" name="Google Shape;443;p32"/>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sp>
        <p:nvSpPr>
          <p:cNvPr id="449" name="Google Shape;449;p3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50" name="Google Shape;450;p33"/>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51" name="Google Shape;451;p33"/>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52" name="Google Shape;452;p33"/>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LINGUAGGIO</a:t>
            </a:r>
            <a:endParaRPr/>
          </a:p>
        </p:txBody>
      </p:sp>
      <p:sp>
        <p:nvSpPr>
          <p:cNvPr id="453" name="Google Shape;453;p33"/>
          <p:cNvSpPr txBox="1"/>
          <p:nvPr>
            <p:ph idx="1" type="body"/>
          </p:nvPr>
        </p:nvSpPr>
        <p:spPr>
          <a:xfrm>
            <a:off x="1143000" y="2332028"/>
            <a:ext cx="5831731"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Per alcuni DBMS è stata sviluppata un’estensione al linguaggio SQL:</a:t>
            </a:r>
            <a:endParaRPr/>
          </a:p>
          <a:p>
            <a:pPr indent="0" lvl="0" marL="0" rtl="0" algn="l">
              <a:lnSpc>
                <a:spcPct val="120000"/>
              </a:lnSpc>
              <a:spcBef>
                <a:spcPts val="1000"/>
              </a:spcBef>
              <a:spcAft>
                <a:spcPts val="0"/>
              </a:spcAft>
              <a:buClr>
                <a:schemeClr val="lt1"/>
              </a:buClr>
              <a:buSzPts val="1800"/>
              <a:buNone/>
            </a:pPr>
            <a:r>
              <a:t/>
            </a:r>
            <a:endParaRPr sz="1800"/>
          </a:p>
          <a:p>
            <a:pPr indent="-228600" lvl="0" marL="228600" rtl="0" algn="l">
              <a:lnSpc>
                <a:spcPct val="120000"/>
              </a:lnSpc>
              <a:spcBef>
                <a:spcPts val="1000"/>
              </a:spcBef>
              <a:spcAft>
                <a:spcPts val="0"/>
              </a:spcAft>
              <a:buClr>
                <a:schemeClr val="lt1"/>
              </a:buClr>
              <a:buSzPts val="1800"/>
              <a:buChar char="•"/>
            </a:pPr>
            <a:r>
              <a:rPr lang="it-IT" sz="1800"/>
              <a:t>SQL Server Microsoft:  T-SQL(Transact SQL)</a:t>
            </a:r>
            <a:endParaRPr/>
          </a:p>
          <a:p>
            <a:pPr indent="-228600" lvl="0" marL="228600" rtl="0" algn="l">
              <a:lnSpc>
                <a:spcPct val="120000"/>
              </a:lnSpc>
              <a:spcBef>
                <a:spcPts val="1000"/>
              </a:spcBef>
              <a:spcAft>
                <a:spcPts val="0"/>
              </a:spcAft>
              <a:buClr>
                <a:schemeClr val="lt1"/>
              </a:buClr>
              <a:buSzPts val="1800"/>
              <a:buChar char="•"/>
            </a:pPr>
            <a:r>
              <a:rPr lang="it-IT" sz="1800"/>
              <a:t>Oracle:  PL-SQL(Procedural Language SQL)</a:t>
            </a:r>
            <a:endParaRPr/>
          </a:p>
          <a:p>
            <a:pPr indent="0" lvl="0" marL="0" rtl="0" algn="l">
              <a:lnSpc>
                <a:spcPct val="120000"/>
              </a:lnSpc>
              <a:spcBef>
                <a:spcPts val="1000"/>
              </a:spcBef>
              <a:spcAft>
                <a:spcPts val="0"/>
              </a:spcAft>
              <a:buClr>
                <a:schemeClr val="lt1"/>
              </a:buClr>
              <a:buSzPts val="1800"/>
              <a:buNone/>
            </a:pPr>
            <a:r>
              <a:t/>
            </a:r>
            <a:endParaRPr sz="1800"/>
          </a:p>
          <a:p>
            <a:pPr indent="0" lvl="0" marL="0" rtl="0" algn="l">
              <a:lnSpc>
                <a:spcPct val="120000"/>
              </a:lnSpc>
              <a:spcBef>
                <a:spcPts val="1000"/>
              </a:spcBef>
              <a:spcAft>
                <a:spcPts val="0"/>
              </a:spcAft>
              <a:buClr>
                <a:schemeClr val="lt1"/>
              </a:buClr>
              <a:buSzPts val="1800"/>
              <a:buNone/>
            </a:pPr>
            <a:r>
              <a:rPr lang="it-IT" sz="1800"/>
              <a:t>Le istruzioni di base SQL sono le stesse, vengono aggiunte/personalizzate alcune funzioni.</a:t>
            </a:r>
            <a:br>
              <a:rPr lang="it-IT" sz="1800"/>
            </a:br>
            <a:r>
              <a:rPr lang="it-IT" sz="1800"/>
              <a:t>Es. concatenazione stringhe:</a:t>
            </a:r>
            <a:br>
              <a:rPr lang="it-IT" sz="1800"/>
            </a:br>
            <a:r>
              <a:rPr lang="it-IT" sz="1800"/>
              <a:t>T-SQL: campo_1 + campo_2</a:t>
            </a:r>
            <a:br>
              <a:rPr lang="it-IT" sz="1800"/>
            </a:br>
            <a:r>
              <a:rPr lang="it-IT" sz="1800"/>
              <a:t>PL/SQL: campo_1 || campo_2</a:t>
            </a:r>
            <a:br>
              <a:rPr lang="it-IT" sz="1800"/>
            </a:br>
            <a:endParaRPr sz="1800"/>
          </a:p>
        </p:txBody>
      </p:sp>
      <p:pic>
        <p:nvPicPr>
          <p:cNvPr descr="Database" id="454" name="Google Shape;454;p33"/>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9" name="Shape 459"/>
        <p:cNvGrpSpPr/>
        <p:nvPr/>
      </p:nvGrpSpPr>
      <p:grpSpPr>
        <a:xfrm>
          <a:off x="0" y="0"/>
          <a:ext cx="0" cy="0"/>
          <a:chOff x="0" y="0"/>
          <a:chExt cx="0" cy="0"/>
        </a:xfrm>
      </p:grpSpPr>
      <p:sp>
        <p:nvSpPr>
          <p:cNvPr id="460" name="Google Shape;460;p3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61" name="Google Shape;461;p34"/>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62" name="Google Shape;462;p34"/>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63" name="Google Shape;463;p34"/>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LINGUAGGIO</a:t>
            </a:r>
            <a:endParaRPr/>
          </a:p>
        </p:txBody>
      </p:sp>
      <p:sp>
        <p:nvSpPr>
          <p:cNvPr id="464" name="Google Shape;464;p34"/>
          <p:cNvSpPr txBox="1"/>
          <p:nvPr>
            <p:ph idx="1" type="body"/>
          </p:nvPr>
        </p:nvSpPr>
        <p:spPr>
          <a:xfrm>
            <a:off x="1143000" y="2332028"/>
            <a:ext cx="5831731"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lang="it-IT" sz="1600"/>
              <a:t>Le istruzioni SQL sono suddivise in categorie:</a:t>
            </a:r>
            <a:endParaRPr/>
          </a:p>
          <a:p>
            <a:pPr indent="-228600" lvl="0" marL="228600" rtl="0" algn="l">
              <a:lnSpc>
                <a:spcPct val="120000"/>
              </a:lnSpc>
              <a:spcBef>
                <a:spcPts val="1000"/>
              </a:spcBef>
              <a:spcAft>
                <a:spcPts val="0"/>
              </a:spcAft>
              <a:buClr>
                <a:schemeClr val="lt1"/>
              </a:buClr>
              <a:buSzPts val="1600"/>
              <a:buChar char="•"/>
            </a:pPr>
            <a:r>
              <a:rPr lang="it-IT" sz="1600"/>
              <a:t>DDL (Data Definition Language):  sono utilizzate per definire la struttura di un database, creare tabelle, viste, indici, trigger e altri oggetti di database</a:t>
            </a:r>
            <a:endParaRPr/>
          </a:p>
          <a:p>
            <a:pPr indent="-228600" lvl="0" marL="228600" rtl="0" algn="l">
              <a:lnSpc>
                <a:spcPct val="120000"/>
              </a:lnSpc>
              <a:spcBef>
                <a:spcPts val="1000"/>
              </a:spcBef>
              <a:spcAft>
                <a:spcPts val="0"/>
              </a:spcAft>
              <a:buClr>
                <a:schemeClr val="lt1"/>
              </a:buClr>
              <a:buSzPts val="1600"/>
              <a:buChar char="•"/>
            </a:pPr>
            <a:r>
              <a:rPr lang="it-IT" sz="1600"/>
              <a:t>DML (Data Manipulation Language):  sono utilizzate per inserire, modificare o eliminare dati da una tabella di un database.</a:t>
            </a:r>
            <a:endParaRPr/>
          </a:p>
          <a:p>
            <a:pPr indent="-228600" lvl="0" marL="228600" rtl="0" algn="l">
              <a:lnSpc>
                <a:spcPct val="120000"/>
              </a:lnSpc>
              <a:spcBef>
                <a:spcPts val="1000"/>
              </a:spcBef>
              <a:spcAft>
                <a:spcPts val="0"/>
              </a:spcAft>
              <a:buClr>
                <a:schemeClr val="lt1"/>
              </a:buClr>
              <a:buSzPts val="1600"/>
              <a:buChar char="•"/>
            </a:pPr>
            <a:r>
              <a:rPr lang="it-IT" sz="1600"/>
              <a:t>DQL (Data Query Language): sono utilizzate per interrogare i database</a:t>
            </a:r>
            <a:endParaRPr/>
          </a:p>
          <a:p>
            <a:pPr indent="-228600" lvl="0" marL="228600" rtl="0" algn="l">
              <a:lnSpc>
                <a:spcPct val="120000"/>
              </a:lnSpc>
              <a:spcBef>
                <a:spcPts val="1000"/>
              </a:spcBef>
              <a:spcAft>
                <a:spcPts val="0"/>
              </a:spcAft>
              <a:buClr>
                <a:schemeClr val="lt1"/>
              </a:buClr>
              <a:buSzPts val="1600"/>
              <a:buChar char="•"/>
            </a:pPr>
            <a:r>
              <a:rPr lang="it-IT" sz="1600"/>
              <a:t>DCL (Data Control Language) e TCL (Transaction Control Language): sono utilizzate </a:t>
            </a:r>
            <a:br>
              <a:rPr lang="it-IT" sz="1600"/>
            </a:br>
            <a:r>
              <a:rPr lang="it-IT" sz="1600"/>
              <a:t>rispettivamente per controllare l'accesso ai</a:t>
            </a:r>
            <a:br>
              <a:rPr lang="it-IT" sz="1600"/>
            </a:br>
            <a:r>
              <a:rPr lang="it-IT" sz="1600"/>
              <a:t>dati e per gestire le transazioni.</a:t>
            </a:r>
            <a:endParaRPr/>
          </a:p>
        </p:txBody>
      </p:sp>
      <p:pic>
        <p:nvPicPr>
          <p:cNvPr descr="Immagine che contiene testo, schermata, Carattere, diagramma&#10;&#10;Descrizione generata automaticamente" id="465" name="Google Shape;465;p34"/>
          <p:cNvPicPr preferRelativeResize="0"/>
          <p:nvPr/>
        </p:nvPicPr>
        <p:blipFill rotWithShape="1">
          <a:blip r:embed="rId3">
            <a:alphaModFix/>
          </a:blip>
          <a:srcRect b="0" l="0" r="0" t="0"/>
          <a:stretch/>
        </p:blipFill>
        <p:spPr>
          <a:xfrm>
            <a:off x="6896894" y="691585"/>
            <a:ext cx="5255832" cy="5474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9" name="Shape 469"/>
        <p:cNvGrpSpPr/>
        <p:nvPr/>
      </p:nvGrpSpPr>
      <p:grpSpPr>
        <a:xfrm>
          <a:off x="0" y="0"/>
          <a:ext cx="0" cy="0"/>
          <a:chOff x="0" y="0"/>
          <a:chExt cx="0" cy="0"/>
        </a:xfrm>
      </p:grpSpPr>
      <p:sp>
        <p:nvSpPr>
          <p:cNvPr id="470" name="Google Shape;470;p3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71" name="Google Shape;471;p35"/>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72" name="Google Shape;472;p35"/>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73" name="Google Shape;473;p35"/>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ISTRUZIONI</a:t>
            </a:r>
            <a:endParaRPr i="1" sz="2500"/>
          </a:p>
        </p:txBody>
      </p:sp>
      <p:sp>
        <p:nvSpPr>
          <p:cNvPr id="474" name="Google Shape;474;p35"/>
          <p:cNvSpPr txBox="1"/>
          <p:nvPr>
            <p:ph idx="1" type="body"/>
          </p:nvPr>
        </p:nvSpPr>
        <p:spPr>
          <a:xfrm>
            <a:off x="1143000" y="2332028"/>
            <a:ext cx="5831731"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Le istruzioni sono tutti quei comandi che appunto «dicono» che cosa deve essere fatto.</a:t>
            </a:r>
            <a:br>
              <a:rPr lang="it-IT" sz="1800"/>
            </a:br>
            <a:r>
              <a:rPr lang="it-IT" sz="1800"/>
              <a:t>Alcuni esempi sono:</a:t>
            </a:r>
            <a:br>
              <a:rPr lang="it-IT" sz="1800"/>
            </a:br>
            <a:r>
              <a:rPr lang="it-IT" sz="1800"/>
              <a:t>CREATE</a:t>
            </a:r>
            <a:br>
              <a:rPr lang="it-IT" sz="1800"/>
            </a:br>
            <a:r>
              <a:rPr lang="it-IT" sz="1800"/>
              <a:t>ALTER</a:t>
            </a:r>
            <a:br>
              <a:rPr lang="it-IT" sz="1800"/>
            </a:br>
            <a:r>
              <a:rPr lang="it-IT" sz="1800"/>
              <a:t>DROP</a:t>
            </a:r>
            <a:br>
              <a:rPr lang="it-IT" sz="1800"/>
            </a:br>
            <a:r>
              <a:rPr lang="it-IT" sz="1800"/>
              <a:t>INSERT</a:t>
            </a:r>
            <a:br>
              <a:rPr lang="it-IT" sz="1800"/>
            </a:br>
            <a:r>
              <a:rPr lang="it-IT" sz="1800"/>
              <a:t>SELECT</a:t>
            </a:r>
            <a:br>
              <a:rPr lang="it-IT" sz="1800"/>
            </a:br>
            <a:r>
              <a:rPr lang="it-IT" sz="1800"/>
              <a:t>DELETE</a:t>
            </a:r>
            <a:br>
              <a:rPr lang="it-IT" sz="1800"/>
            </a:br>
            <a:endParaRPr sz="1800"/>
          </a:p>
        </p:txBody>
      </p:sp>
      <p:pic>
        <p:nvPicPr>
          <p:cNvPr descr="Immagine che contiene testo, schermata, Carattere, diagramma&#10;&#10;Descrizione generata automaticamente" id="475" name="Google Shape;475;p35"/>
          <p:cNvPicPr preferRelativeResize="0"/>
          <p:nvPr/>
        </p:nvPicPr>
        <p:blipFill rotWithShape="1">
          <a:blip r:embed="rId3">
            <a:alphaModFix/>
          </a:blip>
          <a:srcRect b="0" l="0" r="0" t="0"/>
          <a:stretch/>
        </p:blipFill>
        <p:spPr>
          <a:xfrm>
            <a:off x="6896894" y="691585"/>
            <a:ext cx="5255832" cy="5474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0" name="Shape 480"/>
        <p:cNvGrpSpPr/>
        <p:nvPr/>
      </p:nvGrpSpPr>
      <p:grpSpPr>
        <a:xfrm>
          <a:off x="0" y="0"/>
          <a:ext cx="0" cy="0"/>
          <a:chOff x="0" y="0"/>
          <a:chExt cx="0" cy="0"/>
        </a:xfrm>
      </p:grpSpPr>
      <p:sp>
        <p:nvSpPr>
          <p:cNvPr id="481" name="Google Shape;481;p3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82" name="Google Shape;482;p36"/>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83" name="Google Shape;483;p36"/>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84" name="Google Shape;484;p36"/>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CLAUSOLE</a:t>
            </a:r>
            <a:endParaRPr/>
          </a:p>
        </p:txBody>
      </p:sp>
      <p:sp>
        <p:nvSpPr>
          <p:cNvPr id="485" name="Google Shape;485;p36"/>
          <p:cNvSpPr txBox="1"/>
          <p:nvPr>
            <p:ph idx="1" type="body"/>
          </p:nvPr>
        </p:nvSpPr>
        <p:spPr>
          <a:xfrm>
            <a:off x="1143000" y="2332028"/>
            <a:ext cx="5831731"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Le clausole sono parole chiave o costrutti che definiscono specifiche funzioni all'interno di una query o di un comando SQL. </a:t>
            </a:r>
            <a:br>
              <a:rPr lang="it-IT" sz="1800"/>
            </a:br>
            <a:r>
              <a:rPr lang="it-IT" sz="1800"/>
              <a:t>Le clausole consentono di organizzare e manipolare i dati presenti in un database relazionale, per esempio, filtrando, ordinando o raggruppando i risultati ottenuti. Alcuni esempi sono:</a:t>
            </a:r>
            <a:br>
              <a:rPr lang="it-IT" sz="1800"/>
            </a:br>
            <a:r>
              <a:rPr lang="it-IT" sz="1800"/>
              <a:t>WHERE</a:t>
            </a:r>
            <a:br>
              <a:rPr lang="it-IT" sz="1800"/>
            </a:br>
            <a:r>
              <a:rPr lang="it-IT" sz="1800"/>
              <a:t>ORDER BY</a:t>
            </a:r>
            <a:br>
              <a:rPr lang="it-IT" sz="1800"/>
            </a:br>
            <a:r>
              <a:rPr lang="it-IT" sz="1800"/>
              <a:t>HAVING</a:t>
            </a:r>
            <a:br>
              <a:rPr lang="it-IT" sz="1800"/>
            </a:br>
            <a:r>
              <a:rPr lang="it-IT" sz="1800"/>
              <a:t>VALUES</a:t>
            </a:r>
            <a:br>
              <a:rPr lang="it-IT" sz="1800"/>
            </a:br>
            <a:r>
              <a:rPr lang="it-IT" sz="1800"/>
              <a:t>SET</a:t>
            </a:r>
            <a:br>
              <a:rPr lang="it-IT" sz="1800"/>
            </a:br>
            <a:r>
              <a:rPr lang="it-IT" sz="1800"/>
              <a:t>ON</a:t>
            </a:r>
            <a:endParaRPr/>
          </a:p>
        </p:txBody>
      </p:sp>
      <p:pic>
        <p:nvPicPr>
          <p:cNvPr descr="Immagine che contiene testo, schermata, Carattere, diagramma&#10;&#10;Descrizione generata automaticamente" id="486" name="Google Shape;486;p36"/>
          <p:cNvPicPr preferRelativeResize="0"/>
          <p:nvPr/>
        </p:nvPicPr>
        <p:blipFill rotWithShape="1">
          <a:blip r:embed="rId3">
            <a:alphaModFix/>
          </a:blip>
          <a:srcRect b="0" l="0" r="0" t="0"/>
          <a:stretch/>
        </p:blipFill>
        <p:spPr>
          <a:xfrm>
            <a:off x="6896894" y="691585"/>
            <a:ext cx="5255832" cy="5474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3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93" name="Google Shape;493;p37"/>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94" name="Google Shape;494;p37"/>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495" name="Google Shape;495;p37"/>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DDL - CREATE</a:t>
            </a:r>
            <a:endParaRPr/>
          </a:p>
        </p:txBody>
      </p:sp>
      <p:sp>
        <p:nvSpPr>
          <p:cNvPr id="496" name="Google Shape;496;p37"/>
          <p:cNvSpPr txBox="1"/>
          <p:nvPr>
            <p:ph idx="1" type="body"/>
          </p:nvPr>
        </p:nvSpPr>
        <p:spPr>
          <a:xfrm>
            <a:off x="1143000" y="2332028"/>
            <a:ext cx="5831731" cy="18983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Per creare un database è sufficiente specificare un nome.</a:t>
            </a:r>
            <a:br>
              <a:rPr lang="it-IT" sz="1800"/>
            </a:br>
            <a:r>
              <a:rPr lang="it-IT" sz="1800"/>
              <a:t>Per creare correttamente una tabella, è necessario specificare un nome per la tabella, i nomi dei campi e il tipo di dati per ogni campo.</a:t>
            </a:r>
            <a:endParaRPr/>
          </a:p>
        </p:txBody>
      </p:sp>
      <p:pic>
        <p:nvPicPr>
          <p:cNvPr descr="Database" id="497" name="Google Shape;497;p37"/>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498" name="Google Shape;498;p37"/>
          <p:cNvSpPr txBox="1"/>
          <p:nvPr/>
        </p:nvSpPr>
        <p:spPr>
          <a:xfrm>
            <a:off x="6835822" y="2688681"/>
            <a:ext cx="4767142" cy="160043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u="none" cap="none" strike="noStrike">
                <a:solidFill>
                  <a:srgbClr val="0101FD"/>
                </a:solidFill>
                <a:latin typeface="Arial"/>
                <a:ea typeface="Arial"/>
                <a:cs typeface="Arial"/>
                <a:sym typeface="Arial"/>
              </a:rPr>
              <a:t>MYSQL</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USE IFTS;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TABLE</a:t>
            </a:r>
            <a:r>
              <a:rPr b="0" i="0" lang="it-IT" sz="1400">
                <a:solidFill>
                  <a:srgbClr val="161616"/>
                </a:solidFill>
                <a:latin typeface="Arial"/>
                <a:ea typeface="Arial"/>
                <a:cs typeface="Arial"/>
                <a:sym typeface="Arial"/>
              </a:rPr>
              <a:t> Products (</a:t>
            </a:r>
            <a:endParaRPr/>
          </a:p>
          <a:p>
            <a:pPr indent="0" lvl="0" marL="0" marR="0" rtl="0" algn="l">
              <a:spcBef>
                <a:spcPts val="0"/>
              </a:spcBef>
              <a:spcAft>
                <a:spcPts val="0"/>
              </a:spcAft>
              <a:buNone/>
            </a:pPr>
            <a:r>
              <a:rPr lang="it-IT" sz="1400">
                <a:solidFill>
                  <a:srgbClr val="161616"/>
                </a:solidFill>
                <a:latin typeface="Arial"/>
                <a:ea typeface="Arial"/>
                <a:cs typeface="Arial"/>
                <a:sym typeface="Arial"/>
              </a:rPr>
              <a:t> </a:t>
            </a:r>
            <a:r>
              <a:rPr b="0" i="0" lang="it-IT" sz="1400">
                <a:solidFill>
                  <a:srgbClr val="161616"/>
                </a:solidFill>
                <a:latin typeface="Arial"/>
                <a:ea typeface="Arial"/>
                <a:cs typeface="Arial"/>
                <a:sym typeface="Arial"/>
              </a:rPr>
              <a:t>ProductID </a:t>
            </a:r>
            <a:r>
              <a:rPr b="0" i="0" lang="it-IT" sz="1400">
                <a:solidFill>
                  <a:srgbClr val="0101FD"/>
                </a:solidFill>
                <a:latin typeface="Arial"/>
                <a:ea typeface="Arial"/>
                <a:cs typeface="Arial"/>
                <a:sym typeface="Arial"/>
              </a:rPr>
              <a:t>int</a:t>
            </a:r>
            <a:r>
              <a:rPr b="0" i="0" lang="it-IT" sz="1400">
                <a:solidFill>
                  <a:srgbClr val="161616"/>
                </a:solidFill>
                <a:latin typeface="Arial"/>
                <a:ea typeface="Arial"/>
                <a:cs typeface="Arial"/>
                <a:sym typeface="Arial"/>
              </a:rPr>
              <a:t> PRIMARY </a:t>
            </a:r>
            <a:r>
              <a:rPr b="0" i="0" lang="it-IT" sz="1400">
                <a:solidFill>
                  <a:srgbClr val="0101FD"/>
                </a:solidFill>
                <a:latin typeface="Arial"/>
                <a:ea typeface="Arial"/>
                <a:cs typeface="Arial"/>
                <a:sym typeface="Arial"/>
              </a:rPr>
              <a:t>KEY</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endParaRPr/>
          </a:p>
          <a:p>
            <a:pPr indent="0" lvl="0" marL="0" marR="0" rtl="0" algn="l">
              <a:spcBef>
                <a:spcPts val="0"/>
              </a:spcBef>
              <a:spcAft>
                <a:spcPts val="0"/>
              </a:spcAft>
              <a:buNone/>
            </a:pPr>
            <a:r>
              <a:rPr b="0" i="0" lang="it-IT" sz="1400">
                <a:solidFill>
                  <a:srgbClr val="161616"/>
                </a:solidFill>
                <a:latin typeface="Arial"/>
                <a:ea typeface="Arial"/>
                <a:cs typeface="Arial"/>
                <a:sym typeface="Arial"/>
              </a:rPr>
              <a:t>,ProductName </a:t>
            </a:r>
            <a:r>
              <a:rPr b="0" i="0" lang="it-IT" sz="1400">
                <a:solidFill>
                  <a:srgbClr val="0101FD"/>
                </a:solidFill>
                <a:latin typeface="Arial"/>
                <a:ea typeface="Arial"/>
                <a:cs typeface="Arial"/>
                <a:sym typeface="Arial"/>
              </a:rPr>
              <a:t>varchar</a:t>
            </a:r>
            <a:r>
              <a:rPr b="0" i="0" lang="it-IT" sz="1400">
                <a:solidFill>
                  <a:srgbClr val="161616"/>
                </a:solidFill>
                <a:latin typeface="Arial"/>
                <a:ea typeface="Arial"/>
                <a:cs typeface="Arial"/>
                <a:sym typeface="Arial"/>
              </a:rPr>
              <a:t>(50)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br>
              <a:rPr b="0" i="0" lang="it-IT" sz="1400">
                <a:solidFill>
                  <a:srgbClr val="161616"/>
                </a:solidFill>
                <a:latin typeface="Arial"/>
                <a:ea typeface="Arial"/>
                <a:cs typeface="Arial"/>
                <a:sym typeface="Arial"/>
              </a:rPr>
            </a:br>
            <a:r>
              <a:rPr b="0" i="0" lang="it-IT" sz="1400">
                <a:solidFill>
                  <a:srgbClr val="161616"/>
                </a:solidFill>
                <a:latin typeface="Arial"/>
                <a:ea typeface="Arial"/>
                <a:cs typeface="Arial"/>
                <a:sym typeface="Arial"/>
              </a:rPr>
              <a:t>,ProductDescription </a:t>
            </a:r>
            <a:r>
              <a:rPr lang="it-IT" sz="1400">
                <a:solidFill>
                  <a:srgbClr val="0101FD"/>
                </a:solidFill>
                <a:latin typeface="Arial"/>
                <a:ea typeface="Arial"/>
                <a:cs typeface="Arial"/>
                <a:sym typeface="Arial"/>
              </a:rPr>
              <a:t>LONGTEXT</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endParaRPr/>
          </a:p>
          <a:p>
            <a:pPr indent="0" lvl="0" marL="0" marR="0" rtl="0" algn="l">
              <a:spcBef>
                <a:spcPts val="0"/>
              </a:spcBef>
              <a:spcAft>
                <a:spcPts val="0"/>
              </a:spcAft>
              <a:buNone/>
            </a:pPr>
            <a:r>
              <a:rPr b="0" i="0" lang="it-IT" sz="1400">
                <a:solidFill>
                  <a:srgbClr val="161616"/>
                </a:solidFill>
                <a:latin typeface="Arial"/>
                <a:ea typeface="Arial"/>
                <a:cs typeface="Arial"/>
                <a:sym typeface="Arial"/>
              </a:rPr>
              <a:t>);</a:t>
            </a:r>
            <a:endParaRPr sz="1400">
              <a:solidFill>
                <a:schemeClr val="lt1"/>
              </a:solidFill>
              <a:latin typeface="Play"/>
              <a:ea typeface="Play"/>
              <a:cs typeface="Play"/>
              <a:sym typeface="Play"/>
            </a:endParaRPr>
          </a:p>
        </p:txBody>
      </p:sp>
      <p:sp>
        <p:nvSpPr>
          <p:cNvPr id="499" name="Google Shape;499;p37"/>
          <p:cNvSpPr txBox="1"/>
          <p:nvPr/>
        </p:nvSpPr>
        <p:spPr>
          <a:xfrm>
            <a:off x="6835822" y="4743965"/>
            <a:ext cx="4767142" cy="160043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101FD"/>
                </a:solidFill>
                <a:latin typeface="Arial"/>
                <a:ea typeface="Arial"/>
                <a:cs typeface="Arial"/>
                <a:sym typeface="Arial"/>
              </a:rPr>
              <a:t>SQL SERVER</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USE IFTS;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TABLE</a:t>
            </a:r>
            <a:r>
              <a:rPr b="0" i="0" lang="it-IT" sz="1400">
                <a:solidFill>
                  <a:srgbClr val="161616"/>
                </a:solidFill>
                <a:latin typeface="Arial"/>
                <a:ea typeface="Arial"/>
                <a:cs typeface="Arial"/>
                <a:sym typeface="Arial"/>
              </a:rPr>
              <a:t> Products (</a:t>
            </a:r>
            <a:br>
              <a:rPr b="0" i="0" lang="it-IT" sz="1400">
                <a:solidFill>
                  <a:srgbClr val="161616"/>
                </a:solidFill>
                <a:latin typeface="Arial"/>
                <a:ea typeface="Arial"/>
                <a:cs typeface="Arial"/>
                <a:sym typeface="Arial"/>
              </a:rPr>
            </a:br>
            <a:r>
              <a:rPr b="0" i="0" lang="it-IT" sz="1400">
                <a:solidFill>
                  <a:srgbClr val="161616"/>
                </a:solidFill>
                <a:latin typeface="Arial"/>
                <a:ea typeface="Arial"/>
                <a:cs typeface="Arial"/>
                <a:sym typeface="Arial"/>
              </a:rPr>
              <a:t>  ProductID </a:t>
            </a:r>
            <a:r>
              <a:rPr b="0" i="0" lang="it-IT" sz="1400">
                <a:solidFill>
                  <a:srgbClr val="0101FD"/>
                </a:solidFill>
                <a:latin typeface="Arial"/>
                <a:ea typeface="Arial"/>
                <a:cs typeface="Arial"/>
                <a:sym typeface="Arial"/>
              </a:rPr>
              <a:t>int</a:t>
            </a:r>
            <a:r>
              <a:rPr b="0" i="0" lang="it-IT" sz="1400">
                <a:solidFill>
                  <a:srgbClr val="161616"/>
                </a:solidFill>
                <a:latin typeface="Arial"/>
                <a:ea typeface="Arial"/>
                <a:cs typeface="Arial"/>
                <a:sym typeface="Arial"/>
              </a:rPr>
              <a:t> PRIMARY </a:t>
            </a:r>
            <a:r>
              <a:rPr b="0" i="0" lang="it-IT" sz="1400">
                <a:solidFill>
                  <a:srgbClr val="0101FD"/>
                </a:solidFill>
                <a:latin typeface="Arial"/>
                <a:ea typeface="Arial"/>
                <a:cs typeface="Arial"/>
                <a:sym typeface="Arial"/>
              </a:rPr>
              <a:t>KEY</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br>
              <a:rPr b="0" i="0" lang="it-IT" sz="1400">
                <a:solidFill>
                  <a:srgbClr val="07704A"/>
                </a:solidFill>
                <a:latin typeface="Arial"/>
                <a:ea typeface="Arial"/>
                <a:cs typeface="Arial"/>
                <a:sym typeface="Arial"/>
              </a:rPr>
            </a:br>
            <a:r>
              <a:rPr b="0" i="0" lang="it-IT" sz="1400">
                <a:solidFill>
                  <a:srgbClr val="161616"/>
                </a:solidFill>
                <a:latin typeface="Arial"/>
                <a:ea typeface="Arial"/>
                <a:cs typeface="Arial"/>
                <a:sym typeface="Arial"/>
              </a:rPr>
              <a:t>, ProductName </a:t>
            </a:r>
            <a:r>
              <a:rPr b="0" i="0" lang="it-IT" sz="1400">
                <a:solidFill>
                  <a:srgbClr val="0101FD"/>
                </a:solidFill>
                <a:latin typeface="Arial"/>
                <a:ea typeface="Arial"/>
                <a:cs typeface="Arial"/>
                <a:sym typeface="Arial"/>
              </a:rPr>
              <a:t>varchar</a:t>
            </a:r>
            <a:r>
              <a:rPr b="0" i="0" lang="it-IT" sz="1400">
                <a:solidFill>
                  <a:srgbClr val="161616"/>
                </a:solidFill>
                <a:latin typeface="Arial"/>
                <a:ea typeface="Arial"/>
                <a:cs typeface="Arial"/>
                <a:sym typeface="Arial"/>
              </a:rPr>
              <a:t>(50)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r>
              <a:rPr b="0" i="0" lang="it-IT" sz="1400">
                <a:solidFill>
                  <a:srgbClr val="161616"/>
                </a:solidFill>
                <a:latin typeface="Arial"/>
                <a:ea typeface="Arial"/>
                <a:cs typeface="Arial"/>
                <a:sym typeface="Arial"/>
              </a:rPr>
              <a:t> </a:t>
            </a:r>
            <a:br>
              <a:rPr b="0" i="0" lang="it-IT" sz="1400">
                <a:solidFill>
                  <a:srgbClr val="161616"/>
                </a:solidFill>
                <a:latin typeface="Arial"/>
                <a:ea typeface="Arial"/>
                <a:cs typeface="Arial"/>
                <a:sym typeface="Arial"/>
              </a:rPr>
            </a:br>
            <a:r>
              <a:rPr b="0" i="0" lang="it-IT" sz="1400">
                <a:solidFill>
                  <a:srgbClr val="161616"/>
                </a:solidFill>
                <a:latin typeface="Arial"/>
                <a:ea typeface="Arial"/>
                <a:cs typeface="Arial"/>
                <a:sym typeface="Arial"/>
              </a:rPr>
              <a:t>,ProductDescription </a:t>
            </a:r>
            <a:r>
              <a:rPr b="0" i="0" lang="it-IT" sz="1400">
                <a:solidFill>
                  <a:srgbClr val="0101FD"/>
                </a:solidFill>
                <a:latin typeface="Arial"/>
                <a:ea typeface="Arial"/>
                <a:cs typeface="Arial"/>
                <a:sym typeface="Arial"/>
              </a:rPr>
              <a:t>varchar</a:t>
            </a:r>
            <a:r>
              <a:rPr b="0" i="0" lang="it-IT" sz="1400">
                <a:solidFill>
                  <a:srgbClr val="161616"/>
                </a:solidFill>
                <a:latin typeface="Arial"/>
                <a:ea typeface="Arial"/>
                <a:cs typeface="Arial"/>
                <a:sym typeface="Arial"/>
              </a:rPr>
              <a:t>(</a:t>
            </a:r>
            <a:r>
              <a:rPr b="0" i="0" lang="it-IT" sz="1400">
                <a:solidFill>
                  <a:srgbClr val="0101FD"/>
                </a:solidFill>
                <a:latin typeface="Arial"/>
                <a:ea typeface="Arial"/>
                <a:cs typeface="Arial"/>
                <a:sym typeface="Arial"/>
              </a:rPr>
              <a:t>max</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endParaRPr/>
          </a:p>
          <a:p>
            <a:pPr indent="0" lvl="0" marL="0" marR="0" rtl="0" algn="l">
              <a:spcBef>
                <a:spcPts val="0"/>
              </a:spcBef>
              <a:spcAft>
                <a:spcPts val="0"/>
              </a:spcAft>
              <a:buNone/>
            </a:pPr>
            <a:r>
              <a:rPr b="0" i="0" lang="it-IT" sz="1400">
                <a:solidFill>
                  <a:srgbClr val="161616"/>
                </a:solidFill>
                <a:latin typeface="Arial"/>
                <a:ea typeface="Arial"/>
                <a:cs typeface="Arial"/>
                <a:sym typeface="Arial"/>
              </a:rPr>
              <a:t>);</a:t>
            </a:r>
            <a:endParaRPr sz="1400">
              <a:solidFill>
                <a:schemeClr val="lt1"/>
              </a:solidFill>
              <a:latin typeface="Play"/>
              <a:ea typeface="Play"/>
              <a:cs typeface="Play"/>
              <a:sym typeface="Play"/>
            </a:endParaRPr>
          </a:p>
        </p:txBody>
      </p:sp>
      <p:sp>
        <p:nvSpPr>
          <p:cNvPr id="500" name="Google Shape;500;p37"/>
          <p:cNvSpPr txBox="1"/>
          <p:nvPr/>
        </p:nvSpPr>
        <p:spPr>
          <a:xfrm>
            <a:off x="6835822" y="633397"/>
            <a:ext cx="4767142" cy="160043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SINTASSI CREAZIONE TABELLE</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USE nomeDB;</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TABLE</a:t>
            </a:r>
            <a:r>
              <a:rPr b="0" i="0" lang="it-IT" sz="1400">
                <a:solidFill>
                  <a:srgbClr val="161616"/>
                </a:solidFill>
                <a:latin typeface="Arial"/>
                <a:ea typeface="Arial"/>
                <a:cs typeface="Arial"/>
                <a:sym typeface="Arial"/>
              </a:rPr>
              <a:t> nomeTabella (</a:t>
            </a:r>
            <a:endParaRPr/>
          </a:p>
          <a:p>
            <a:pPr indent="0" lvl="0" marL="0" marR="0" rtl="0" algn="l">
              <a:spcBef>
                <a:spcPts val="0"/>
              </a:spcBef>
              <a:spcAft>
                <a:spcPts val="0"/>
              </a:spcAft>
              <a:buNone/>
            </a:pPr>
            <a:r>
              <a:rPr lang="it-IT" sz="1400">
                <a:solidFill>
                  <a:srgbClr val="161616"/>
                </a:solidFill>
                <a:latin typeface="Arial"/>
                <a:ea typeface="Arial"/>
                <a:cs typeface="Arial"/>
                <a:sym typeface="Arial"/>
              </a:rPr>
              <a:t> </a:t>
            </a:r>
            <a:r>
              <a:rPr b="0" i="0" lang="it-IT" sz="1400">
                <a:solidFill>
                  <a:srgbClr val="161616"/>
                </a:solidFill>
                <a:latin typeface="Arial"/>
                <a:ea typeface="Arial"/>
                <a:cs typeface="Arial"/>
                <a:sym typeface="Arial"/>
              </a:rPr>
              <a:t>nome</a:t>
            </a:r>
            <a:r>
              <a:rPr lang="it-IT" sz="1400">
                <a:solidFill>
                  <a:srgbClr val="161616"/>
                </a:solidFill>
                <a:latin typeface="Arial"/>
                <a:ea typeface="Arial"/>
                <a:cs typeface="Arial"/>
                <a:sym typeface="Arial"/>
              </a:rPr>
              <a:t>CampoID</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int</a:t>
            </a:r>
            <a:r>
              <a:rPr b="0" i="0" lang="it-IT" sz="1400">
                <a:solidFill>
                  <a:srgbClr val="161616"/>
                </a:solidFill>
                <a:latin typeface="Arial"/>
                <a:ea typeface="Arial"/>
                <a:cs typeface="Arial"/>
                <a:sym typeface="Arial"/>
              </a:rPr>
              <a:t> PRIMARY </a:t>
            </a:r>
            <a:r>
              <a:rPr b="0" i="0" lang="it-IT" sz="1400">
                <a:solidFill>
                  <a:srgbClr val="0101FD"/>
                </a:solidFill>
                <a:latin typeface="Arial"/>
                <a:ea typeface="Arial"/>
                <a:cs typeface="Arial"/>
                <a:sym typeface="Arial"/>
              </a:rPr>
              <a:t>KEY</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endParaRPr/>
          </a:p>
          <a:p>
            <a:pPr indent="0" lvl="0" marL="0" marR="0" rtl="0" algn="l">
              <a:spcBef>
                <a:spcPts val="0"/>
              </a:spcBef>
              <a:spcAft>
                <a:spcPts val="0"/>
              </a:spcAft>
              <a:buNone/>
            </a:pPr>
            <a:r>
              <a:rPr b="0" i="0" lang="it-IT" sz="1400">
                <a:solidFill>
                  <a:srgbClr val="161616"/>
                </a:solidFill>
                <a:latin typeface="Arial"/>
                <a:ea typeface="Arial"/>
                <a:cs typeface="Arial"/>
                <a:sym typeface="Arial"/>
              </a:rPr>
              <a:t>,</a:t>
            </a:r>
            <a:r>
              <a:rPr lang="it-IT" sz="1400">
                <a:solidFill>
                  <a:srgbClr val="161616"/>
                </a:solidFill>
                <a:latin typeface="Arial"/>
                <a:ea typeface="Arial"/>
                <a:cs typeface="Arial"/>
                <a:sym typeface="Arial"/>
              </a:rPr>
              <a:t>nomeC</a:t>
            </a:r>
            <a:r>
              <a:rPr b="0" i="0" lang="it-IT" sz="1400">
                <a:solidFill>
                  <a:srgbClr val="161616"/>
                </a:solidFill>
                <a:latin typeface="Arial"/>
                <a:ea typeface="Arial"/>
                <a:cs typeface="Arial"/>
                <a:sym typeface="Arial"/>
              </a:rPr>
              <a:t>ampoUno </a:t>
            </a:r>
            <a:r>
              <a:rPr b="0" i="0" lang="it-IT" sz="1400">
                <a:solidFill>
                  <a:srgbClr val="0101FD"/>
                </a:solidFill>
                <a:latin typeface="Arial"/>
                <a:ea typeface="Arial"/>
                <a:cs typeface="Arial"/>
                <a:sym typeface="Arial"/>
              </a:rPr>
              <a:t>varchar</a:t>
            </a:r>
            <a:r>
              <a:rPr b="0" i="0" lang="it-IT" sz="1400">
                <a:solidFill>
                  <a:srgbClr val="161616"/>
                </a:solidFill>
                <a:latin typeface="Arial"/>
                <a:ea typeface="Arial"/>
                <a:cs typeface="Arial"/>
                <a:sym typeface="Arial"/>
              </a:rPr>
              <a:t>(50)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br>
              <a:rPr b="0" i="0" lang="it-IT" sz="1400">
                <a:solidFill>
                  <a:srgbClr val="161616"/>
                </a:solidFill>
                <a:latin typeface="Arial"/>
                <a:ea typeface="Arial"/>
                <a:cs typeface="Arial"/>
                <a:sym typeface="Arial"/>
              </a:rPr>
            </a:br>
            <a:r>
              <a:rPr b="0" i="0" lang="it-IT" sz="1400">
                <a:solidFill>
                  <a:srgbClr val="161616"/>
                </a:solidFill>
                <a:latin typeface="Arial"/>
                <a:ea typeface="Arial"/>
                <a:cs typeface="Arial"/>
                <a:sym typeface="Arial"/>
              </a:rPr>
              <a:t>,nomeCampoDue </a:t>
            </a:r>
            <a:r>
              <a:rPr lang="it-IT" sz="1400">
                <a:solidFill>
                  <a:srgbClr val="0101FD"/>
                </a:solidFill>
                <a:latin typeface="Arial"/>
                <a:ea typeface="Arial"/>
                <a:cs typeface="Arial"/>
                <a:sym typeface="Arial"/>
              </a:rPr>
              <a:t>LONGTEXT</a:t>
            </a:r>
            <a:r>
              <a:rPr b="0" i="0" lang="it-IT" sz="1400">
                <a:solidFill>
                  <a:srgbClr val="161616"/>
                </a:solidFill>
                <a:latin typeface="Arial"/>
                <a:ea typeface="Arial"/>
                <a:cs typeface="Arial"/>
                <a:sym typeface="Arial"/>
              </a:rPr>
              <a:t> </a:t>
            </a:r>
            <a:r>
              <a:rPr b="0" i="0" lang="it-IT" sz="1400">
                <a:solidFill>
                  <a:srgbClr val="0101FD"/>
                </a:solidFill>
                <a:latin typeface="Arial"/>
                <a:ea typeface="Arial"/>
                <a:cs typeface="Arial"/>
                <a:sym typeface="Arial"/>
              </a:rPr>
              <a:t>NOT</a:t>
            </a:r>
            <a:r>
              <a:rPr b="0" i="0" lang="it-IT" sz="1400">
                <a:solidFill>
                  <a:srgbClr val="161616"/>
                </a:solidFill>
                <a:latin typeface="Arial"/>
                <a:ea typeface="Arial"/>
                <a:cs typeface="Arial"/>
                <a:sym typeface="Arial"/>
              </a:rPr>
              <a:t> </a:t>
            </a:r>
            <a:r>
              <a:rPr b="0" i="0" lang="it-IT" sz="1400">
                <a:solidFill>
                  <a:srgbClr val="07704A"/>
                </a:solidFill>
                <a:latin typeface="Arial"/>
                <a:ea typeface="Arial"/>
                <a:cs typeface="Arial"/>
                <a:sym typeface="Arial"/>
              </a:rPr>
              <a:t>NULL</a:t>
            </a:r>
            <a:endParaRPr/>
          </a:p>
          <a:p>
            <a:pPr indent="0" lvl="0" marL="0" marR="0" rtl="0" algn="l">
              <a:spcBef>
                <a:spcPts val="0"/>
              </a:spcBef>
              <a:spcAft>
                <a:spcPts val="0"/>
              </a:spcAft>
              <a:buNone/>
            </a:pPr>
            <a:r>
              <a:rPr b="0" i="0" lang="it-IT" sz="1400">
                <a:solidFill>
                  <a:srgbClr val="161616"/>
                </a:solidFill>
                <a:latin typeface="Arial"/>
                <a:ea typeface="Arial"/>
                <a:cs typeface="Arial"/>
                <a:sym typeface="Arial"/>
              </a:rPr>
              <a:t>);</a:t>
            </a:r>
            <a:endParaRPr sz="1400">
              <a:solidFill>
                <a:schemeClr val="lt1"/>
              </a:solidFill>
              <a:latin typeface="Play"/>
              <a:ea typeface="Play"/>
              <a:cs typeface="Play"/>
              <a:sym typeface="Play"/>
            </a:endParaRPr>
          </a:p>
        </p:txBody>
      </p:sp>
      <p:sp>
        <p:nvSpPr>
          <p:cNvPr id="501" name="Google Shape;501;p37"/>
          <p:cNvSpPr txBox="1"/>
          <p:nvPr/>
        </p:nvSpPr>
        <p:spPr>
          <a:xfrm>
            <a:off x="1273861" y="4328561"/>
            <a:ext cx="4767142"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SINTASSI CREAZIONE DB</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 DATABASE nomeDatabase;</a:t>
            </a:r>
            <a:endParaRPr sz="1400">
              <a:solidFill>
                <a:schemeClr val="lt1"/>
              </a:solidFill>
              <a:latin typeface="Play"/>
              <a:ea typeface="Play"/>
              <a:cs typeface="Play"/>
              <a:sym typeface="Play"/>
            </a:endParaRPr>
          </a:p>
        </p:txBody>
      </p:sp>
      <p:sp>
        <p:nvSpPr>
          <p:cNvPr id="502" name="Google Shape;502;p37"/>
          <p:cNvSpPr txBox="1"/>
          <p:nvPr/>
        </p:nvSpPr>
        <p:spPr>
          <a:xfrm>
            <a:off x="1273861" y="5058816"/>
            <a:ext cx="4767142"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Es.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 DATABASE IFTS;</a:t>
            </a:r>
            <a:endParaRPr sz="1400">
              <a:solidFill>
                <a:schemeClr val="lt1"/>
              </a:solidFill>
              <a:latin typeface="Play"/>
              <a:ea typeface="Play"/>
              <a:cs typeface="Play"/>
              <a:sym typeface="Pl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7" name="Shape 507"/>
        <p:cNvGrpSpPr/>
        <p:nvPr/>
      </p:nvGrpSpPr>
      <p:grpSpPr>
        <a:xfrm>
          <a:off x="0" y="0"/>
          <a:ext cx="0" cy="0"/>
          <a:chOff x="0" y="0"/>
          <a:chExt cx="0" cy="0"/>
        </a:xfrm>
      </p:grpSpPr>
      <p:sp>
        <p:nvSpPr>
          <p:cNvPr id="508" name="Google Shape;508;p3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09" name="Google Shape;509;p38"/>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10" name="Google Shape;510;p38"/>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11" name="Google Shape;511;p38"/>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DDL – CREATE – VINCOLI/COSTRAINT</a:t>
            </a:r>
            <a:endParaRPr/>
          </a:p>
        </p:txBody>
      </p:sp>
      <p:sp>
        <p:nvSpPr>
          <p:cNvPr id="512" name="Google Shape;512;p38"/>
          <p:cNvSpPr txBox="1"/>
          <p:nvPr>
            <p:ph idx="1" type="body"/>
          </p:nvPr>
        </p:nvSpPr>
        <p:spPr>
          <a:xfrm>
            <a:off x="1143000" y="2332027"/>
            <a:ext cx="5831731" cy="401237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Quando creiamo una tabella, oltre a dover specificare i nomi dei campi e il tipo di dato, possiamo e in alcuni contesti dobbiamo specificare i vincoli:</a:t>
            </a:r>
            <a:endParaRPr/>
          </a:p>
          <a:p>
            <a:pPr indent="-228600" lvl="0" marL="228600" rtl="0" algn="l">
              <a:lnSpc>
                <a:spcPct val="120000"/>
              </a:lnSpc>
              <a:spcBef>
                <a:spcPts val="1000"/>
              </a:spcBef>
              <a:spcAft>
                <a:spcPts val="0"/>
              </a:spcAft>
              <a:buClr>
                <a:schemeClr val="lt1"/>
              </a:buClr>
              <a:buSzPts val="1200"/>
              <a:buChar char="•"/>
            </a:pPr>
            <a:r>
              <a:rPr lang="it-IT" sz="1200"/>
              <a:t>NOT NULL: il valore non può essere null</a:t>
            </a:r>
            <a:endParaRPr/>
          </a:p>
          <a:p>
            <a:pPr indent="-228600" lvl="0" marL="228600" rtl="0" algn="l">
              <a:lnSpc>
                <a:spcPct val="120000"/>
              </a:lnSpc>
              <a:spcBef>
                <a:spcPts val="1000"/>
              </a:spcBef>
              <a:spcAft>
                <a:spcPts val="0"/>
              </a:spcAft>
              <a:buClr>
                <a:schemeClr val="lt1"/>
              </a:buClr>
              <a:buSzPts val="1200"/>
              <a:buChar char="•"/>
            </a:pPr>
            <a:r>
              <a:rPr lang="it-IT" sz="1200"/>
              <a:t>UNIQUE: il valore del campo  deve essere unico</a:t>
            </a:r>
            <a:endParaRPr sz="1200"/>
          </a:p>
          <a:p>
            <a:pPr indent="-228600" lvl="0" marL="228600" rtl="0" algn="l">
              <a:lnSpc>
                <a:spcPct val="120000"/>
              </a:lnSpc>
              <a:spcBef>
                <a:spcPts val="1000"/>
              </a:spcBef>
              <a:spcAft>
                <a:spcPts val="0"/>
              </a:spcAft>
              <a:buClr>
                <a:schemeClr val="lt1"/>
              </a:buClr>
              <a:buSzPts val="1200"/>
              <a:buChar char="•"/>
            </a:pPr>
            <a:r>
              <a:rPr lang="it-IT" sz="1200"/>
              <a:t>PRIMARY KEY: identifica il record in quella tabella pertanto il valore non può essere nullo e deve essere unico</a:t>
            </a:r>
            <a:endParaRPr sz="1200"/>
          </a:p>
          <a:p>
            <a:pPr indent="-228600" lvl="0" marL="228600" rtl="0" algn="l">
              <a:lnSpc>
                <a:spcPct val="120000"/>
              </a:lnSpc>
              <a:spcBef>
                <a:spcPts val="1000"/>
              </a:spcBef>
              <a:spcAft>
                <a:spcPts val="0"/>
              </a:spcAft>
              <a:buClr>
                <a:schemeClr val="lt1"/>
              </a:buClr>
              <a:buSzPts val="1200"/>
              <a:buChar char="•"/>
            </a:pPr>
            <a:r>
              <a:rPr lang="it-IT" sz="1200"/>
              <a:t>FOREIGN KEY:  permette di creare la relazione </a:t>
            </a:r>
            <a:br>
              <a:rPr lang="it-IT" sz="1200"/>
            </a:br>
            <a:r>
              <a:rPr lang="it-IT" sz="1200"/>
              <a:t>con la chiave primaria di un’altra tabella</a:t>
            </a:r>
            <a:endParaRPr sz="1200"/>
          </a:p>
          <a:p>
            <a:pPr indent="-228600" lvl="0" marL="228600" rtl="0" algn="l">
              <a:lnSpc>
                <a:spcPct val="120000"/>
              </a:lnSpc>
              <a:spcBef>
                <a:spcPts val="1000"/>
              </a:spcBef>
              <a:spcAft>
                <a:spcPts val="0"/>
              </a:spcAft>
              <a:buClr>
                <a:schemeClr val="lt1"/>
              </a:buClr>
              <a:buSzPts val="1200"/>
              <a:buChar char="•"/>
            </a:pPr>
            <a:r>
              <a:rPr lang="it-IT" sz="1200"/>
              <a:t>CHECK:  esegue un controllo sul valore inserito</a:t>
            </a:r>
            <a:endParaRPr sz="1200"/>
          </a:p>
          <a:p>
            <a:pPr indent="-228600" lvl="0" marL="228600" rtl="0" algn="l">
              <a:lnSpc>
                <a:spcPct val="120000"/>
              </a:lnSpc>
              <a:spcBef>
                <a:spcPts val="1000"/>
              </a:spcBef>
              <a:spcAft>
                <a:spcPts val="0"/>
              </a:spcAft>
              <a:buClr>
                <a:schemeClr val="lt1"/>
              </a:buClr>
              <a:buSzPts val="1200"/>
              <a:buChar char="•"/>
            </a:pPr>
            <a:r>
              <a:rPr lang="it-IT" sz="1200"/>
              <a:t>DEFAULT. Definisce un valore di default quando non viene specificato</a:t>
            </a:r>
            <a:endParaRPr sz="1200"/>
          </a:p>
          <a:p>
            <a:pPr indent="-228600" lvl="0" marL="228600" rtl="0" algn="l">
              <a:lnSpc>
                <a:spcPct val="120000"/>
              </a:lnSpc>
              <a:spcBef>
                <a:spcPts val="1000"/>
              </a:spcBef>
              <a:spcAft>
                <a:spcPts val="0"/>
              </a:spcAft>
              <a:buClr>
                <a:schemeClr val="lt1"/>
              </a:buClr>
              <a:buSzPts val="1200"/>
              <a:buChar char="•"/>
            </a:pPr>
            <a:r>
              <a:rPr lang="it-IT" sz="1200"/>
              <a:t>CREATE INDEX: usato per creare indici</a:t>
            </a:r>
            <a:endParaRPr sz="1200"/>
          </a:p>
        </p:txBody>
      </p:sp>
      <p:pic>
        <p:nvPicPr>
          <p:cNvPr descr="Database" id="513" name="Google Shape;513;p38"/>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14" name="Google Shape;514;p38"/>
          <p:cNvSpPr txBox="1"/>
          <p:nvPr/>
        </p:nvSpPr>
        <p:spPr>
          <a:xfrm>
            <a:off x="7598555" y="1368415"/>
            <a:ext cx="4451673" cy="461664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USE </a:t>
            </a:r>
            <a:r>
              <a:rPr b="0" i="0" lang="it-IT" sz="1400">
                <a:solidFill>
                  <a:schemeClr val="dk1"/>
                </a:solidFill>
                <a:latin typeface="Arial"/>
                <a:ea typeface="Arial"/>
                <a:cs typeface="Arial"/>
                <a:sym typeface="Arial"/>
              </a:rPr>
              <a:t>IFTS;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 </a:t>
            </a:r>
            <a:r>
              <a:rPr b="0" i="0" lang="it-IT" sz="1400">
                <a:solidFill>
                  <a:schemeClr val="dk1"/>
                </a:solidFill>
                <a:latin typeface="Arial"/>
                <a:ea typeface="Arial"/>
                <a:cs typeface="Arial"/>
                <a:sym typeface="Arial"/>
              </a:rPr>
              <a:t>table citta (</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id_citta</a:t>
            </a:r>
            <a:r>
              <a:rPr b="0" i="0" lang="it-IT" sz="1400">
                <a:solidFill>
                  <a:srgbClr val="0101FD"/>
                </a:solidFill>
                <a:latin typeface="Arial"/>
                <a:ea typeface="Arial"/>
                <a:cs typeface="Arial"/>
                <a:sym typeface="Arial"/>
              </a:rPr>
              <a:t> int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nomecitta</a:t>
            </a:r>
            <a:r>
              <a:rPr b="0" i="0" lang="it-IT" sz="1400">
                <a:solidFill>
                  <a:srgbClr val="0101FD"/>
                </a:solidFill>
                <a:latin typeface="Arial"/>
                <a:ea typeface="Arial"/>
                <a:cs typeface="Arial"/>
                <a:sym typeface="Arial"/>
              </a:rPr>
              <a:t> varchar(255)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provincia</a:t>
            </a:r>
            <a:r>
              <a:rPr b="0" i="0" lang="it-IT" sz="1400">
                <a:solidFill>
                  <a:srgbClr val="0101FD"/>
                </a:solidFill>
                <a:latin typeface="Arial"/>
                <a:ea typeface="Arial"/>
                <a:cs typeface="Arial"/>
                <a:sym typeface="Arial"/>
              </a:rPr>
              <a:t> varchar(2)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data_inserimento</a:t>
            </a:r>
            <a:r>
              <a:rPr b="0" i="0" lang="it-IT" sz="1400">
                <a:solidFill>
                  <a:srgbClr val="0101FD"/>
                </a:solidFill>
                <a:latin typeface="Arial"/>
                <a:ea typeface="Arial"/>
                <a:cs typeface="Arial"/>
                <a:sym typeface="Arial"/>
              </a:rPr>
              <a:t> date not null,</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PRIMARY KEY(</a:t>
            </a:r>
            <a:r>
              <a:rPr b="0" i="0" lang="it-IT" sz="1400">
                <a:solidFill>
                  <a:schemeClr val="dk1"/>
                </a:solidFill>
                <a:latin typeface="Arial"/>
                <a:ea typeface="Arial"/>
                <a:cs typeface="Arial"/>
                <a:sym typeface="Arial"/>
              </a:rPr>
              <a:t>id_citta</a:t>
            </a:r>
            <a:r>
              <a:rPr b="0" i="0" lang="it-IT" sz="1400">
                <a:solidFill>
                  <a:srgbClr val="0101FD"/>
                </a:solidFill>
                <a:latin typeface="Arial"/>
                <a:ea typeface="Arial"/>
                <a:cs typeface="Arial"/>
                <a:sym typeface="Arial"/>
              </a:rPr>
              <a:t>)</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a:t>
            </a:r>
            <a:br>
              <a:rPr b="0" i="0" lang="it-IT" sz="1400">
                <a:solidFill>
                  <a:srgbClr val="0101FD"/>
                </a:solidFill>
                <a:latin typeface="Arial"/>
                <a:ea typeface="Arial"/>
                <a:cs typeface="Arial"/>
                <a:sym typeface="Arial"/>
              </a:rPr>
            </a:b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CREATE </a:t>
            </a:r>
            <a:r>
              <a:rPr b="0" i="0" lang="it-IT" sz="1400">
                <a:solidFill>
                  <a:schemeClr val="dk1"/>
                </a:solidFill>
                <a:latin typeface="Arial"/>
                <a:ea typeface="Arial"/>
                <a:cs typeface="Arial"/>
                <a:sym typeface="Arial"/>
              </a:rPr>
              <a:t>table utenti</a:t>
            </a:r>
            <a:r>
              <a:rPr b="0" i="0" lang="it-IT" sz="1400">
                <a:solidFill>
                  <a:srgbClr val="0101FD"/>
                </a:solidFill>
                <a:latin typeface="Arial"/>
                <a:ea typeface="Arial"/>
                <a:cs typeface="Arial"/>
                <a:sym typeface="Arial"/>
              </a:rPr>
              <a:t> (</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id_utente</a:t>
            </a:r>
            <a:r>
              <a:rPr b="0" i="0" lang="it-IT" sz="1400">
                <a:solidFill>
                  <a:srgbClr val="0101FD"/>
                </a:solidFill>
                <a:latin typeface="Arial"/>
                <a:ea typeface="Arial"/>
                <a:cs typeface="Arial"/>
                <a:sym typeface="Arial"/>
              </a:rPr>
              <a:t> int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nome</a:t>
            </a:r>
            <a:r>
              <a:rPr b="0" i="0" lang="it-IT" sz="1400">
                <a:solidFill>
                  <a:srgbClr val="0101FD"/>
                </a:solidFill>
                <a:latin typeface="Arial"/>
                <a:ea typeface="Arial"/>
                <a:cs typeface="Arial"/>
                <a:sym typeface="Arial"/>
              </a:rPr>
              <a:t> varchar(255)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cognome</a:t>
            </a:r>
            <a:r>
              <a:rPr b="0" i="0" lang="it-IT" sz="1400">
                <a:solidFill>
                  <a:srgbClr val="0101FD"/>
                </a:solidFill>
                <a:latin typeface="Arial"/>
                <a:ea typeface="Arial"/>
                <a:cs typeface="Arial"/>
                <a:sym typeface="Arial"/>
              </a:rPr>
              <a:t> varchar(255)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data_iscrizione</a:t>
            </a:r>
            <a:r>
              <a:rPr b="0" i="0" lang="it-IT" sz="1400">
                <a:solidFill>
                  <a:srgbClr val="0101FD"/>
                </a:solidFill>
                <a:latin typeface="Arial"/>
                <a:ea typeface="Arial"/>
                <a:cs typeface="Arial"/>
                <a:sym typeface="Arial"/>
              </a:rPr>
              <a:t> date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eta</a:t>
            </a:r>
            <a:r>
              <a:rPr b="0" i="0" lang="it-IT" sz="1400">
                <a:solidFill>
                  <a:srgbClr val="0101FD"/>
                </a:solidFill>
                <a:latin typeface="Arial"/>
                <a:ea typeface="Arial"/>
                <a:cs typeface="Arial"/>
                <a:sym typeface="Arial"/>
              </a:rPr>
              <a:t> int not null check (eta &gt;= 18),</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telefono</a:t>
            </a:r>
            <a:r>
              <a:rPr b="0" i="0" lang="it-IT" sz="1400">
                <a:solidFill>
                  <a:srgbClr val="0101FD"/>
                </a:solidFill>
                <a:latin typeface="Arial"/>
                <a:ea typeface="Arial"/>
                <a:cs typeface="Arial"/>
                <a:sym typeface="Arial"/>
              </a:rPr>
              <a:t> nvarchar(15) not null unique,</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id_citta</a:t>
            </a:r>
            <a:r>
              <a:rPr b="0" i="0" lang="it-IT" sz="1400">
                <a:solidFill>
                  <a:srgbClr val="0101FD"/>
                </a:solidFill>
                <a:latin typeface="Arial"/>
                <a:ea typeface="Arial"/>
                <a:cs typeface="Arial"/>
                <a:sym typeface="Arial"/>
              </a:rPr>
              <a:t> int not null,</a:t>
            </a:r>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ruolo</a:t>
            </a:r>
            <a:r>
              <a:rPr b="0" i="0" lang="it-IT" sz="1400">
                <a:solidFill>
                  <a:srgbClr val="0101FD"/>
                </a:solidFill>
                <a:latin typeface="Arial"/>
                <a:ea typeface="Arial"/>
                <a:cs typeface="Arial"/>
                <a:sym typeface="Arial"/>
              </a:rPr>
              <a:t> varchar(50) default "base",</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PRIMARY KEY(</a:t>
            </a:r>
            <a:r>
              <a:rPr b="0" i="0" lang="it-IT" sz="1400">
                <a:solidFill>
                  <a:schemeClr val="dk1"/>
                </a:solidFill>
                <a:latin typeface="Arial"/>
                <a:ea typeface="Arial"/>
                <a:cs typeface="Arial"/>
                <a:sym typeface="Arial"/>
              </a:rPr>
              <a:t>id_utente</a:t>
            </a:r>
            <a:r>
              <a:rPr b="0" i="0" lang="it-IT" sz="1400">
                <a:solidFill>
                  <a:srgbClr val="0101FD"/>
                </a:solidFill>
                <a:latin typeface="Arial"/>
                <a:ea typeface="Arial"/>
                <a:cs typeface="Arial"/>
                <a:sym typeface="Arial"/>
              </a:rPr>
              <a:t>),</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FOREIGN KEY(</a:t>
            </a:r>
            <a:r>
              <a:rPr b="0" i="0" lang="it-IT" sz="1400">
                <a:solidFill>
                  <a:schemeClr val="dk1"/>
                </a:solidFill>
                <a:latin typeface="Arial"/>
                <a:ea typeface="Arial"/>
                <a:cs typeface="Arial"/>
                <a:sym typeface="Arial"/>
              </a:rPr>
              <a:t>id_citta</a:t>
            </a:r>
            <a:r>
              <a:rPr b="0" i="0" lang="it-IT" sz="1400">
                <a:solidFill>
                  <a:srgbClr val="0101FD"/>
                </a:solidFill>
                <a:latin typeface="Arial"/>
                <a:ea typeface="Arial"/>
                <a:cs typeface="Arial"/>
                <a:sym typeface="Arial"/>
              </a:rPr>
              <a:t>) REFERENCES </a:t>
            </a:r>
            <a:r>
              <a:rPr b="0" i="0" lang="it-IT" sz="1400">
                <a:solidFill>
                  <a:schemeClr val="dk1"/>
                </a:solidFill>
                <a:latin typeface="Arial"/>
                <a:ea typeface="Arial"/>
                <a:cs typeface="Arial"/>
                <a:sym typeface="Arial"/>
              </a:rPr>
              <a:t>Citta(id_citta)</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a:t>
            </a:r>
            <a:endParaRPr sz="1400">
              <a:solidFill>
                <a:schemeClr val="lt1"/>
              </a:solidFill>
              <a:latin typeface="Play"/>
              <a:ea typeface="Play"/>
              <a:cs typeface="Play"/>
              <a:sym typeface="Pl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9" name="Shape 519"/>
        <p:cNvGrpSpPr/>
        <p:nvPr/>
      </p:nvGrpSpPr>
      <p:grpSpPr>
        <a:xfrm>
          <a:off x="0" y="0"/>
          <a:ext cx="0" cy="0"/>
          <a:chOff x="0" y="0"/>
          <a:chExt cx="0" cy="0"/>
        </a:xfrm>
      </p:grpSpPr>
      <p:sp>
        <p:nvSpPr>
          <p:cNvPr id="520" name="Google Shape;520;p3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21" name="Google Shape;521;p39"/>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22" name="Google Shape;522;p39"/>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23" name="Google Shape;523;p39"/>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DDL – ALTER</a:t>
            </a:r>
            <a:endParaRPr/>
          </a:p>
        </p:txBody>
      </p:sp>
      <p:sp>
        <p:nvSpPr>
          <p:cNvPr id="524" name="Google Shape;524;p39"/>
          <p:cNvSpPr txBox="1"/>
          <p:nvPr>
            <p:ph idx="1" type="body"/>
          </p:nvPr>
        </p:nvSpPr>
        <p:spPr>
          <a:xfrm>
            <a:off x="1143000" y="2332027"/>
            <a:ext cx="5831731" cy="401237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ALTER permette di effettuare delle modifiche sulla tabella, come:</a:t>
            </a:r>
            <a:endParaRPr/>
          </a:p>
          <a:p>
            <a:pPr indent="-228600" lvl="0" marL="228600" rtl="0" algn="l">
              <a:lnSpc>
                <a:spcPct val="120000"/>
              </a:lnSpc>
              <a:spcBef>
                <a:spcPts val="1000"/>
              </a:spcBef>
              <a:spcAft>
                <a:spcPts val="0"/>
              </a:spcAft>
              <a:buClr>
                <a:schemeClr val="lt1"/>
              </a:buClr>
              <a:buSzPts val="1800"/>
              <a:buChar char="•"/>
            </a:pPr>
            <a:r>
              <a:rPr lang="it-IT" sz="1800"/>
              <a:t>aggiungere un campo</a:t>
            </a:r>
            <a:endParaRPr/>
          </a:p>
          <a:p>
            <a:pPr indent="-228600" lvl="0" marL="228600" rtl="0" algn="l">
              <a:lnSpc>
                <a:spcPct val="120000"/>
              </a:lnSpc>
              <a:spcBef>
                <a:spcPts val="1000"/>
              </a:spcBef>
              <a:spcAft>
                <a:spcPts val="0"/>
              </a:spcAft>
              <a:buClr>
                <a:schemeClr val="lt1"/>
              </a:buClr>
              <a:buSzPts val="1800"/>
              <a:buChar char="•"/>
            </a:pPr>
            <a:r>
              <a:rPr lang="it-IT" sz="1800"/>
              <a:t>eliminare una campo</a:t>
            </a:r>
            <a:endParaRPr/>
          </a:p>
          <a:p>
            <a:pPr indent="-228600" lvl="0" marL="228600" rtl="0" algn="l">
              <a:lnSpc>
                <a:spcPct val="120000"/>
              </a:lnSpc>
              <a:spcBef>
                <a:spcPts val="1000"/>
              </a:spcBef>
              <a:spcAft>
                <a:spcPts val="0"/>
              </a:spcAft>
              <a:buClr>
                <a:schemeClr val="lt1"/>
              </a:buClr>
              <a:buSzPts val="1800"/>
              <a:buChar char="•"/>
            </a:pPr>
            <a:r>
              <a:rPr lang="it-IT" sz="1800"/>
              <a:t>cambiare tipo di dato</a:t>
            </a:r>
            <a:endParaRPr/>
          </a:p>
        </p:txBody>
      </p:sp>
      <p:pic>
        <p:nvPicPr>
          <p:cNvPr descr="Database" id="525" name="Google Shape;525;p39"/>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26" name="Google Shape;526;p39"/>
          <p:cNvSpPr txBox="1"/>
          <p:nvPr/>
        </p:nvSpPr>
        <p:spPr>
          <a:xfrm>
            <a:off x="7226713" y="503605"/>
            <a:ext cx="4767142" cy="738664"/>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101FD"/>
                </a:solidFill>
                <a:latin typeface="Arial"/>
                <a:ea typeface="Arial"/>
                <a:cs typeface="Arial"/>
                <a:sym typeface="Arial"/>
              </a:rPr>
              <a:t>AGGIUNGERE</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r>
              <a:rPr b="0" i="0" lang="it-IT" sz="1400">
                <a:solidFill>
                  <a:srgbClr val="0000CD"/>
                </a:solidFill>
                <a:latin typeface="Consolas"/>
                <a:ea typeface="Consolas"/>
                <a:cs typeface="Consolas"/>
                <a:sym typeface="Consolas"/>
              </a:rPr>
              <a:t>ADD</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column_name datatype</a:t>
            </a:r>
            <a:r>
              <a:rPr b="0" i="0" lang="it-IT" sz="1400">
                <a:solidFill>
                  <a:srgbClr val="000000"/>
                </a:solidFill>
                <a:latin typeface="Consolas"/>
                <a:ea typeface="Consolas"/>
                <a:cs typeface="Consolas"/>
                <a:sym typeface="Consolas"/>
              </a:rPr>
              <a:t>;</a:t>
            </a:r>
            <a:endParaRPr sz="1400">
              <a:solidFill>
                <a:schemeClr val="lt1"/>
              </a:solidFill>
              <a:latin typeface="Play"/>
              <a:ea typeface="Play"/>
              <a:cs typeface="Play"/>
              <a:sym typeface="Play"/>
            </a:endParaRPr>
          </a:p>
        </p:txBody>
      </p:sp>
      <p:sp>
        <p:nvSpPr>
          <p:cNvPr id="527" name="Google Shape;527;p39"/>
          <p:cNvSpPr txBox="1"/>
          <p:nvPr/>
        </p:nvSpPr>
        <p:spPr>
          <a:xfrm>
            <a:off x="7226713" y="2377212"/>
            <a:ext cx="4767142"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RINOMINARE MY</a:t>
            </a:r>
            <a:r>
              <a:rPr lang="it-IT" sz="1400">
                <a:solidFill>
                  <a:srgbClr val="0101FD"/>
                </a:solidFill>
                <a:latin typeface="Arial"/>
                <a:ea typeface="Arial"/>
                <a:cs typeface="Arial"/>
                <a:sym typeface="Arial"/>
              </a:rPr>
              <a:t>SQL</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r>
              <a:rPr b="0" i="0" lang="it-IT" sz="1400">
                <a:solidFill>
                  <a:srgbClr val="0000CD"/>
                </a:solidFill>
                <a:latin typeface="Consolas"/>
                <a:ea typeface="Consolas"/>
                <a:cs typeface="Consolas"/>
                <a:sym typeface="Consolas"/>
              </a:rPr>
              <a:t>CHANGE </a:t>
            </a:r>
            <a:r>
              <a:rPr b="0" i="1" lang="it-IT" sz="1400">
                <a:solidFill>
                  <a:srgbClr val="000000"/>
                </a:solidFill>
                <a:latin typeface="Consolas"/>
                <a:ea typeface="Consolas"/>
                <a:cs typeface="Consolas"/>
                <a:sym typeface="Consolas"/>
              </a:rPr>
              <a:t>column_name_old column_name_new datatype</a:t>
            </a:r>
            <a:r>
              <a:rPr b="0" i="0" lang="it-IT" sz="1400">
                <a:solidFill>
                  <a:srgbClr val="000000"/>
                </a:solidFill>
                <a:latin typeface="Consolas"/>
                <a:ea typeface="Consolas"/>
                <a:cs typeface="Consolas"/>
                <a:sym typeface="Consolas"/>
              </a:rPr>
              <a:t>;</a:t>
            </a:r>
            <a:endParaRPr sz="1400">
              <a:solidFill>
                <a:schemeClr val="lt1"/>
              </a:solidFill>
              <a:latin typeface="Play"/>
              <a:ea typeface="Play"/>
              <a:cs typeface="Play"/>
              <a:sym typeface="Play"/>
            </a:endParaRPr>
          </a:p>
        </p:txBody>
      </p:sp>
      <p:sp>
        <p:nvSpPr>
          <p:cNvPr id="528" name="Google Shape;528;p39"/>
          <p:cNvSpPr txBox="1"/>
          <p:nvPr/>
        </p:nvSpPr>
        <p:spPr>
          <a:xfrm>
            <a:off x="7226713" y="3504972"/>
            <a:ext cx="4767142" cy="738664"/>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RINOMINARE SQL-SERVER</a:t>
            </a:r>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EXEC sp_rename ‘nomeTabella.nomeCampoOld', ‘nomeCampoNew';</a:t>
            </a:r>
            <a:endParaRPr sz="1400">
              <a:solidFill>
                <a:schemeClr val="lt1"/>
              </a:solidFill>
              <a:latin typeface="Play"/>
              <a:ea typeface="Play"/>
              <a:cs typeface="Play"/>
              <a:sym typeface="Play"/>
            </a:endParaRPr>
          </a:p>
        </p:txBody>
      </p:sp>
      <p:sp>
        <p:nvSpPr>
          <p:cNvPr id="529" name="Google Shape;529;p39"/>
          <p:cNvSpPr txBox="1"/>
          <p:nvPr/>
        </p:nvSpPr>
        <p:spPr>
          <a:xfrm>
            <a:off x="7226713" y="1496102"/>
            <a:ext cx="4767142" cy="738664"/>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101FD"/>
                </a:solidFill>
                <a:latin typeface="Arial"/>
                <a:ea typeface="Arial"/>
                <a:cs typeface="Arial"/>
                <a:sym typeface="Arial"/>
              </a:rPr>
              <a:t>RIMUOVERE</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r>
              <a:rPr b="0" i="0" lang="it-IT" sz="1400">
                <a:solidFill>
                  <a:srgbClr val="0000CD"/>
                </a:solidFill>
                <a:latin typeface="Consolas"/>
                <a:ea typeface="Consolas"/>
                <a:cs typeface="Consolas"/>
                <a:sym typeface="Consolas"/>
              </a:rPr>
              <a:t>DROP COLUMN </a:t>
            </a:r>
            <a:r>
              <a:rPr b="0" i="1" lang="it-IT" sz="1400">
                <a:solidFill>
                  <a:srgbClr val="000000"/>
                </a:solidFill>
                <a:latin typeface="Consolas"/>
                <a:ea typeface="Consolas"/>
                <a:cs typeface="Consolas"/>
                <a:sym typeface="Consolas"/>
              </a:rPr>
              <a:t>column_name</a:t>
            </a:r>
            <a:r>
              <a:rPr b="0" i="0" lang="it-IT" sz="1400">
                <a:solidFill>
                  <a:srgbClr val="000000"/>
                </a:solidFill>
                <a:latin typeface="Consolas"/>
                <a:ea typeface="Consolas"/>
                <a:cs typeface="Consolas"/>
                <a:sym typeface="Consolas"/>
              </a:rPr>
              <a:t>;</a:t>
            </a:r>
            <a:endParaRPr sz="1400">
              <a:solidFill>
                <a:schemeClr val="lt1"/>
              </a:solidFill>
              <a:latin typeface="Play"/>
              <a:ea typeface="Play"/>
              <a:cs typeface="Play"/>
              <a:sym typeface="Play"/>
            </a:endParaRPr>
          </a:p>
        </p:txBody>
      </p:sp>
      <p:sp>
        <p:nvSpPr>
          <p:cNvPr id="530" name="Google Shape;530;p39"/>
          <p:cNvSpPr txBox="1"/>
          <p:nvPr/>
        </p:nvSpPr>
        <p:spPr>
          <a:xfrm>
            <a:off x="7226713" y="4429911"/>
            <a:ext cx="4767142" cy="738664"/>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MODIFICARE TIPO MY</a:t>
            </a:r>
            <a:r>
              <a:rPr lang="it-IT" sz="1400">
                <a:solidFill>
                  <a:srgbClr val="0101FD"/>
                </a:solidFill>
                <a:latin typeface="Arial"/>
                <a:ea typeface="Arial"/>
                <a:cs typeface="Arial"/>
                <a:sym typeface="Arial"/>
              </a:rPr>
              <a:t>SQL</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r>
              <a:rPr b="0" i="0" lang="it-IT" sz="1400">
                <a:solidFill>
                  <a:srgbClr val="0000CD"/>
                </a:solidFill>
                <a:latin typeface="Consolas"/>
                <a:ea typeface="Consolas"/>
                <a:cs typeface="Consolas"/>
                <a:sym typeface="Consolas"/>
              </a:rPr>
              <a:t>MODIFY COLUMN </a:t>
            </a:r>
            <a:r>
              <a:rPr b="0" i="1" lang="it-IT" sz="1400">
                <a:solidFill>
                  <a:srgbClr val="000000"/>
                </a:solidFill>
                <a:latin typeface="Consolas"/>
                <a:ea typeface="Consolas"/>
                <a:cs typeface="Consolas"/>
                <a:sym typeface="Consolas"/>
              </a:rPr>
              <a:t>column_name datatype</a:t>
            </a:r>
            <a:r>
              <a:rPr b="0" i="0" lang="it-IT" sz="1400">
                <a:solidFill>
                  <a:srgbClr val="000000"/>
                </a:solidFill>
                <a:latin typeface="Consolas"/>
                <a:ea typeface="Consolas"/>
                <a:cs typeface="Consolas"/>
                <a:sym typeface="Consolas"/>
              </a:rPr>
              <a:t>;</a:t>
            </a:r>
            <a:endParaRPr sz="1400">
              <a:solidFill>
                <a:schemeClr val="lt1"/>
              </a:solidFill>
              <a:latin typeface="Play"/>
              <a:ea typeface="Play"/>
              <a:cs typeface="Play"/>
              <a:sym typeface="Play"/>
            </a:endParaRPr>
          </a:p>
        </p:txBody>
      </p:sp>
      <p:sp>
        <p:nvSpPr>
          <p:cNvPr id="531" name="Google Shape;531;p39"/>
          <p:cNvSpPr txBox="1"/>
          <p:nvPr/>
        </p:nvSpPr>
        <p:spPr>
          <a:xfrm>
            <a:off x="7226713" y="5364631"/>
            <a:ext cx="4767142" cy="738664"/>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MODIFICARE TIPO SQL-SERVER</a:t>
            </a:r>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ALTER COLUMN </a:t>
            </a:r>
            <a:r>
              <a:rPr b="0" i="1" lang="it-IT" sz="1400">
                <a:solidFill>
                  <a:srgbClr val="000000"/>
                </a:solidFill>
                <a:latin typeface="Consolas"/>
                <a:ea typeface="Consolas"/>
                <a:cs typeface="Consolas"/>
                <a:sym typeface="Consolas"/>
              </a:rPr>
              <a:t>column_name datatype</a:t>
            </a:r>
            <a:r>
              <a:rPr b="0" i="0" lang="it-IT" sz="1400">
                <a:solidFill>
                  <a:srgbClr val="000000"/>
                </a:solidFill>
                <a:latin typeface="Consolas"/>
                <a:ea typeface="Consolas"/>
                <a:cs typeface="Consolas"/>
                <a:sym typeface="Consolas"/>
              </a:rPr>
              <a:t>;</a:t>
            </a:r>
            <a:endParaRPr sz="1400">
              <a:solidFill>
                <a:schemeClr val="lt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24" name="Google Shape;124;p4"/>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25" name="Google Shape;125;p4"/>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26" name="Google Shape;126;p4"/>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DATABASE</a:t>
            </a:r>
            <a:br>
              <a:rPr lang="it-IT"/>
            </a:br>
            <a:r>
              <a:rPr i="1" lang="it-IT" sz="2500"/>
              <a:t>CHE COS’E’?</a:t>
            </a:r>
            <a:endParaRPr/>
          </a:p>
        </p:txBody>
      </p:sp>
      <p:sp>
        <p:nvSpPr>
          <p:cNvPr id="127" name="Google Shape;127;p4"/>
          <p:cNvSpPr txBox="1"/>
          <p:nvPr>
            <p:ph idx="1" type="body"/>
          </p:nvPr>
        </p:nvSpPr>
        <p:spPr>
          <a:xfrm>
            <a:off x="1143001" y="2223876"/>
            <a:ext cx="5946288" cy="463412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lang="it-IT"/>
              <a:t>I motivi che portano a preferire l’utilizzo del computer a quello del supporto cartaceo sono molteplici</a:t>
            </a:r>
            <a:endParaRPr/>
          </a:p>
          <a:p>
            <a:pPr indent="-228600" lvl="0" marL="228600" rtl="0" algn="l">
              <a:lnSpc>
                <a:spcPct val="120000"/>
              </a:lnSpc>
              <a:spcBef>
                <a:spcPts val="1000"/>
              </a:spcBef>
              <a:spcAft>
                <a:spcPts val="0"/>
              </a:spcAft>
              <a:buClr>
                <a:schemeClr val="lt1"/>
              </a:buClr>
              <a:buSzPts val="2000"/>
              <a:buChar char="•"/>
            </a:pPr>
            <a:r>
              <a:rPr lang="it-IT"/>
              <a:t>gestione di grandi quantità di dati (es.: anagrafe)</a:t>
            </a:r>
            <a:endParaRPr/>
          </a:p>
          <a:p>
            <a:pPr indent="-228600" lvl="0" marL="228600" rtl="0" algn="l">
              <a:lnSpc>
                <a:spcPct val="120000"/>
              </a:lnSpc>
              <a:spcBef>
                <a:spcPts val="1000"/>
              </a:spcBef>
              <a:spcAft>
                <a:spcPts val="0"/>
              </a:spcAft>
              <a:buClr>
                <a:schemeClr val="lt1"/>
              </a:buClr>
              <a:buSzPts val="2000"/>
              <a:buChar char="•"/>
            </a:pPr>
            <a:r>
              <a:rPr lang="it-IT"/>
              <a:t>basi di dati distribuite (diverse sedi di un’azienda che usano un unico archivio centralizzato)</a:t>
            </a:r>
            <a:endParaRPr/>
          </a:p>
          <a:p>
            <a:pPr indent="-228600" lvl="0" marL="228600" rtl="0" algn="l">
              <a:lnSpc>
                <a:spcPct val="120000"/>
              </a:lnSpc>
              <a:spcBef>
                <a:spcPts val="1000"/>
              </a:spcBef>
              <a:spcAft>
                <a:spcPts val="0"/>
              </a:spcAft>
              <a:buClr>
                <a:schemeClr val="lt1"/>
              </a:buClr>
              <a:buSzPts val="2000"/>
              <a:buChar char="•"/>
            </a:pPr>
            <a:r>
              <a:rPr lang="it-IT"/>
              <a:t>possibilità di effettuare ricerche complesse in breve tempo</a:t>
            </a:r>
            <a:endParaRPr/>
          </a:p>
          <a:p>
            <a:pPr indent="-228600" lvl="0" marL="228600" rtl="0" algn="l">
              <a:lnSpc>
                <a:spcPct val="120000"/>
              </a:lnSpc>
              <a:spcBef>
                <a:spcPts val="1000"/>
              </a:spcBef>
              <a:spcAft>
                <a:spcPts val="0"/>
              </a:spcAft>
              <a:buClr>
                <a:schemeClr val="lt1"/>
              </a:buClr>
              <a:buSzPts val="2000"/>
              <a:buChar char="•"/>
            </a:pPr>
            <a:r>
              <a:rPr lang="it-IT"/>
              <a:t>automatismi (controlli automatici sugli </a:t>
            </a:r>
            <a:br>
              <a:rPr lang="it-IT"/>
            </a:br>
            <a:r>
              <a:rPr lang="it-IT"/>
              <a:t>errori di immissione dati, </a:t>
            </a:r>
            <a:br>
              <a:rPr lang="it-IT"/>
            </a:br>
            <a:r>
              <a:rPr lang="it-IT"/>
              <a:t>aggiornamenti dei dati)</a:t>
            </a:r>
            <a:endParaRPr/>
          </a:p>
        </p:txBody>
      </p:sp>
      <p:pic>
        <p:nvPicPr>
          <p:cNvPr descr="Database" id="128" name="Google Shape;128;p4"/>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4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38" name="Google Shape;538;p40"/>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39" name="Google Shape;539;p40"/>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40" name="Google Shape;540;p40"/>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DDL – DROP</a:t>
            </a:r>
            <a:endParaRPr/>
          </a:p>
        </p:txBody>
      </p:sp>
      <p:sp>
        <p:nvSpPr>
          <p:cNvPr id="541" name="Google Shape;541;p40"/>
          <p:cNvSpPr txBox="1"/>
          <p:nvPr>
            <p:ph idx="1" type="body"/>
          </p:nvPr>
        </p:nvSpPr>
        <p:spPr>
          <a:xfrm>
            <a:off x="1143000" y="2332027"/>
            <a:ext cx="5831731" cy="401237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DROP permette di  ELIMINARE una tabella o un database.</a:t>
            </a:r>
            <a:br>
              <a:rPr lang="it-IT" sz="1800"/>
            </a:br>
            <a:r>
              <a:rPr lang="it-IT" sz="1800"/>
              <a:t>Come si può immaginare è un’azione molto delicata, si rischia di cancellare informazioni preziose per l’azienda, per cui assicurarsi sempre di eseguire questa operazione sulla tabella/database corretti dopo le opportune verifiche.</a:t>
            </a:r>
            <a:endParaRPr/>
          </a:p>
        </p:txBody>
      </p:sp>
      <p:pic>
        <p:nvPicPr>
          <p:cNvPr descr="Database" id="542" name="Google Shape;542;p40"/>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43" name="Google Shape;543;p40"/>
          <p:cNvSpPr txBox="1"/>
          <p:nvPr/>
        </p:nvSpPr>
        <p:spPr>
          <a:xfrm>
            <a:off x="7226713" y="1381802"/>
            <a:ext cx="4767142"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DROP</a:t>
            </a:r>
            <a:r>
              <a:rPr b="0" i="0" lang="it-IT" sz="1400">
                <a:solidFill>
                  <a:srgbClr val="000000"/>
                </a:solidFill>
                <a:latin typeface="Consolas"/>
                <a:ea typeface="Consolas"/>
                <a:cs typeface="Consolas"/>
                <a:sym typeface="Consolas"/>
              </a:rPr>
              <a:t> </a:t>
            </a:r>
            <a:r>
              <a:rPr b="0" i="0" lang="it-IT" sz="1400">
                <a:solidFill>
                  <a:srgbClr val="0000CD"/>
                </a:solidFill>
                <a:latin typeface="Consolas"/>
                <a:ea typeface="Consolas"/>
                <a:cs typeface="Consolas"/>
                <a:sym typeface="Consolas"/>
              </a:rPr>
              <a:t>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endParaRPr sz="1400">
              <a:solidFill>
                <a:schemeClr val="lt1"/>
              </a:solidFill>
              <a:latin typeface="Play"/>
              <a:ea typeface="Play"/>
              <a:cs typeface="Play"/>
              <a:sym typeface="Play"/>
            </a:endParaRPr>
          </a:p>
        </p:txBody>
      </p:sp>
      <p:sp>
        <p:nvSpPr>
          <p:cNvPr id="544" name="Google Shape;544;p40"/>
          <p:cNvSpPr txBox="1"/>
          <p:nvPr/>
        </p:nvSpPr>
        <p:spPr>
          <a:xfrm>
            <a:off x="7226713" y="2380494"/>
            <a:ext cx="4767142"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DROP</a:t>
            </a:r>
            <a:r>
              <a:rPr b="0" i="0" lang="it-IT" sz="1400">
                <a:solidFill>
                  <a:srgbClr val="000000"/>
                </a:solidFill>
                <a:latin typeface="Consolas"/>
                <a:ea typeface="Consolas"/>
                <a:cs typeface="Consolas"/>
                <a:sym typeface="Consolas"/>
              </a:rPr>
              <a:t> </a:t>
            </a:r>
            <a:r>
              <a:rPr lang="it-IT" sz="1400">
                <a:solidFill>
                  <a:srgbClr val="0000CD"/>
                </a:solidFill>
                <a:latin typeface="Consolas"/>
                <a:ea typeface="Consolas"/>
                <a:cs typeface="Consolas"/>
                <a:sym typeface="Consolas"/>
              </a:rPr>
              <a:t>DATABASE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database_name</a:t>
            </a:r>
            <a:br>
              <a:rPr lang="it-IT" sz="1400">
                <a:solidFill>
                  <a:schemeClr val="lt1"/>
                </a:solidFill>
                <a:latin typeface="Play"/>
                <a:ea typeface="Play"/>
                <a:cs typeface="Play"/>
                <a:sym typeface="Play"/>
              </a:rPr>
            </a:br>
            <a:endParaRPr sz="1400">
              <a:solidFill>
                <a:schemeClr val="lt1"/>
              </a:solidFill>
              <a:latin typeface="Play"/>
              <a:ea typeface="Play"/>
              <a:cs typeface="Play"/>
              <a:sym typeface="Pl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9" name="Shape 549"/>
        <p:cNvGrpSpPr/>
        <p:nvPr/>
      </p:nvGrpSpPr>
      <p:grpSpPr>
        <a:xfrm>
          <a:off x="0" y="0"/>
          <a:ext cx="0" cy="0"/>
          <a:chOff x="0" y="0"/>
          <a:chExt cx="0" cy="0"/>
        </a:xfrm>
      </p:grpSpPr>
      <p:sp>
        <p:nvSpPr>
          <p:cNvPr id="550" name="Google Shape;550;p4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51" name="Google Shape;551;p41"/>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52" name="Google Shape;552;p41"/>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53" name="Google Shape;553;p41"/>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DDL – TRUNCATE</a:t>
            </a:r>
            <a:endParaRPr/>
          </a:p>
        </p:txBody>
      </p:sp>
      <p:sp>
        <p:nvSpPr>
          <p:cNvPr id="554" name="Google Shape;554;p41"/>
          <p:cNvSpPr txBox="1"/>
          <p:nvPr>
            <p:ph idx="1" type="body"/>
          </p:nvPr>
        </p:nvSpPr>
        <p:spPr>
          <a:xfrm>
            <a:off x="1143000" y="2332027"/>
            <a:ext cx="5831731" cy="401237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TRUNCATE permette di  ELIMINARE tutti i record di una tabella. </a:t>
            </a:r>
            <a:br>
              <a:rPr lang="it-IT" sz="1800"/>
            </a:br>
            <a:r>
              <a:rPr lang="it-IT" sz="1800"/>
              <a:t>In alcuni DMBS(MySQL e SQL Server)  insieme ai record resetta anche eventuali informazioni dei campi ( es. Auto incremental  quando verrà effettuato un inserimento partirà da 1 invece che dal numero rispetto a cui era arrivato in precedenza).</a:t>
            </a:r>
            <a:br>
              <a:rPr lang="it-IT" sz="1800"/>
            </a:br>
            <a:r>
              <a:rPr lang="it-IT" sz="1800"/>
              <a:t>Anche in questo caso ci troviamo difronte ad un’operazione molto delicata, per cui prima di eseguirla assicurarsi di eseguirla sulla tabella corretta.</a:t>
            </a:r>
            <a:endParaRPr/>
          </a:p>
        </p:txBody>
      </p:sp>
      <p:pic>
        <p:nvPicPr>
          <p:cNvPr descr="Database" id="555" name="Google Shape;555;p41"/>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56" name="Google Shape;556;p41"/>
          <p:cNvSpPr txBox="1"/>
          <p:nvPr/>
        </p:nvSpPr>
        <p:spPr>
          <a:xfrm>
            <a:off x="7432002" y="2350142"/>
            <a:ext cx="3616998"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000CD"/>
                </a:solidFill>
                <a:latin typeface="Consolas"/>
                <a:ea typeface="Consolas"/>
                <a:cs typeface="Consolas"/>
                <a:sym typeface="Consolas"/>
              </a:rPr>
              <a:t>TRUNCATE TABLE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lang="it-IT" sz="1400">
                <a:solidFill>
                  <a:schemeClr val="lt1"/>
                </a:solidFill>
                <a:latin typeface="Play"/>
                <a:ea typeface="Play"/>
                <a:cs typeface="Play"/>
                <a:sym typeface="Play"/>
              </a:rPr>
            </a:br>
            <a:endParaRPr sz="1400">
              <a:solidFill>
                <a:schemeClr val="lt1"/>
              </a:solidFill>
              <a:latin typeface="Play"/>
              <a:ea typeface="Play"/>
              <a:cs typeface="Play"/>
              <a:sym typeface="Pl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1" name="Shape 561"/>
        <p:cNvGrpSpPr/>
        <p:nvPr/>
      </p:nvGrpSpPr>
      <p:grpSpPr>
        <a:xfrm>
          <a:off x="0" y="0"/>
          <a:ext cx="0" cy="0"/>
          <a:chOff x="0" y="0"/>
          <a:chExt cx="0" cy="0"/>
        </a:xfrm>
      </p:grpSpPr>
      <p:sp>
        <p:nvSpPr>
          <p:cNvPr id="562" name="Google Shape;562;p4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63" name="Google Shape;563;p42"/>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64" name="Google Shape;564;p42"/>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65" name="Google Shape;565;p42"/>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DML - INSERT</a:t>
            </a:r>
            <a:endParaRPr/>
          </a:p>
        </p:txBody>
      </p:sp>
      <p:sp>
        <p:nvSpPr>
          <p:cNvPr id="566" name="Google Shape;566;p42"/>
          <p:cNvSpPr txBox="1"/>
          <p:nvPr>
            <p:ph idx="1" type="body"/>
          </p:nvPr>
        </p:nvSpPr>
        <p:spPr>
          <a:xfrm>
            <a:off x="1143000" y="2332027"/>
            <a:ext cx="5831731" cy="95981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L’istruzione INSERT permette di inserire i dati in una tabella.</a:t>
            </a:r>
            <a:endParaRPr/>
          </a:p>
        </p:txBody>
      </p:sp>
      <p:pic>
        <p:nvPicPr>
          <p:cNvPr descr="Database" id="567" name="Google Shape;567;p42"/>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68" name="Google Shape;568;p42"/>
          <p:cNvSpPr txBox="1"/>
          <p:nvPr/>
        </p:nvSpPr>
        <p:spPr>
          <a:xfrm>
            <a:off x="1289496" y="3271500"/>
            <a:ext cx="7135965" cy="5232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INSERT INTO </a:t>
            </a:r>
            <a:r>
              <a:rPr i="1" lang="it-IT" sz="1400">
                <a:solidFill>
                  <a:srgbClr val="000000"/>
                </a:solidFill>
                <a:latin typeface="Consolas"/>
                <a:ea typeface="Consolas"/>
                <a:cs typeface="Consolas"/>
                <a:sym typeface="Consolas"/>
              </a:rPr>
              <a:t>table</a:t>
            </a:r>
            <a:r>
              <a:rPr b="0" i="1" lang="it-IT" sz="1400">
                <a:solidFill>
                  <a:srgbClr val="000000"/>
                </a:solidFill>
                <a:latin typeface="Consolas"/>
                <a:ea typeface="Consolas"/>
                <a:cs typeface="Consolas"/>
                <a:sym typeface="Consolas"/>
              </a:rPr>
              <a:t>_name(column_name_1,column_name_2,column_name_3)</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VALUES</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value_1,value_2,value_3)</a:t>
            </a:r>
            <a:r>
              <a:rPr b="0" i="0" lang="it-IT" sz="1400">
                <a:solidFill>
                  <a:srgbClr val="161616"/>
                </a:solidFill>
                <a:latin typeface="Arial"/>
                <a:ea typeface="Arial"/>
                <a:cs typeface="Arial"/>
                <a:sym typeface="Arial"/>
              </a:rPr>
              <a:t>; </a:t>
            </a:r>
            <a:endParaRPr sz="1400">
              <a:solidFill>
                <a:srgbClr val="0000CD"/>
              </a:solidFill>
              <a:latin typeface="Consolas"/>
              <a:ea typeface="Consolas"/>
              <a:cs typeface="Consolas"/>
              <a:sym typeface="Consolas"/>
            </a:endParaRPr>
          </a:p>
        </p:txBody>
      </p:sp>
      <p:sp>
        <p:nvSpPr>
          <p:cNvPr id="569" name="Google Shape;569;p42"/>
          <p:cNvSpPr txBox="1"/>
          <p:nvPr/>
        </p:nvSpPr>
        <p:spPr>
          <a:xfrm>
            <a:off x="1268501" y="4149075"/>
            <a:ext cx="7135965" cy="1169551"/>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In questo caso dobbiamo già avere la struttura della tabella dove andremo ad inserire i dati</a:t>
            </a:r>
            <a:endParaRPr sz="1400">
              <a:solidFill>
                <a:srgbClr val="0000CD"/>
              </a:solidFill>
              <a:latin typeface="Consolas"/>
              <a:ea typeface="Consolas"/>
              <a:cs typeface="Consolas"/>
              <a:sym typeface="Consolas"/>
            </a:endParaRPr>
          </a:p>
          <a:p>
            <a:pPr indent="0" lvl="0" marL="0" marR="0" rtl="0" algn="l">
              <a:spcBef>
                <a:spcPts val="0"/>
              </a:spcBef>
              <a:spcAft>
                <a:spcPts val="0"/>
              </a:spcAft>
              <a:buNone/>
            </a:pPr>
            <a:r>
              <a:rPr lang="it-IT" sz="1400">
                <a:solidFill>
                  <a:srgbClr val="0000CD"/>
                </a:solidFill>
                <a:latin typeface="Consolas"/>
                <a:ea typeface="Consolas"/>
                <a:cs typeface="Consolas"/>
                <a:sym typeface="Consolas"/>
              </a:rPr>
              <a:t>INSERT INTO </a:t>
            </a:r>
            <a:r>
              <a:rPr i="1" lang="it-IT" sz="1400">
                <a:solidFill>
                  <a:srgbClr val="000000"/>
                </a:solidFill>
                <a:latin typeface="Consolas"/>
                <a:ea typeface="Consolas"/>
                <a:cs typeface="Consolas"/>
                <a:sym typeface="Consolas"/>
              </a:rPr>
              <a:t>table</a:t>
            </a:r>
            <a:r>
              <a:rPr b="0" i="1" lang="it-IT" sz="1400">
                <a:solidFill>
                  <a:srgbClr val="000000"/>
                </a:solidFill>
                <a:latin typeface="Consolas"/>
                <a:ea typeface="Consolas"/>
                <a:cs typeface="Consolas"/>
                <a:sym typeface="Consolas"/>
              </a:rPr>
              <a:t>_name_2</a:t>
            </a:r>
            <a:br>
              <a:rPr b="0" i="1" lang="it-IT" sz="1400">
                <a:solidFill>
                  <a:srgbClr val="000000"/>
                </a:solidFill>
                <a:latin typeface="Consolas"/>
                <a:ea typeface="Consolas"/>
                <a:cs typeface="Consolas"/>
                <a:sym typeface="Consolas"/>
              </a:rPr>
            </a:br>
            <a:r>
              <a:rPr b="0" lang="it-IT" sz="1400">
                <a:solidFill>
                  <a:srgbClr val="0101FD"/>
                </a:solidFill>
                <a:latin typeface="Consolas"/>
                <a:ea typeface="Consolas"/>
                <a:cs typeface="Consolas"/>
                <a:sym typeface="Consolas"/>
              </a:rPr>
              <a:t>SELECT</a:t>
            </a:r>
            <a:r>
              <a:rPr b="0" i="1" lang="it-IT" sz="14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it-IT" sz="1400">
                <a:solidFill>
                  <a:srgbClr val="0101FD"/>
                </a:solidFill>
                <a:latin typeface="Consolas"/>
                <a:ea typeface="Consolas"/>
                <a:cs typeface="Consolas"/>
                <a:sym typeface="Consolas"/>
              </a:rPr>
              <a:t>FROM</a:t>
            </a:r>
            <a:r>
              <a:rPr i="1" lang="it-IT" sz="1400">
                <a:solidFill>
                  <a:srgbClr val="000000"/>
                </a:solidFill>
                <a:latin typeface="Consolas"/>
                <a:ea typeface="Consolas"/>
                <a:cs typeface="Consolas"/>
                <a:sym typeface="Consolas"/>
              </a:rPr>
              <a:t> table_name_2</a:t>
            </a:r>
            <a:r>
              <a:rPr b="0" i="0" lang="it-IT" sz="1400">
                <a:solidFill>
                  <a:srgbClr val="161616"/>
                </a:solidFill>
                <a:latin typeface="Arial"/>
                <a:ea typeface="Arial"/>
                <a:cs typeface="Arial"/>
                <a:sym typeface="Arial"/>
              </a:rPr>
              <a:t>; </a:t>
            </a:r>
            <a:endParaRPr sz="1400">
              <a:solidFill>
                <a:srgbClr val="0000CD"/>
              </a:solidFill>
              <a:latin typeface="Consolas"/>
              <a:ea typeface="Consolas"/>
              <a:cs typeface="Consolas"/>
              <a:sym typeface="Consolas"/>
            </a:endParaRPr>
          </a:p>
        </p:txBody>
      </p:sp>
      <p:sp>
        <p:nvSpPr>
          <p:cNvPr id="570" name="Google Shape;570;p42"/>
          <p:cNvSpPr txBox="1"/>
          <p:nvPr/>
        </p:nvSpPr>
        <p:spPr>
          <a:xfrm>
            <a:off x="1268500" y="5614411"/>
            <a:ext cx="7135965" cy="1169551"/>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101FD"/>
                </a:solidFill>
                <a:latin typeface="Consolas"/>
                <a:ea typeface="Consolas"/>
                <a:cs typeface="Consolas"/>
                <a:sym typeface="Consolas"/>
              </a:rPr>
              <a:t>SQL SERVER viene create una nuova tabella, NB viene ricreata solo la struttura a livello di campi (nomi e tipi dato, ma non i vincoli)</a:t>
            </a:r>
            <a:endParaRPr b="0" sz="1400">
              <a:solidFill>
                <a:srgbClr val="0101FD"/>
              </a:solidFill>
              <a:latin typeface="Consolas"/>
              <a:ea typeface="Consolas"/>
              <a:cs typeface="Consolas"/>
              <a:sym typeface="Consolas"/>
            </a:endParaRPr>
          </a:p>
          <a:p>
            <a:pPr indent="0" lvl="0" marL="0" marR="0" rtl="0" algn="l">
              <a:spcBef>
                <a:spcPts val="0"/>
              </a:spcBef>
              <a:spcAft>
                <a:spcPts val="0"/>
              </a:spcAft>
              <a:buNone/>
            </a:pPr>
            <a:r>
              <a:rPr b="0" lang="it-IT" sz="1400">
                <a:solidFill>
                  <a:srgbClr val="0101FD"/>
                </a:solidFill>
                <a:latin typeface="Consolas"/>
                <a:ea typeface="Consolas"/>
                <a:cs typeface="Consolas"/>
                <a:sym typeface="Consolas"/>
              </a:rPr>
              <a:t>SELECT</a:t>
            </a:r>
            <a:r>
              <a:rPr b="0" i="1" lang="it-IT" sz="14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it-IT" sz="1400">
                <a:solidFill>
                  <a:srgbClr val="0101FD"/>
                </a:solidFill>
                <a:latin typeface="Consolas"/>
                <a:ea typeface="Consolas"/>
                <a:cs typeface="Consolas"/>
                <a:sym typeface="Consolas"/>
              </a:rPr>
              <a:t>INTO</a:t>
            </a:r>
            <a:r>
              <a:rPr b="0" i="1" lang="it-IT" sz="1400">
                <a:solidFill>
                  <a:srgbClr val="000000"/>
                </a:solidFill>
                <a:latin typeface="Consolas"/>
                <a:ea typeface="Consolas"/>
                <a:cs typeface="Consolas"/>
                <a:sym typeface="Consolas"/>
              </a:rPr>
              <a:t> table</a:t>
            </a:r>
            <a:r>
              <a:rPr i="1" lang="it-IT" sz="1400">
                <a:solidFill>
                  <a:srgbClr val="000000"/>
                </a:solidFill>
                <a:latin typeface="Consolas"/>
                <a:ea typeface="Consolas"/>
                <a:cs typeface="Consolas"/>
                <a:sym typeface="Consolas"/>
              </a:rPr>
              <a:t>_name_2</a:t>
            </a:r>
            <a:endParaRPr b="0" i="1" sz="14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400">
                <a:solidFill>
                  <a:srgbClr val="0101FD"/>
                </a:solidFill>
                <a:latin typeface="Consolas"/>
                <a:ea typeface="Consolas"/>
                <a:cs typeface="Consolas"/>
                <a:sym typeface="Consolas"/>
              </a:rPr>
              <a:t>FROM</a:t>
            </a:r>
            <a:r>
              <a:rPr i="1" lang="it-IT" sz="1400">
                <a:solidFill>
                  <a:srgbClr val="000000"/>
                </a:solidFill>
                <a:latin typeface="Consolas"/>
                <a:ea typeface="Consolas"/>
                <a:cs typeface="Consolas"/>
                <a:sym typeface="Consolas"/>
              </a:rPr>
              <a:t> table_name</a:t>
            </a:r>
            <a:r>
              <a:rPr b="0" i="0" lang="it-IT" sz="1400">
                <a:solidFill>
                  <a:srgbClr val="161616"/>
                </a:solidFill>
                <a:latin typeface="Arial"/>
                <a:ea typeface="Arial"/>
                <a:cs typeface="Arial"/>
                <a:sym typeface="Arial"/>
              </a:rPr>
              <a:t>; </a:t>
            </a:r>
            <a:endParaRPr sz="1400">
              <a:solidFill>
                <a:srgbClr val="0000CD"/>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5" name="Shape 575"/>
        <p:cNvGrpSpPr/>
        <p:nvPr/>
      </p:nvGrpSpPr>
      <p:grpSpPr>
        <a:xfrm>
          <a:off x="0" y="0"/>
          <a:ext cx="0" cy="0"/>
          <a:chOff x="0" y="0"/>
          <a:chExt cx="0" cy="0"/>
        </a:xfrm>
      </p:grpSpPr>
      <p:sp>
        <p:nvSpPr>
          <p:cNvPr id="576" name="Google Shape;576;p4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77" name="Google Shape;577;p43"/>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78" name="Google Shape;578;p43"/>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79" name="Google Shape;579;p43"/>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DML - UPDATE</a:t>
            </a:r>
            <a:endParaRPr/>
          </a:p>
        </p:txBody>
      </p:sp>
      <p:sp>
        <p:nvSpPr>
          <p:cNvPr id="580" name="Google Shape;580;p43"/>
          <p:cNvSpPr txBox="1"/>
          <p:nvPr>
            <p:ph idx="1" type="body"/>
          </p:nvPr>
        </p:nvSpPr>
        <p:spPr>
          <a:xfrm>
            <a:off x="1143000" y="2332027"/>
            <a:ext cx="5831731" cy="10969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L’istruzione UPDATE permette di modificare i dati già esistenti in una tabella.</a:t>
            </a:r>
            <a:endParaRPr/>
          </a:p>
        </p:txBody>
      </p:sp>
      <p:pic>
        <p:nvPicPr>
          <p:cNvPr descr="Database" id="581" name="Google Shape;581;p43"/>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82" name="Google Shape;582;p43"/>
          <p:cNvSpPr txBox="1"/>
          <p:nvPr/>
        </p:nvSpPr>
        <p:spPr>
          <a:xfrm>
            <a:off x="1253629" y="3670059"/>
            <a:ext cx="4297645"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UPDATE </a:t>
            </a:r>
            <a:r>
              <a:rPr i="1" lang="it-IT" sz="1400">
                <a:solidFill>
                  <a:srgbClr val="000000"/>
                </a:solidFill>
                <a:latin typeface="Consolas"/>
                <a:ea typeface="Consolas"/>
                <a:cs typeface="Consolas"/>
                <a:sym typeface="Consolas"/>
              </a:rPr>
              <a:t>table</a:t>
            </a:r>
            <a:r>
              <a:rPr b="0" i="1" lang="it-IT" sz="1400">
                <a:solidFill>
                  <a:srgbClr val="000000"/>
                </a:solidFill>
                <a:latin typeface="Consolas"/>
                <a:ea typeface="Consolas"/>
                <a:cs typeface="Consolas"/>
                <a:sym typeface="Consolas"/>
              </a:rPr>
              <a:t>_name</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SET</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 column_name1 = value</a:t>
            </a:r>
            <a:br>
              <a:rPr b="0" i="1" lang="it-IT" sz="1400">
                <a:solidFill>
                  <a:srgbClr val="000000"/>
                </a:solidFill>
                <a:latin typeface="Consolas"/>
                <a:ea typeface="Consolas"/>
                <a:cs typeface="Consolas"/>
                <a:sym typeface="Consolas"/>
              </a:rPr>
            </a:br>
            <a:r>
              <a:rPr b="0" lang="it-IT" sz="1400">
                <a:solidFill>
                  <a:srgbClr val="0000CD"/>
                </a:solidFill>
                <a:latin typeface="Consolas"/>
                <a:ea typeface="Consolas"/>
                <a:cs typeface="Consolas"/>
                <a:sym typeface="Consolas"/>
              </a:rPr>
              <a:t>WHERE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 column_name2 = valueX;</a:t>
            </a:r>
            <a:r>
              <a:rPr b="0" i="0" lang="it-IT" sz="1400">
                <a:solidFill>
                  <a:srgbClr val="161616"/>
                </a:solidFill>
                <a:latin typeface="Arial"/>
                <a:ea typeface="Arial"/>
                <a:cs typeface="Arial"/>
                <a:sym typeface="Arial"/>
              </a:rPr>
              <a:t> </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7" name="Shape 587"/>
        <p:cNvGrpSpPr/>
        <p:nvPr/>
      </p:nvGrpSpPr>
      <p:grpSpPr>
        <a:xfrm>
          <a:off x="0" y="0"/>
          <a:ext cx="0" cy="0"/>
          <a:chOff x="0" y="0"/>
          <a:chExt cx="0" cy="0"/>
        </a:xfrm>
      </p:grpSpPr>
      <p:sp>
        <p:nvSpPr>
          <p:cNvPr id="588" name="Google Shape;588;p4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89" name="Google Shape;589;p44"/>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90" name="Google Shape;590;p44"/>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591" name="Google Shape;591;p44"/>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DML - DELETE</a:t>
            </a:r>
            <a:endParaRPr/>
          </a:p>
        </p:txBody>
      </p:sp>
      <p:sp>
        <p:nvSpPr>
          <p:cNvPr id="592" name="Google Shape;592;p44"/>
          <p:cNvSpPr txBox="1"/>
          <p:nvPr>
            <p:ph idx="1" type="body"/>
          </p:nvPr>
        </p:nvSpPr>
        <p:spPr>
          <a:xfrm>
            <a:off x="1143000" y="2332027"/>
            <a:ext cx="5831731" cy="10969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L’istruzione DELETE  consente di eliminare da una tabella uno o più record  in base a delle condizioni.</a:t>
            </a:r>
            <a:endParaRPr/>
          </a:p>
        </p:txBody>
      </p:sp>
      <p:pic>
        <p:nvPicPr>
          <p:cNvPr descr="Database" id="593" name="Google Shape;593;p44"/>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594" name="Google Shape;594;p44"/>
          <p:cNvSpPr txBox="1"/>
          <p:nvPr/>
        </p:nvSpPr>
        <p:spPr>
          <a:xfrm>
            <a:off x="1267898" y="3527192"/>
            <a:ext cx="4767142"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DELETE</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FROM</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b="0" i="1" lang="it-IT" sz="1400">
                <a:solidFill>
                  <a:srgbClr val="000000"/>
                </a:solidFill>
                <a:latin typeface="Consolas"/>
                <a:ea typeface="Consolas"/>
                <a:cs typeface="Consolas"/>
                <a:sym typeface="Consolas"/>
              </a:rPr>
            </a:br>
            <a:r>
              <a:rPr lang="it-IT" sz="1400">
                <a:solidFill>
                  <a:srgbClr val="0000CD"/>
                </a:solidFill>
                <a:latin typeface="Consolas"/>
                <a:ea typeface="Consolas"/>
                <a:cs typeface="Consolas"/>
                <a:sym typeface="Consolas"/>
              </a:rPr>
              <a:t>WHERE </a:t>
            </a:r>
            <a:r>
              <a:rPr i="1" lang="it-IT" sz="1400">
                <a:solidFill>
                  <a:srgbClr val="000000"/>
                </a:solidFill>
                <a:latin typeface="Consolas"/>
                <a:ea typeface="Consolas"/>
                <a:cs typeface="Consolas"/>
                <a:sym typeface="Consolas"/>
              </a:rPr>
              <a:t>column</a:t>
            </a:r>
            <a:r>
              <a:rPr b="0" i="1" lang="it-IT" sz="1400">
                <a:solidFill>
                  <a:srgbClr val="000000"/>
                </a:solidFill>
                <a:latin typeface="Consolas"/>
                <a:ea typeface="Consolas"/>
                <a:cs typeface="Consolas"/>
                <a:sym typeface="Consolas"/>
              </a:rPr>
              <a:t>_name = [condizione]</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9" name="Shape 599"/>
        <p:cNvGrpSpPr/>
        <p:nvPr/>
      </p:nvGrpSpPr>
      <p:grpSpPr>
        <a:xfrm>
          <a:off x="0" y="0"/>
          <a:ext cx="0" cy="0"/>
          <a:chOff x="0" y="0"/>
          <a:chExt cx="0" cy="0"/>
        </a:xfrm>
      </p:grpSpPr>
      <p:sp>
        <p:nvSpPr>
          <p:cNvPr id="600" name="Google Shape;600;p4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01" name="Google Shape;601;p45"/>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02" name="Google Shape;602;p45"/>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03" name="Google Shape;603;p45"/>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DQL - SELECT</a:t>
            </a:r>
            <a:endParaRPr/>
          </a:p>
        </p:txBody>
      </p:sp>
      <p:sp>
        <p:nvSpPr>
          <p:cNvPr id="604" name="Google Shape;604;p45"/>
          <p:cNvSpPr txBox="1"/>
          <p:nvPr>
            <p:ph idx="1" type="body"/>
          </p:nvPr>
        </p:nvSpPr>
        <p:spPr>
          <a:xfrm>
            <a:off x="1143000" y="2332027"/>
            <a:ext cx="5831731" cy="386833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L’istruzione SELECT consente la selezione di una o più record e campi da una o più tabelle.</a:t>
            </a:r>
            <a:br>
              <a:rPr lang="it-IT" sz="1800"/>
            </a:br>
            <a:r>
              <a:rPr lang="it-IT" sz="1800"/>
              <a:t>Possiamo selezionare tutti i campi utilizzando *,</a:t>
            </a:r>
            <a:br>
              <a:rPr lang="it-IT" sz="1800"/>
            </a:br>
            <a:r>
              <a:rPr lang="it-IT" sz="1800"/>
              <a:t>oppure possiamo specificare il nome di ciascun campo che ci serve, possiamo anche creare dei nuovi campi in base a delle condizioni.</a:t>
            </a:r>
            <a:br>
              <a:rPr lang="it-IT" sz="1800"/>
            </a:br>
            <a:r>
              <a:rPr lang="it-IT" sz="1800"/>
              <a:t>Per rinominare un campo viene usato AS seguito dal nuovo nome del campo.</a:t>
            </a:r>
            <a:br>
              <a:rPr lang="it-IT" sz="1800"/>
            </a:br>
            <a:br>
              <a:rPr lang="it-IT" sz="1800"/>
            </a:br>
            <a:r>
              <a:rPr lang="it-IT" sz="1800"/>
              <a:t>Comprende una lunga serie di clausole, tra le </a:t>
            </a:r>
            <a:br>
              <a:rPr lang="it-IT" sz="1800"/>
            </a:br>
            <a:r>
              <a:rPr lang="it-IT" sz="1800"/>
              <a:t>principali troviamo FROM, WHERE, ORDER BY.</a:t>
            </a:r>
            <a:endParaRPr/>
          </a:p>
        </p:txBody>
      </p:sp>
      <p:pic>
        <p:nvPicPr>
          <p:cNvPr descr="Database" id="605" name="Google Shape;605;p45"/>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06" name="Google Shape;606;p45"/>
          <p:cNvSpPr txBox="1"/>
          <p:nvPr/>
        </p:nvSpPr>
        <p:spPr>
          <a:xfrm>
            <a:off x="7507116" y="2215295"/>
            <a:ext cx="3806681"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SELECT </a:t>
            </a:r>
            <a:r>
              <a:rPr i="1" lang="it-IT" sz="1400">
                <a:solidFill>
                  <a:srgbClr val="000000"/>
                </a:solidFill>
                <a:latin typeface="Consolas"/>
                <a:ea typeface="Consolas"/>
                <a:cs typeface="Consolas"/>
                <a:sym typeface="Consolas"/>
              </a:rPr>
              <a:t>column</a:t>
            </a:r>
            <a:r>
              <a:rPr b="0" i="1" lang="it-IT" sz="1400">
                <a:solidFill>
                  <a:srgbClr val="000000"/>
                </a:solidFill>
                <a:latin typeface="Consolas"/>
                <a:ea typeface="Consolas"/>
                <a:cs typeface="Consolas"/>
                <a:sym typeface="Consolas"/>
              </a:rPr>
              <a:t>_name </a:t>
            </a:r>
            <a:br>
              <a:rPr b="0" i="1" lang="it-IT" sz="1400">
                <a:solidFill>
                  <a:srgbClr val="000000"/>
                </a:solidFill>
                <a:latin typeface="Consolas"/>
                <a:ea typeface="Consolas"/>
                <a:cs typeface="Consolas"/>
                <a:sym typeface="Consolas"/>
              </a:rPr>
            </a:br>
            <a:r>
              <a:rPr lang="it-IT" sz="1400">
                <a:solidFill>
                  <a:srgbClr val="0000CD"/>
                </a:solidFill>
                <a:latin typeface="Consolas"/>
                <a:ea typeface="Consolas"/>
                <a:cs typeface="Consolas"/>
                <a:sym typeface="Consolas"/>
              </a:rPr>
              <a:t>FROM</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b="0" i="1" lang="it-IT" sz="1400">
                <a:solidFill>
                  <a:srgbClr val="000000"/>
                </a:solidFill>
                <a:latin typeface="Consolas"/>
                <a:ea typeface="Consolas"/>
                <a:cs typeface="Consolas"/>
                <a:sym typeface="Consolas"/>
              </a:rPr>
            </a:br>
            <a:r>
              <a:rPr lang="it-IT" sz="1400">
                <a:solidFill>
                  <a:srgbClr val="0000CD"/>
                </a:solidFill>
                <a:latin typeface="Consolas"/>
                <a:ea typeface="Consolas"/>
                <a:cs typeface="Consolas"/>
                <a:sym typeface="Consolas"/>
              </a:rPr>
              <a:t>WHERE </a:t>
            </a:r>
            <a:r>
              <a:rPr i="1" lang="it-IT" sz="1400">
                <a:solidFill>
                  <a:srgbClr val="000000"/>
                </a:solidFill>
                <a:latin typeface="Consolas"/>
                <a:ea typeface="Consolas"/>
                <a:cs typeface="Consolas"/>
                <a:sym typeface="Consolas"/>
              </a:rPr>
              <a:t>column</a:t>
            </a:r>
            <a:r>
              <a:rPr b="0" i="1" lang="it-IT" sz="1400">
                <a:solidFill>
                  <a:srgbClr val="000000"/>
                </a:solidFill>
                <a:latin typeface="Consolas"/>
                <a:ea typeface="Consolas"/>
                <a:cs typeface="Consolas"/>
                <a:sym typeface="Consolas"/>
              </a:rPr>
              <a:t>_name = [condizione]</a:t>
            </a:r>
            <a:endParaRPr/>
          </a:p>
          <a:p>
            <a:pPr indent="0" lvl="0" marL="0" marR="0" rtl="0" algn="l">
              <a:spcBef>
                <a:spcPts val="0"/>
              </a:spcBef>
              <a:spcAft>
                <a:spcPts val="0"/>
              </a:spcAft>
              <a:buNone/>
            </a:pPr>
            <a:r>
              <a:rPr lang="it-IT" sz="1400">
                <a:solidFill>
                  <a:srgbClr val="0000CD"/>
                </a:solidFill>
                <a:latin typeface="Consolas"/>
                <a:ea typeface="Consolas"/>
                <a:cs typeface="Consolas"/>
                <a:sym typeface="Consolas"/>
              </a:rPr>
              <a:t>ORDER BY </a:t>
            </a:r>
            <a:r>
              <a:rPr i="1" lang="it-IT" sz="1400">
                <a:solidFill>
                  <a:srgbClr val="000000"/>
                </a:solidFill>
                <a:latin typeface="Consolas"/>
                <a:ea typeface="Consolas"/>
                <a:cs typeface="Consolas"/>
                <a:sym typeface="Consolas"/>
              </a:rPr>
              <a:t>column</a:t>
            </a:r>
            <a:r>
              <a:rPr b="0" i="1" lang="it-IT" sz="1400">
                <a:solidFill>
                  <a:srgbClr val="000000"/>
                </a:solidFill>
                <a:latin typeface="Consolas"/>
                <a:ea typeface="Consolas"/>
                <a:cs typeface="Consolas"/>
                <a:sym typeface="Consolas"/>
              </a:rPr>
              <a:t>_name </a:t>
            </a:r>
            <a:endParaRPr sz="1400">
              <a:solidFill>
                <a:srgbClr val="0000CD"/>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1" name="Shape 611"/>
        <p:cNvGrpSpPr/>
        <p:nvPr/>
      </p:nvGrpSpPr>
      <p:grpSpPr>
        <a:xfrm>
          <a:off x="0" y="0"/>
          <a:ext cx="0" cy="0"/>
          <a:chOff x="0" y="0"/>
          <a:chExt cx="0" cy="0"/>
        </a:xfrm>
      </p:grpSpPr>
      <p:sp>
        <p:nvSpPr>
          <p:cNvPr id="612" name="Google Shape;612;p4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13" name="Google Shape;613;p46"/>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14" name="Google Shape;614;p46"/>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15" name="Google Shape;615;p46"/>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DQL - SELECT</a:t>
            </a:r>
            <a:endParaRPr/>
          </a:p>
        </p:txBody>
      </p:sp>
      <p:sp>
        <p:nvSpPr>
          <p:cNvPr id="616" name="Google Shape;616;p46"/>
          <p:cNvSpPr txBox="1"/>
          <p:nvPr>
            <p:ph idx="1" type="body"/>
          </p:nvPr>
        </p:nvSpPr>
        <p:spPr>
          <a:xfrm>
            <a:off x="1143000" y="2332027"/>
            <a:ext cx="6583680" cy="435833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Quando parliamo dell’istruzione SELECT abbiamo svariate opzioni:</a:t>
            </a:r>
            <a:endParaRPr/>
          </a:p>
          <a:p>
            <a:pPr indent="-228600" lvl="0" marL="228600" rtl="0" algn="l">
              <a:lnSpc>
                <a:spcPct val="120000"/>
              </a:lnSpc>
              <a:spcBef>
                <a:spcPts val="1000"/>
              </a:spcBef>
              <a:spcAft>
                <a:spcPts val="0"/>
              </a:spcAft>
              <a:buClr>
                <a:schemeClr val="lt1"/>
              </a:buClr>
              <a:buSzPts val="1800"/>
              <a:buChar char="•"/>
            </a:pPr>
            <a:r>
              <a:rPr lang="it-IT" sz="1800"/>
              <a:t>selezionare campi singoli  </a:t>
            </a:r>
            <a:r>
              <a:rPr i="1" lang="it-IT" sz="1800"/>
              <a:t>nome_campo</a:t>
            </a:r>
            <a:endParaRPr i="1" sz="1800"/>
          </a:p>
          <a:p>
            <a:pPr indent="-228600" lvl="0" marL="228600" rtl="0" algn="l">
              <a:lnSpc>
                <a:spcPct val="120000"/>
              </a:lnSpc>
              <a:spcBef>
                <a:spcPts val="1000"/>
              </a:spcBef>
              <a:spcAft>
                <a:spcPts val="0"/>
              </a:spcAft>
              <a:buClr>
                <a:schemeClr val="lt1"/>
              </a:buClr>
              <a:buSzPts val="1800"/>
              <a:buChar char="•"/>
            </a:pPr>
            <a:r>
              <a:rPr lang="it-IT" sz="1800"/>
              <a:t>selezionare tutti i campi di una tabella</a:t>
            </a:r>
            <a:r>
              <a:rPr i="1" lang="it-IT" sz="1800"/>
              <a:t> *</a:t>
            </a:r>
            <a:endParaRPr/>
          </a:p>
          <a:p>
            <a:pPr indent="-228600" lvl="0" marL="228600" rtl="0" algn="l">
              <a:lnSpc>
                <a:spcPct val="120000"/>
              </a:lnSpc>
              <a:spcBef>
                <a:spcPts val="1000"/>
              </a:spcBef>
              <a:spcAft>
                <a:spcPts val="0"/>
              </a:spcAft>
              <a:buClr>
                <a:schemeClr val="lt1"/>
              </a:buClr>
              <a:buSzPts val="1800"/>
              <a:buChar char="•"/>
            </a:pPr>
            <a:r>
              <a:rPr lang="it-IT" sz="1800"/>
              <a:t>creare nuovi campi in base a delle condizioni</a:t>
            </a:r>
            <a:br>
              <a:rPr lang="it-IT" sz="1800"/>
            </a:br>
            <a:r>
              <a:rPr i="1" lang="it-IT" sz="1800"/>
              <a:t>CASE WHEN condizione THEN valore </a:t>
            </a:r>
            <a:br>
              <a:rPr i="1" lang="it-IT" sz="1800"/>
            </a:br>
            <a:r>
              <a:rPr i="1" lang="it-IT" sz="1800"/>
              <a:t>ELSE valore END</a:t>
            </a:r>
            <a:endParaRPr sz="1800"/>
          </a:p>
          <a:p>
            <a:pPr indent="-228600" lvl="0" marL="228600" rtl="0" algn="l">
              <a:lnSpc>
                <a:spcPct val="120000"/>
              </a:lnSpc>
              <a:spcBef>
                <a:spcPts val="1000"/>
              </a:spcBef>
              <a:spcAft>
                <a:spcPts val="0"/>
              </a:spcAft>
              <a:buClr>
                <a:schemeClr val="lt1"/>
              </a:buClr>
              <a:buSzPts val="1800"/>
              <a:buChar char="•"/>
            </a:pPr>
            <a:r>
              <a:rPr lang="it-IT" sz="1800"/>
              <a:t>Selezionare un numero definito di record </a:t>
            </a:r>
            <a:br>
              <a:rPr lang="it-IT" sz="1800"/>
            </a:br>
            <a:r>
              <a:rPr lang="it-IT" sz="1800"/>
              <a:t>TOP e LIMIT</a:t>
            </a:r>
            <a:endParaRPr/>
          </a:p>
          <a:p>
            <a:pPr indent="-228600" lvl="0" marL="228600" rtl="0" algn="l">
              <a:lnSpc>
                <a:spcPct val="120000"/>
              </a:lnSpc>
              <a:spcBef>
                <a:spcPts val="1000"/>
              </a:spcBef>
              <a:spcAft>
                <a:spcPts val="0"/>
              </a:spcAft>
              <a:buClr>
                <a:schemeClr val="lt1"/>
              </a:buClr>
              <a:buSzPts val="1800"/>
              <a:buChar char="•"/>
            </a:pPr>
            <a:r>
              <a:rPr lang="it-IT" sz="1800"/>
              <a:t>Filtrare eventuale duplicati </a:t>
            </a:r>
            <a:br>
              <a:rPr lang="it-IT" sz="1800"/>
            </a:br>
            <a:r>
              <a:rPr lang="it-IT" sz="1800"/>
              <a:t>DISTINCT e DISTINCT ROW</a:t>
            </a:r>
            <a:endParaRPr/>
          </a:p>
        </p:txBody>
      </p:sp>
      <p:pic>
        <p:nvPicPr>
          <p:cNvPr descr="Database" id="617" name="Google Shape;617;p46"/>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pic>
        <p:nvPicPr>
          <p:cNvPr descr="Immagine che contiene testo, schermata, Carattere, linea&#10;&#10;Descrizione generata automaticamente" id="618" name="Google Shape;618;p46"/>
          <p:cNvPicPr preferRelativeResize="0"/>
          <p:nvPr/>
        </p:nvPicPr>
        <p:blipFill rotWithShape="1">
          <a:blip r:embed="rId4">
            <a:alphaModFix/>
          </a:blip>
          <a:srcRect b="0" l="0" r="0" t="0"/>
          <a:stretch/>
        </p:blipFill>
        <p:spPr>
          <a:xfrm>
            <a:off x="8749335" y="3028503"/>
            <a:ext cx="2979420" cy="29565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3" name="Shape 623"/>
        <p:cNvGrpSpPr/>
        <p:nvPr/>
      </p:nvGrpSpPr>
      <p:grpSpPr>
        <a:xfrm>
          <a:off x="0" y="0"/>
          <a:ext cx="0" cy="0"/>
          <a:chOff x="0" y="0"/>
          <a:chExt cx="0" cy="0"/>
        </a:xfrm>
      </p:grpSpPr>
      <p:sp>
        <p:nvSpPr>
          <p:cNvPr id="624" name="Google Shape;624;p4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25" name="Google Shape;625;p47"/>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26" name="Google Shape;626;p47"/>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27" name="Google Shape;627;p47"/>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CLAUSOLA FROM</a:t>
            </a:r>
            <a:endParaRPr/>
          </a:p>
        </p:txBody>
      </p:sp>
      <p:sp>
        <p:nvSpPr>
          <p:cNvPr id="628" name="Google Shape;628;p47"/>
          <p:cNvSpPr txBox="1"/>
          <p:nvPr>
            <p:ph idx="1" type="body"/>
          </p:nvPr>
        </p:nvSpPr>
        <p:spPr>
          <a:xfrm>
            <a:off x="1143000" y="2332027"/>
            <a:ext cx="6583680" cy="27733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La clausola FROM indica da quale tabella, vista, subquery, ecc… debbano essere prendere i dati. </a:t>
            </a:r>
            <a:br>
              <a:rPr lang="it-IT" sz="1800"/>
            </a:br>
            <a:r>
              <a:rPr lang="it-IT" sz="1800"/>
              <a:t>Quindi indica la nostra sorgente.</a:t>
            </a:r>
            <a:endParaRPr/>
          </a:p>
          <a:p>
            <a:pPr indent="0" lvl="0" marL="0" rtl="0" algn="l">
              <a:lnSpc>
                <a:spcPct val="120000"/>
              </a:lnSpc>
              <a:spcBef>
                <a:spcPts val="1000"/>
              </a:spcBef>
              <a:spcAft>
                <a:spcPts val="0"/>
              </a:spcAft>
              <a:buClr>
                <a:schemeClr val="lt1"/>
              </a:buClr>
              <a:buSzPts val="1800"/>
              <a:buNone/>
            </a:pPr>
            <a:r>
              <a:rPr lang="it-IT" sz="1800"/>
              <a:t>Possiamo eventualmente rinominare la tabella utilizzando AS seguito dal nuovo nome che vogliamo dare alla nostra sorgente dati.</a:t>
            </a:r>
            <a:br>
              <a:rPr lang="it-IT" sz="1800"/>
            </a:br>
            <a:endParaRPr sz="1800"/>
          </a:p>
        </p:txBody>
      </p:sp>
      <p:pic>
        <p:nvPicPr>
          <p:cNvPr descr="Database" id="629" name="Google Shape;629;p47"/>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30" name="Google Shape;630;p47"/>
          <p:cNvSpPr txBox="1"/>
          <p:nvPr/>
        </p:nvSpPr>
        <p:spPr>
          <a:xfrm>
            <a:off x="7997113" y="1805878"/>
            <a:ext cx="3316684"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FROM</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table_name</a:t>
            </a:r>
            <a:br>
              <a:rPr b="0" i="1" lang="it-IT" sz="1400">
                <a:solidFill>
                  <a:srgbClr val="000000"/>
                </a:solidFill>
                <a:latin typeface="Consolas"/>
                <a:ea typeface="Consolas"/>
                <a:cs typeface="Consolas"/>
                <a:sym typeface="Consolas"/>
              </a:rPr>
            </a:b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5" name="Shape 635"/>
        <p:cNvGrpSpPr/>
        <p:nvPr/>
      </p:nvGrpSpPr>
      <p:grpSpPr>
        <a:xfrm>
          <a:off x="0" y="0"/>
          <a:ext cx="0" cy="0"/>
          <a:chOff x="0" y="0"/>
          <a:chExt cx="0" cy="0"/>
        </a:xfrm>
      </p:grpSpPr>
      <p:sp>
        <p:nvSpPr>
          <p:cNvPr id="636" name="Google Shape;636;p4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37" name="Google Shape;637;p48"/>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38" name="Google Shape;638;p48"/>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39" name="Google Shape;639;p48"/>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CLAUSOLA WHERE</a:t>
            </a:r>
            <a:endParaRPr/>
          </a:p>
        </p:txBody>
      </p:sp>
      <p:sp>
        <p:nvSpPr>
          <p:cNvPr id="640" name="Google Shape;640;p48"/>
          <p:cNvSpPr txBox="1"/>
          <p:nvPr>
            <p:ph idx="1" type="body"/>
          </p:nvPr>
        </p:nvSpPr>
        <p:spPr>
          <a:xfrm>
            <a:off x="1143000" y="2332027"/>
            <a:ext cx="6583680" cy="27733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La clausola WHERE permette di specificare delle condizioni, per cui l’istruzione a cui fa riferimento, attraverso l’utilizzo degli operatori:</a:t>
            </a:r>
            <a:endParaRPr/>
          </a:p>
          <a:p>
            <a:pPr indent="-228600" lvl="0" marL="228600" rtl="0" algn="l">
              <a:lnSpc>
                <a:spcPct val="120000"/>
              </a:lnSpc>
              <a:spcBef>
                <a:spcPts val="1000"/>
              </a:spcBef>
              <a:spcAft>
                <a:spcPts val="0"/>
              </a:spcAft>
              <a:buClr>
                <a:schemeClr val="lt1"/>
              </a:buClr>
              <a:buSzPts val="1800"/>
              <a:buChar char="•"/>
            </a:pPr>
            <a:r>
              <a:rPr lang="it-IT" sz="1800"/>
              <a:t>aritmetici: +, - , *, /</a:t>
            </a:r>
            <a:endParaRPr/>
          </a:p>
          <a:p>
            <a:pPr indent="-228600" lvl="0" marL="228600" rtl="0" algn="l">
              <a:lnSpc>
                <a:spcPct val="120000"/>
              </a:lnSpc>
              <a:spcBef>
                <a:spcPts val="1000"/>
              </a:spcBef>
              <a:spcAft>
                <a:spcPts val="0"/>
              </a:spcAft>
              <a:buClr>
                <a:schemeClr val="lt1"/>
              </a:buClr>
              <a:buSzPts val="1800"/>
              <a:buChar char="•"/>
            </a:pPr>
            <a:r>
              <a:rPr lang="it-IT" sz="1800"/>
              <a:t>confronto: =, &lt;, &gt;, &lt;&gt;, &lt;=,&gt;=</a:t>
            </a:r>
            <a:endParaRPr/>
          </a:p>
          <a:p>
            <a:pPr indent="-228600" lvl="0" marL="228600" rtl="0" algn="l">
              <a:lnSpc>
                <a:spcPct val="120000"/>
              </a:lnSpc>
              <a:spcBef>
                <a:spcPts val="1000"/>
              </a:spcBef>
              <a:spcAft>
                <a:spcPts val="0"/>
              </a:spcAft>
              <a:buClr>
                <a:schemeClr val="lt1"/>
              </a:buClr>
              <a:buSzPts val="1800"/>
              <a:buChar char="•"/>
            </a:pPr>
            <a:r>
              <a:rPr lang="it-IT" sz="1800"/>
              <a:t>logici: AND, OR, IN, NOT, LIKE, BETWEEN, IS NULL, ecc.</a:t>
            </a:r>
            <a:endParaRPr/>
          </a:p>
        </p:txBody>
      </p:sp>
      <p:pic>
        <p:nvPicPr>
          <p:cNvPr descr="Database" id="641" name="Google Shape;641;p48"/>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42" name="Google Shape;642;p48"/>
          <p:cNvSpPr txBox="1"/>
          <p:nvPr/>
        </p:nvSpPr>
        <p:spPr>
          <a:xfrm>
            <a:off x="8331728" y="1608544"/>
            <a:ext cx="2982069"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WHERE</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condizione</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p:txBody>
      </p:sp>
      <p:pic>
        <p:nvPicPr>
          <p:cNvPr id="643" name="Google Shape;643;p48"/>
          <p:cNvPicPr preferRelativeResize="0"/>
          <p:nvPr/>
        </p:nvPicPr>
        <p:blipFill rotWithShape="1">
          <a:blip r:embed="rId4">
            <a:alphaModFix/>
          </a:blip>
          <a:srcRect b="0" l="0" r="0" t="0"/>
          <a:stretch/>
        </p:blipFill>
        <p:spPr>
          <a:xfrm>
            <a:off x="8775205" y="3006760"/>
            <a:ext cx="2787793" cy="297830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268a7afb114_0_0"/>
          <p:cNvSpPr txBox="1"/>
          <p:nvPr>
            <p:ph type="title"/>
          </p:nvPr>
        </p:nvSpPr>
        <p:spPr>
          <a:xfrm>
            <a:off x="1143000" y="872935"/>
            <a:ext cx="9906000" cy="1360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SQL Operatori</a:t>
            </a:r>
            <a:endParaRPr/>
          </a:p>
        </p:txBody>
      </p:sp>
      <p:sp>
        <p:nvSpPr>
          <p:cNvPr id="650" name="Google Shape;650;g268a7afb114_0_0"/>
          <p:cNvSpPr txBox="1"/>
          <p:nvPr>
            <p:ph idx="1" type="body"/>
          </p:nvPr>
        </p:nvSpPr>
        <p:spPr>
          <a:xfrm>
            <a:off x="1143000" y="2332025"/>
            <a:ext cx="9906000" cy="3841200"/>
          </a:xfrm>
          <a:prstGeom prst="rect">
            <a:avLst/>
          </a:prstGeom>
        </p:spPr>
        <p:txBody>
          <a:bodyPr anchorCtr="0" anchor="t" bIns="45700" lIns="91425" spcFirstLastPara="1" rIns="91425" wrap="square" tIns="45700">
            <a:normAutofit lnSpcReduction="20000"/>
          </a:bodyPr>
          <a:lstStyle/>
          <a:p>
            <a:pPr indent="0" lvl="0" marL="0" marR="0" rtl="0" algn="l">
              <a:lnSpc>
                <a:spcPct val="150000"/>
              </a:lnSpc>
              <a:spcBef>
                <a:spcPts val="0"/>
              </a:spcBef>
              <a:spcAft>
                <a:spcPts val="0"/>
              </a:spcAft>
              <a:buClr>
                <a:schemeClr val="lt1"/>
              </a:buClr>
              <a:buSzPts val="1800"/>
              <a:buFont typeface="Arial"/>
              <a:buNone/>
            </a:pPr>
            <a:r>
              <a:rPr lang="it-IT" sz="1800"/>
              <a:t>ALL				TRUE if all of the subquery values meet the condition	</a:t>
            </a:r>
            <a:endParaRPr sz="1800"/>
          </a:p>
          <a:p>
            <a:pPr indent="0" lvl="0" marL="0" marR="0" rtl="0" algn="l">
              <a:lnSpc>
                <a:spcPct val="150000"/>
              </a:lnSpc>
              <a:spcBef>
                <a:spcPts val="0"/>
              </a:spcBef>
              <a:spcAft>
                <a:spcPts val="0"/>
              </a:spcAft>
              <a:buClr>
                <a:schemeClr val="lt1"/>
              </a:buClr>
              <a:buSzPts val="1800"/>
              <a:buFont typeface="Arial"/>
              <a:buNone/>
            </a:pPr>
            <a:r>
              <a:rPr lang="it-IT" sz="1800"/>
              <a:t>AND			TRUE if all the conditions separated by AND is TRUE	</a:t>
            </a:r>
            <a:endParaRPr sz="1800"/>
          </a:p>
          <a:p>
            <a:pPr indent="0" lvl="0" marL="0" marR="0" rtl="0" algn="l">
              <a:lnSpc>
                <a:spcPct val="150000"/>
              </a:lnSpc>
              <a:spcBef>
                <a:spcPts val="0"/>
              </a:spcBef>
              <a:spcAft>
                <a:spcPts val="0"/>
              </a:spcAft>
              <a:buClr>
                <a:schemeClr val="lt1"/>
              </a:buClr>
              <a:buSzPts val="1800"/>
              <a:buFont typeface="Arial"/>
              <a:buNone/>
            </a:pPr>
            <a:r>
              <a:rPr lang="it-IT" sz="1800"/>
              <a:t>ANY				TRUE if any of the subquery values meet the condition	</a:t>
            </a:r>
            <a:endParaRPr sz="1800"/>
          </a:p>
          <a:p>
            <a:pPr indent="0" lvl="0" marL="0" marR="0" rtl="0" algn="l">
              <a:lnSpc>
                <a:spcPct val="150000"/>
              </a:lnSpc>
              <a:spcBef>
                <a:spcPts val="0"/>
              </a:spcBef>
              <a:spcAft>
                <a:spcPts val="0"/>
              </a:spcAft>
              <a:buClr>
                <a:schemeClr val="lt1"/>
              </a:buClr>
              <a:buSzPts val="1800"/>
              <a:buFont typeface="Arial"/>
              <a:buNone/>
            </a:pPr>
            <a:r>
              <a:rPr lang="it-IT" sz="1800"/>
              <a:t>BETWEEN		TRUE if the operand is within the range of comparisons	</a:t>
            </a:r>
            <a:endParaRPr sz="1800"/>
          </a:p>
          <a:p>
            <a:pPr indent="0" lvl="0" marL="0" marR="0" rtl="0" algn="l">
              <a:lnSpc>
                <a:spcPct val="150000"/>
              </a:lnSpc>
              <a:spcBef>
                <a:spcPts val="0"/>
              </a:spcBef>
              <a:spcAft>
                <a:spcPts val="0"/>
              </a:spcAft>
              <a:buClr>
                <a:schemeClr val="lt1"/>
              </a:buClr>
              <a:buSzPts val="1800"/>
              <a:buFont typeface="Arial"/>
              <a:buNone/>
            </a:pPr>
            <a:r>
              <a:rPr lang="it-IT" sz="1800"/>
              <a:t>EXISTS			TRUE if the subquery returns one or more records	</a:t>
            </a:r>
            <a:endParaRPr sz="1800"/>
          </a:p>
          <a:p>
            <a:pPr indent="0" lvl="0" marL="0" marR="0" rtl="0" algn="l">
              <a:lnSpc>
                <a:spcPct val="150000"/>
              </a:lnSpc>
              <a:spcBef>
                <a:spcPts val="0"/>
              </a:spcBef>
              <a:spcAft>
                <a:spcPts val="0"/>
              </a:spcAft>
              <a:buClr>
                <a:schemeClr val="lt1"/>
              </a:buClr>
              <a:buSzPts val="1800"/>
              <a:buFont typeface="Arial"/>
              <a:buNone/>
            </a:pPr>
            <a:r>
              <a:rPr lang="it-IT" sz="1800"/>
              <a:t>IN				TRUE if the operand is equal to one of a list of expressions	</a:t>
            </a:r>
            <a:endParaRPr sz="1800"/>
          </a:p>
          <a:p>
            <a:pPr indent="0" lvl="0" marL="0" marR="0" rtl="0" algn="l">
              <a:lnSpc>
                <a:spcPct val="150000"/>
              </a:lnSpc>
              <a:spcBef>
                <a:spcPts val="0"/>
              </a:spcBef>
              <a:spcAft>
                <a:spcPts val="0"/>
              </a:spcAft>
              <a:buClr>
                <a:schemeClr val="lt1"/>
              </a:buClr>
              <a:buSzPts val="1800"/>
              <a:buFont typeface="Arial"/>
              <a:buNone/>
            </a:pPr>
            <a:r>
              <a:rPr lang="it-IT" sz="1800"/>
              <a:t>LIKE				TRUE if the operand matches a pattern	</a:t>
            </a:r>
            <a:endParaRPr sz="1800"/>
          </a:p>
          <a:p>
            <a:pPr indent="0" lvl="0" marL="0" marR="0" rtl="0" algn="l">
              <a:lnSpc>
                <a:spcPct val="150000"/>
              </a:lnSpc>
              <a:spcBef>
                <a:spcPts val="0"/>
              </a:spcBef>
              <a:spcAft>
                <a:spcPts val="0"/>
              </a:spcAft>
              <a:buClr>
                <a:schemeClr val="lt1"/>
              </a:buClr>
              <a:buSzPts val="1800"/>
              <a:buFont typeface="Arial"/>
              <a:buNone/>
            </a:pPr>
            <a:r>
              <a:rPr lang="it-IT" sz="1800"/>
              <a:t>NOT				Displays a record if the condition(s) is NOT TRUE	</a:t>
            </a:r>
            <a:endParaRPr sz="1800"/>
          </a:p>
          <a:p>
            <a:pPr indent="0" lvl="0" marL="0" marR="0" rtl="0" algn="l">
              <a:lnSpc>
                <a:spcPct val="150000"/>
              </a:lnSpc>
              <a:spcBef>
                <a:spcPts val="0"/>
              </a:spcBef>
              <a:spcAft>
                <a:spcPts val="0"/>
              </a:spcAft>
              <a:buClr>
                <a:schemeClr val="lt1"/>
              </a:buClr>
              <a:buSzPts val="1800"/>
              <a:buFont typeface="Arial"/>
              <a:buNone/>
            </a:pPr>
            <a:r>
              <a:rPr lang="it-IT" sz="1800"/>
              <a:t>OR				TRUE if any of the conditions separated by OR is TRUE	</a:t>
            </a:r>
            <a:endParaRPr sz="1800"/>
          </a:p>
          <a:p>
            <a:pPr indent="0" lvl="0" marL="0" marR="0" rtl="0" algn="l">
              <a:lnSpc>
                <a:spcPct val="150000"/>
              </a:lnSpc>
              <a:spcBef>
                <a:spcPts val="0"/>
              </a:spcBef>
              <a:spcAft>
                <a:spcPts val="0"/>
              </a:spcAft>
              <a:buClr>
                <a:schemeClr val="lt1"/>
              </a:buClr>
              <a:buSzPts val="1800"/>
              <a:buFont typeface="Arial"/>
              <a:buNone/>
            </a:pPr>
            <a:r>
              <a:rPr lang="it-IT" sz="1800"/>
              <a:t>SOME			TRUE if any of the subquery values meet the condition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34" name="Google Shape;134;p5"/>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35" name="Google Shape;135;p5"/>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36" name="Google Shape;136;p5"/>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DATABASE</a:t>
            </a:r>
            <a:br>
              <a:rPr lang="it-IT"/>
            </a:br>
            <a:r>
              <a:rPr i="1" lang="it-IT" sz="2500"/>
              <a:t>OLAP e OLTP </a:t>
            </a:r>
            <a:endParaRPr/>
          </a:p>
        </p:txBody>
      </p:sp>
      <p:sp>
        <p:nvSpPr>
          <p:cNvPr id="137" name="Google Shape;137;p5"/>
          <p:cNvSpPr txBox="1"/>
          <p:nvPr>
            <p:ph idx="1" type="body"/>
          </p:nvPr>
        </p:nvSpPr>
        <p:spPr>
          <a:xfrm>
            <a:off x="1143001" y="2223876"/>
            <a:ext cx="5946288" cy="421848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900"/>
              <a:buChar char="•"/>
            </a:pPr>
            <a:r>
              <a:rPr b="1" lang="it-IT" sz="1900"/>
              <a:t>OLAP( On-Line Analytical Processing): </a:t>
            </a:r>
            <a:r>
              <a:rPr lang="it-IT" sz="1900"/>
              <a:t> si tratta di un database orientato alle analisi, che permette di estrapolare insights in modo rapido da moli di dati aggregati. Verrà per lo più interrogato.</a:t>
            </a:r>
            <a:br>
              <a:rPr lang="it-IT" sz="1900"/>
            </a:br>
            <a:r>
              <a:rPr lang="it-IT" sz="1900"/>
              <a:t>Viene anche definito DWH(Dataware house)</a:t>
            </a:r>
            <a:endParaRPr/>
          </a:p>
          <a:p>
            <a:pPr indent="-228600" lvl="0" marL="228600" rtl="0" algn="l">
              <a:lnSpc>
                <a:spcPct val="120000"/>
              </a:lnSpc>
              <a:spcBef>
                <a:spcPts val="1000"/>
              </a:spcBef>
              <a:spcAft>
                <a:spcPts val="0"/>
              </a:spcAft>
              <a:buClr>
                <a:schemeClr val="lt1"/>
              </a:buClr>
              <a:buSzPts val="1900"/>
              <a:buChar char="•"/>
            </a:pPr>
            <a:r>
              <a:rPr b="1" lang="it-IT" sz="1900"/>
              <a:t>OLTP (On-Line Transaction Processsing): </a:t>
            </a:r>
            <a:br>
              <a:rPr lang="it-IT" sz="1900"/>
            </a:br>
            <a:r>
              <a:rPr lang="it-IT" sz="1900"/>
              <a:t>si tratta di un database che si occupa gestire le transazioni finanziarie, nei CRM aziendali, nei gestionali ERP e impiegato nelle operazioni di vendita al dettaglio. Le operazioni</a:t>
            </a:r>
            <a:br>
              <a:rPr lang="it-IT" sz="1900"/>
            </a:br>
            <a:r>
              <a:rPr lang="it-IT" sz="1900"/>
              <a:t>princiapli saranno Insert, Update, Delete</a:t>
            </a:r>
            <a:endParaRPr/>
          </a:p>
        </p:txBody>
      </p:sp>
      <p:pic>
        <p:nvPicPr>
          <p:cNvPr descr="Database" id="138" name="Google Shape;138;p5"/>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5" name="Shape 655"/>
        <p:cNvGrpSpPr/>
        <p:nvPr/>
      </p:nvGrpSpPr>
      <p:grpSpPr>
        <a:xfrm>
          <a:off x="0" y="0"/>
          <a:ext cx="0" cy="0"/>
          <a:chOff x="0" y="0"/>
          <a:chExt cx="0" cy="0"/>
        </a:xfrm>
      </p:grpSpPr>
      <p:sp>
        <p:nvSpPr>
          <p:cNvPr id="656" name="Google Shape;656;p4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57" name="Google Shape;657;p49"/>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58" name="Google Shape;658;p49"/>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59" name="Google Shape;659;p49"/>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CLAUSOLA ORDER BY</a:t>
            </a:r>
            <a:endParaRPr/>
          </a:p>
        </p:txBody>
      </p:sp>
      <p:sp>
        <p:nvSpPr>
          <p:cNvPr id="660" name="Google Shape;660;p49"/>
          <p:cNvSpPr txBox="1"/>
          <p:nvPr>
            <p:ph idx="1" type="body"/>
          </p:nvPr>
        </p:nvSpPr>
        <p:spPr>
          <a:xfrm>
            <a:off x="1143000" y="2332027"/>
            <a:ext cx="6583680" cy="27733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La clausola OREDER BY permette di ordinare il risultato della query per uno o più campi in ordine:</a:t>
            </a:r>
            <a:endParaRPr/>
          </a:p>
          <a:p>
            <a:pPr indent="-228600" lvl="0" marL="228600" rtl="0" algn="l">
              <a:lnSpc>
                <a:spcPct val="120000"/>
              </a:lnSpc>
              <a:spcBef>
                <a:spcPts val="1000"/>
              </a:spcBef>
              <a:spcAft>
                <a:spcPts val="0"/>
              </a:spcAft>
              <a:buClr>
                <a:schemeClr val="lt1"/>
              </a:buClr>
              <a:buSzPts val="1800"/>
              <a:buChar char="•"/>
            </a:pPr>
            <a:r>
              <a:rPr lang="it-IT" sz="1800"/>
              <a:t>crescente 🡪 ASC, comportamento di default, quindi si può anche omettere</a:t>
            </a:r>
            <a:endParaRPr/>
          </a:p>
          <a:p>
            <a:pPr indent="-228600" lvl="0" marL="228600" rtl="0" algn="l">
              <a:lnSpc>
                <a:spcPct val="120000"/>
              </a:lnSpc>
              <a:spcBef>
                <a:spcPts val="1000"/>
              </a:spcBef>
              <a:spcAft>
                <a:spcPts val="0"/>
              </a:spcAft>
              <a:buClr>
                <a:schemeClr val="lt1"/>
              </a:buClr>
              <a:buSzPts val="1800"/>
              <a:buChar char="•"/>
            </a:pPr>
            <a:r>
              <a:rPr lang="it-IT" sz="1800"/>
              <a:t>decrescente 🡪 DESC</a:t>
            </a:r>
            <a:endParaRPr sz="1800"/>
          </a:p>
        </p:txBody>
      </p:sp>
      <p:pic>
        <p:nvPicPr>
          <p:cNvPr descr="Database" id="661" name="Google Shape;661;p49"/>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62" name="Google Shape;662;p49"/>
          <p:cNvSpPr txBox="1"/>
          <p:nvPr/>
        </p:nvSpPr>
        <p:spPr>
          <a:xfrm>
            <a:off x="8199018" y="1977876"/>
            <a:ext cx="3327437" cy="95410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a:t>
            </a:r>
            <a:br>
              <a:rPr lang="it-IT" sz="1400">
                <a:solidFill>
                  <a:srgbClr val="0000CD"/>
                </a:solidFill>
                <a:latin typeface="Consolas"/>
                <a:ea typeface="Consolas"/>
                <a:cs typeface="Consolas"/>
                <a:sym typeface="Consolas"/>
              </a:rPr>
            </a:br>
            <a:r>
              <a:rPr lang="it-IT" sz="1400">
                <a:solidFill>
                  <a:srgbClr val="0000CD"/>
                </a:solidFill>
                <a:latin typeface="Consolas"/>
                <a:ea typeface="Consolas"/>
                <a:cs typeface="Consolas"/>
                <a:sym typeface="Consolas"/>
              </a:rPr>
              <a:t>ORDER BY</a:t>
            </a:r>
            <a:r>
              <a:rPr b="0" i="0" lang="it-IT" sz="1400">
                <a:solidFill>
                  <a:srgbClr val="000000"/>
                </a:solidFill>
                <a:latin typeface="Consolas"/>
                <a:ea typeface="Consolas"/>
                <a:cs typeface="Consolas"/>
                <a:sym typeface="Consolas"/>
              </a:rPr>
              <a:t> </a:t>
            </a:r>
            <a:r>
              <a:rPr b="0" i="1" lang="it-IT" sz="1400">
                <a:solidFill>
                  <a:srgbClr val="000000"/>
                </a:solidFill>
                <a:latin typeface="Consolas"/>
                <a:ea typeface="Consolas"/>
                <a:cs typeface="Consolas"/>
                <a:sym typeface="Consolas"/>
              </a:rPr>
              <a:t>column_name ASC/DESC</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7" name="Shape 667"/>
        <p:cNvGrpSpPr/>
        <p:nvPr/>
      </p:nvGrpSpPr>
      <p:grpSpPr>
        <a:xfrm>
          <a:off x="0" y="0"/>
          <a:ext cx="0" cy="0"/>
          <a:chOff x="0" y="0"/>
          <a:chExt cx="0" cy="0"/>
        </a:xfrm>
      </p:grpSpPr>
      <p:sp>
        <p:nvSpPr>
          <p:cNvPr id="668" name="Google Shape;668;p5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69" name="Google Shape;669;p50"/>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70" name="Google Shape;670;p50"/>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71" name="Google Shape;671;p50"/>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AGGREGAZIONE DI DATI</a:t>
            </a:r>
            <a:endParaRPr/>
          </a:p>
        </p:txBody>
      </p:sp>
      <p:sp>
        <p:nvSpPr>
          <p:cNvPr id="672" name="Google Shape;672;p50"/>
          <p:cNvSpPr txBox="1"/>
          <p:nvPr>
            <p:ph idx="1" type="body"/>
          </p:nvPr>
        </p:nvSpPr>
        <p:spPr>
          <a:xfrm>
            <a:off x="1143000" y="2332027"/>
            <a:ext cx="6404258" cy="433200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SQL ci mette a disposizione funzioni e clausole per aggregare ovvero raggruppare i dati in base a determinati campi.</a:t>
            </a:r>
            <a:endParaRPr/>
          </a:p>
          <a:p>
            <a:pPr indent="-228600" lvl="0" marL="228600" rtl="0" algn="l">
              <a:lnSpc>
                <a:spcPct val="120000"/>
              </a:lnSpc>
              <a:spcBef>
                <a:spcPts val="1000"/>
              </a:spcBef>
              <a:spcAft>
                <a:spcPts val="0"/>
              </a:spcAft>
              <a:buClr>
                <a:schemeClr val="lt1"/>
              </a:buClr>
              <a:buSzPts val="1800"/>
              <a:buChar char="•"/>
            </a:pPr>
            <a:r>
              <a:rPr lang="it-IT" sz="1800"/>
              <a:t>funzioni come COUNT(),SUM(),AVG(),MIN(),MAX()</a:t>
            </a:r>
            <a:endParaRPr/>
          </a:p>
          <a:p>
            <a:pPr indent="-228600" lvl="0" marL="228600" rtl="0" algn="l">
              <a:lnSpc>
                <a:spcPct val="120000"/>
              </a:lnSpc>
              <a:spcBef>
                <a:spcPts val="1000"/>
              </a:spcBef>
              <a:spcAft>
                <a:spcPts val="0"/>
              </a:spcAft>
              <a:buClr>
                <a:schemeClr val="lt1"/>
              </a:buClr>
              <a:buSzPts val="1800"/>
              <a:buChar char="•"/>
            </a:pPr>
            <a:r>
              <a:rPr lang="it-IT" sz="1800"/>
              <a:t>GROUP BY permette appunto di raggruppare i dati per determinati campi.</a:t>
            </a:r>
            <a:endParaRPr/>
          </a:p>
          <a:p>
            <a:pPr indent="-228600" lvl="0" marL="228600" rtl="0" algn="l">
              <a:lnSpc>
                <a:spcPct val="120000"/>
              </a:lnSpc>
              <a:spcBef>
                <a:spcPts val="1000"/>
              </a:spcBef>
              <a:spcAft>
                <a:spcPts val="0"/>
              </a:spcAft>
              <a:buClr>
                <a:schemeClr val="lt1"/>
              </a:buClr>
              <a:buSzPts val="1800"/>
              <a:buChar char="•"/>
            </a:pPr>
            <a:r>
              <a:rPr lang="it-IT" sz="1800"/>
              <a:t>HAVING specifica una condizione di ricerca per un gruppo o una funzione di aggregazione.</a:t>
            </a:r>
            <a:endParaRPr/>
          </a:p>
          <a:p>
            <a:pPr indent="-114300" lvl="0" marL="228600" rtl="0" algn="l">
              <a:lnSpc>
                <a:spcPct val="120000"/>
              </a:lnSpc>
              <a:spcBef>
                <a:spcPts val="1000"/>
              </a:spcBef>
              <a:spcAft>
                <a:spcPts val="0"/>
              </a:spcAft>
              <a:buClr>
                <a:schemeClr val="lt1"/>
              </a:buClr>
              <a:buSzPts val="1800"/>
              <a:buNone/>
            </a:pPr>
            <a:r>
              <a:t/>
            </a:r>
            <a:endParaRPr sz="1800"/>
          </a:p>
          <a:p>
            <a:pPr indent="0" lvl="0" marL="0" rtl="0" algn="l">
              <a:lnSpc>
                <a:spcPct val="120000"/>
              </a:lnSpc>
              <a:spcBef>
                <a:spcPts val="1000"/>
              </a:spcBef>
              <a:spcAft>
                <a:spcPts val="0"/>
              </a:spcAft>
              <a:buClr>
                <a:schemeClr val="lt1"/>
              </a:buClr>
              <a:buSzPts val="1800"/>
              <a:buNone/>
            </a:pPr>
            <a:r>
              <a:rPr lang="it-IT" sz="1800"/>
              <a:t>Le aggregazioni sono anche molto utili per</a:t>
            </a:r>
            <a:br>
              <a:rPr lang="it-IT" sz="1800"/>
            </a:br>
            <a:r>
              <a:rPr lang="it-IT" sz="1800"/>
              <a:t>capire qual è la chiave di una tabella in caso</a:t>
            </a:r>
            <a:br>
              <a:rPr lang="it-IT" sz="1800"/>
            </a:br>
            <a:r>
              <a:rPr lang="it-IT" sz="1800"/>
              <a:t>non sia esplicitamente indicato.</a:t>
            </a:r>
            <a:endParaRPr/>
          </a:p>
          <a:p>
            <a:pPr indent="-114300" lvl="0" marL="228600" rtl="0" algn="l">
              <a:lnSpc>
                <a:spcPct val="120000"/>
              </a:lnSpc>
              <a:spcBef>
                <a:spcPts val="1000"/>
              </a:spcBef>
              <a:spcAft>
                <a:spcPts val="0"/>
              </a:spcAft>
              <a:buClr>
                <a:schemeClr val="lt1"/>
              </a:buClr>
              <a:buSzPts val="1800"/>
              <a:buNone/>
            </a:pPr>
            <a:r>
              <a:t/>
            </a:r>
            <a:endParaRPr sz="1800"/>
          </a:p>
        </p:txBody>
      </p:sp>
      <p:pic>
        <p:nvPicPr>
          <p:cNvPr descr="Database" id="673" name="Google Shape;673;p50"/>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74" name="Google Shape;674;p50"/>
          <p:cNvSpPr txBox="1"/>
          <p:nvPr/>
        </p:nvSpPr>
        <p:spPr>
          <a:xfrm>
            <a:off x="7547258" y="1721777"/>
            <a:ext cx="4538062" cy="1200329"/>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OrderDate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COUNT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Orders</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adventureworks2019</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SalesOrderHeader</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WHERE</a:t>
            </a:r>
            <a:r>
              <a:rPr lang="it-IT" sz="1200">
                <a:solidFill>
                  <a:srgbClr val="000000"/>
                </a:solidFill>
                <a:latin typeface="Consolas"/>
                <a:ea typeface="Consolas"/>
                <a:cs typeface="Consolas"/>
                <a:sym typeface="Consolas"/>
              </a:rPr>
              <a:t> TerritoryID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7</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GROUP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OrderDate</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HAVING</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COUNT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&gt;</a:t>
            </a:r>
            <a:r>
              <a:rPr lang="it-IT" sz="1200">
                <a:solidFill>
                  <a:srgbClr val="000000"/>
                </a:solidFill>
                <a:latin typeface="Consolas"/>
                <a:ea typeface="Consolas"/>
                <a:cs typeface="Consolas"/>
                <a:sym typeface="Consolas"/>
              </a:rPr>
              <a:t> 3</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ORDER</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OrderDate </a:t>
            </a:r>
            <a:r>
              <a:rPr lang="it-IT" sz="1200">
                <a:solidFill>
                  <a:srgbClr val="0000FF"/>
                </a:solidFill>
                <a:latin typeface="Consolas"/>
                <a:ea typeface="Consolas"/>
                <a:cs typeface="Consolas"/>
                <a:sym typeface="Consolas"/>
              </a:rPr>
              <a:t>DESC</a:t>
            </a:r>
            <a:r>
              <a:rPr lang="it-IT" sz="1200">
                <a:solidFill>
                  <a:srgbClr val="808080"/>
                </a:solidFill>
                <a:latin typeface="Consolas"/>
                <a:ea typeface="Consolas"/>
                <a:cs typeface="Consolas"/>
                <a:sym typeface="Consolas"/>
              </a:rPr>
              <a:t>;</a:t>
            </a:r>
            <a:endParaRPr sz="1200">
              <a:solidFill>
                <a:schemeClr val="dk1"/>
              </a:solidFill>
              <a:latin typeface="Consolas"/>
              <a:ea typeface="Consolas"/>
              <a:cs typeface="Consolas"/>
              <a:sym typeface="Consolas"/>
            </a:endParaRPr>
          </a:p>
        </p:txBody>
      </p:sp>
      <p:sp>
        <p:nvSpPr>
          <p:cNvPr id="675" name="Google Shape;675;p50"/>
          <p:cNvSpPr txBox="1"/>
          <p:nvPr/>
        </p:nvSpPr>
        <p:spPr>
          <a:xfrm>
            <a:off x="7726680" y="4451345"/>
            <a:ext cx="4245207" cy="830997"/>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SalesOrderID</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COUNT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Orders</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adventureworks2019</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SalesOrderHeader</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GROUP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SalesOrderID</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HAVING</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COUNT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&gt;</a:t>
            </a:r>
            <a:r>
              <a:rPr lang="it-IT" sz="1200">
                <a:solidFill>
                  <a:srgbClr val="000000"/>
                </a:solidFill>
                <a:latin typeface="Consolas"/>
                <a:ea typeface="Consolas"/>
                <a:cs typeface="Consolas"/>
                <a:sym typeface="Consolas"/>
              </a:rPr>
              <a:t> 1</a:t>
            </a:r>
            <a:endParaRPr sz="1200">
              <a:solidFill>
                <a:schemeClr val="dk1"/>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0" name="Shape 680"/>
        <p:cNvGrpSpPr/>
        <p:nvPr/>
      </p:nvGrpSpPr>
      <p:grpSpPr>
        <a:xfrm>
          <a:off x="0" y="0"/>
          <a:ext cx="0" cy="0"/>
          <a:chOff x="0" y="0"/>
          <a:chExt cx="0" cy="0"/>
        </a:xfrm>
      </p:grpSpPr>
      <p:sp>
        <p:nvSpPr>
          <p:cNvPr id="681" name="Google Shape;681;p5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82" name="Google Shape;682;p51"/>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83" name="Google Shape;683;p51"/>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84" name="Google Shape;684;p51"/>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ORDINE ESECUZIONE</a:t>
            </a:r>
            <a:endParaRPr/>
          </a:p>
        </p:txBody>
      </p:sp>
      <p:sp>
        <p:nvSpPr>
          <p:cNvPr id="685" name="Google Shape;685;p51"/>
          <p:cNvSpPr txBox="1"/>
          <p:nvPr>
            <p:ph idx="1" type="body"/>
          </p:nvPr>
        </p:nvSpPr>
        <p:spPr>
          <a:xfrm>
            <a:off x="1143000" y="2332027"/>
            <a:ext cx="6583680" cy="386833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Ora che abbiamo visto alcune delle istruzioni e clausole vediamo l’ordine in cui vengono eseguite.</a:t>
            </a:r>
            <a:br>
              <a:rPr lang="it-IT" sz="1800"/>
            </a:br>
            <a:r>
              <a:rPr lang="it-IT" sz="1800"/>
              <a:t>Ci aspetteremmo fosse nella stessa sequenza con cui le abbiamo scritte. </a:t>
            </a:r>
            <a:br>
              <a:rPr lang="it-IT" sz="1800"/>
            </a:br>
            <a:r>
              <a:rPr lang="it-IT" sz="1800"/>
              <a:t>Ma non è così.</a:t>
            </a:r>
            <a:br>
              <a:rPr lang="it-IT" sz="1800"/>
            </a:br>
            <a:r>
              <a:rPr lang="it-IT" sz="1800"/>
              <a:t>La prima istruzione ad essere eseguita è infatti il FROM, seguito da WHERE ecc. ecc.</a:t>
            </a:r>
            <a:br>
              <a:rPr lang="it-IT" sz="1800"/>
            </a:br>
            <a:r>
              <a:rPr lang="it-IT" sz="1800"/>
              <a:t>(vedi figura accanto).</a:t>
            </a:r>
            <a:br>
              <a:rPr lang="it-IT" sz="1800"/>
            </a:br>
            <a:br>
              <a:rPr lang="it-IT" sz="1800"/>
            </a:br>
            <a:r>
              <a:rPr lang="it-IT" sz="1800"/>
              <a:t>N.B. MySQL nonostante questo permette di usare </a:t>
            </a:r>
            <a:br>
              <a:rPr lang="it-IT" sz="1800"/>
            </a:br>
            <a:r>
              <a:rPr lang="it-IT" sz="1800"/>
              <a:t>l’alias nelle condizioni GROUP BY ed HAVING.</a:t>
            </a:r>
            <a:endParaRPr/>
          </a:p>
        </p:txBody>
      </p:sp>
      <p:pic>
        <p:nvPicPr>
          <p:cNvPr descr="Database" id="686" name="Google Shape;686;p51"/>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687" name="Google Shape;687;p51"/>
          <p:cNvSpPr txBox="1"/>
          <p:nvPr/>
        </p:nvSpPr>
        <p:spPr>
          <a:xfrm>
            <a:off x="7932787" y="1057045"/>
            <a:ext cx="4039100" cy="1815882"/>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ORDINE ISTRUZIONI/CLAUSOLE NELLA QUERY</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SELECT </a:t>
            </a:r>
            <a:r>
              <a:rPr b="0" i="0" lang="it-IT" sz="1400">
                <a:solidFill>
                  <a:schemeClr val="dk1"/>
                </a:solidFill>
                <a:latin typeface="Arial"/>
                <a:ea typeface="Arial"/>
                <a:cs typeface="Arial"/>
                <a:sym typeface="Arial"/>
              </a:rPr>
              <a:t>OrderDate, COUNT(*)</a:t>
            </a:r>
            <a:r>
              <a:rPr b="0" i="0" lang="it-IT" sz="1400">
                <a:solidFill>
                  <a:srgbClr val="0101FD"/>
                </a:solidFill>
                <a:latin typeface="Arial"/>
                <a:ea typeface="Arial"/>
                <a:cs typeface="Arial"/>
                <a:sym typeface="Arial"/>
              </a:rPr>
              <a:t> AS </a:t>
            </a:r>
            <a:r>
              <a:rPr b="0" i="0" lang="it-IT" sz="1400">
                <a:solidFill>
                  <a:schemeClr val="dk1"/>
                </a:solidFill>
                <a:latin typeface="Arial"/>
                <a:ea typeface="Arial"/>
                <a:cs typeface="Arial"/>
                <a:sym typeface="Arial"/>
              </a:rPr>
              <a:t>Orders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0" lang="it-IT" sz="1400">
                <a:solidFill>
                  <a:schemeClr val="dk1"/>
                </a:solidFill>
                <a:latin typeface="Arial"/>
                <a:ea typeface="Arial"/>
                <a:cs typeface="Arial"/>
                <a:sym typeface="Arial"/>
              </a:rPr>
              <a:t>adventureworks2019.SalesOrderheader</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WHERE </a:t>
            </a:r>
            <a:r>
              <a:rPr b="0" i="0" lang="it-IT" sz="1400">
                <a:solidFill>
                  <a:schemeClr val="dk1"/>
                </a:solidFill>
                <a:latin typeface="Arial"/>
                <a:ea typeface="Arial"/>
                <a:cs typeface="Arial"/>
                <a:sym typeface="Arial"/>
              </a:rPr>
              <a:t>TerritoryID = 7</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GROUP  BY </a:t>
            </a:r>
            <a:r>
              <a:rPr b="0" i="0" lang="it-IT" sz="1400">
                <a:solidFill>
                  <a:schemeClr val="dk1"/>
                </a:solidFill>
                <a:latin typeface="Arial"/>
                <a:ea typeface="Arial"/>
                <a:cs typeface="Arial"/>
                <a:sym typeface="Arial"/>
              </a:rPr>
              <a:t>OrderDate</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HAVING </a:t>
            </a:r>
            <a:r>
              <a:rPr b="0" i="0" lang="it-IT" sz="1400">
                <a:solidFill>
                  <a:schemeClr val="dk1"/>
                </a:solidFill>
                <a:latin typeface="Arial"/>
                <a:ea typeface="Arial"/>
                <a:cs typeface="Arial"/>
                <a:sym typeface="Arial"/>
              </a:rPr>
              <a:t>COUNT(*) &gt; 3</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ORDER BY </a:t>
            </a:r>
            <a:r>
              <a:rPr b="0" i="0" lang="it-IT" sz="1400">
                <a:solidFill>
                  <a:schemeClr val="dk1"/>
                </a:solidFill>
                <a:latin typeface="Arial"/>
                <a:ea typeface="Arial"/>
                <a:cs typeface="Arial"/>
                <a:sym typeface="Arial"/>
              </a:rPr>
              <a:t>OrderDate DESC;</a:t>
            </a:r>
            <a:endParaRPr sz="1400">
              <a:solidFill>
                <a:schemeClr val="dk1"/>
              </a:solidFill>
              <a:latin typeface="Consolas"/>
              <a:ea typeface="Consolas"/>
              <a:cs typeface="Consolas"/>
              <a:sym typeface="Consolas"/>
            </a:endParaRPr>
          </a:p>
        </p:txBody>
      </p:sp>
      <p:sp>
        <p:nvSpPr>
          <p:cNvPr id="688" name="Google Shape;688;p51"/>
          <p:cNvSpPr txBox="1"/>
          <p:nvPr/>
        </p:nvSpPr>
        <p:spPr>
          <a:xfrm>
            <a:off x="7932788" y="3457991"/>
            <a:ext cx="4039099" cy="1815882"/>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0000CD"/>
                </a:solidFill>
                <a:latin typeface="Consolas"/>
                <a:ea typeface="Consolas"/>
                <a:cs typeface="Consolas"/>
                <a:sym typeface="Consolas"/>
              </a:rPr>
              <a:t>ORDINE ESECUZUONE QUERY</a:t>
            </a:r>
            <a:br>
              <a:rPr lang="it-IT" sz="1400">
                <a:solidFill>
                  <a:srgbClr val="0000CD"/>
                </a:solidFill>
                <a:latin typeface="Consolas"/>
                <a:ea typeface="Consolas"/>
                <a:cs typeface="Consolas"/>
                <a:sym typeface="Consolas"/>
              </a:rPr>
            </a:br>
            <a:endParaRPr sz="1400">
              <a:solidFill>
                <a:srgbClr val="0000CD"/>
              </a:solidFill>
              <a:latin typeface="Consolas"/>
              <a:ea typeface="Consolas"/>
              <a:cs typeface="Consolas"/>
              <a:sym typeface="Consolas"/>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0" lang="it-IT" sz="1400">
                <a:solidFill>
                  <a:schemeClr val="dk1"/>
                </a:solidFill>
                <a:latin typeface="Arial"/>
                <a:ea typeface="Arial"/>
                <a:cs typeface="Arial"/>
                <a:sym typeface="Arial"/>
              </a:rPr>
              <a:t>adventureworks2019.SalesOrderheader</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WHERE </a:t>
            </a:r>
            <a:r>
              <a:rPr b="0" i="0" lang="it-IT" sz="1400">
                <a:solidFill>
                  <a:schemeClr val="dk1"/>
                </a:solidFill>
                <a:latin typeface="Arial"/>
                <a:ea typeface="Arial"/>
                <a:cs typeface="Arial"/>
                <a:sym typeface="Arial"/>
              </a:rPr>
              <a:t>TerritoryID = 7</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GROUP  BY </a:t>
            </a:r>
            <a:r>
              <a:rPr b="0" i="0" lang="it-IT" sz="1400">
                <a:solidFill>
                  <a:schemeClr val="dk1"/>
                </a:solidFill>
                <a:latin typeface="Arial"/>
                <a:ea typeface="Arial"/>
                <a:cs typeface="Arial"/>
                <a:sym typeface="Arial"/>
              </a:rPr>
              <a:t>OrderDate</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HAVING </a:t>
            </a:r>
            <a:r>
              <a:rPr b="0" i="0" lang="it-IT" sz="1400">
                <a:solidFill>
                  <a:schemeClr val="dk1"/>
                </a:solidFill>
                <a:latin typeface="Arial"/>
                <a:ea typeface="Arial"/>
                <a:cs typeface="Arial"/>
                <a:sym typeface="Arial"/>
              </a:rPr>
              <a:t>COUNT(*) &gt; 3</a:t>
            </a:r>
            <a:br>
              <a:rPr b="0" i="0" lang="it-IT" sz="1400">
                <a:solidFill>
                  <a:schemeClr val="dk1"/>
                </a:solidFill>
                <a:latin typeface="Arial"/>
                <a:ea typeface="Arial"/>
                <a:cs typeface="Arial"/>
                <a:sym typeface="Arial"/>
              </a:rPr>
            </a:br>
            <a:r>
              <a:rPr b="0" i="0" lang="it-IT" sz="1400">
                <a:solidFill>
                  <a:srgbClr val="0101FD"/>
                </a:solidFill>
                <a:latin typeface="Arial"/>
                <a:ea typeface="Arial"/>
                <a:cs typeface="Arial"/>
                <a:sym typeface="Arial"/>
              </a:rPr>
              <a:t>SELECT </a:t>
            </a:r>
            <a:r>
              <a:rPr b="0" i="0" lang="it-IT" sz="1400">
                <a:solidFill>
                  <a:schemeClr val="dk1"/>
                </a:solidFill>
                <a:latin typeface="Arial"/>
                <a:ea typeface="Arial"/>
                <a:cs typeface="Arial"/>
                <a:sym typeface="Arial"/>
              </a:rPr>
              <a:t>OrderDate, COUNT(*)</a:t>
            </a:r>
            <a:r>
              <a:rPr b="0" i="0" lang="it-IT" sz="1400">
                <a:solidFill>
                  <a:srgbClr val="0101FD"/>
                </a:solidFill>
                <a:latin typeface="Arial"/>
                <a:ea typeface="Arial"/>
                <a:cs typeface="Arial"/>
                <a:sym typeface="Arial"/>
              </a:rPr>
              <a:t> AS </a:t>
            </a:r>
            <a:r>
              <a:rPr b="0" i="0" lang="it-IT" sz="1400">
                <a:solidFill>
                  <a:schemeClr val="dk1"/>
                </a:solidFill>
                <a:latin typeface="Arial"/>
                <a:ea typeface="Arial"/>
                <a:cs typeface="Arial"/>
                <a:sym typeface="Arial"/>
              </a:rPr>
              <a:t>Orders</a:t>
            </a:r>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ORDER BY </a:t>
            </a:r>
            <a:r>
              <a:rPr b="0" i="0" lang="it-IT" sz="1400">
                <a:solidFill>
                  <a:schemeClr val="dk1"/>
                </a:solidFill>
                <a:latin typeface="Arial"/>
                <a:ea typeface="Arial"/>
                <a:cs typeface="Arial"/>
                <a:sym typeface="Arial"/>
              </a:rPr>
              <a:t>OrderDate DESC;</a:t>
            </a:r>
            <a:endParaRPr sz="1400">
              <a:solidFill>
                <a:schemeClr val="dk1"/>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3" name="Shape 693"/>
        <p:cNvGrpSpPr/>
        <p:nvPr/>
      </p:nvGrpSpPr>
      <p:grpSpPr>
        <a:xfrm>
          <a:off x="0" y="0"/>
          <a:ext cx="0" cy="0"/>
          <a:chOff x="0" y="0"/>
          <a:chExt cx="0" cy="0"/>
        </a:xfrm>
      </p:grpSpPr>
      <p:sp>
        <p:nvSpPr>
          <p:cNvPr id="694" name="Google Shape;694;p5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95" name="Google Shape;695;p52"/>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96" name="Google Shape;696;p52"/>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697" name="Google Shape;697;p52"/>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DQL – UNION e UNION ALL</a:t>
            </a:r>
            <a:endParaRPr/>
          </a:p>
        </p:txBody>
      </p:sp>
      <p:sp>
        <p:nvSpPr>
          <p:cNvPr id="698" name="Google Shape;698;p52"/>
          <p:cNvSpPr txBox="1"/>
          <p:nvPr>
            <p:ph idx="1" type="body"/>
          </p:nvPr>
        </p:nvSpPr>
        <p:spPr>
          <a:xfrm>
            <a:off x="1143000" y="2332027"/>
            <a:ext cx="6583680" cy="386833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Le clausole UNION e UNION ALL vengono utilizzate quando abbiamo bisogno di combinare i risultati di più query aventi gli stessi campi (quindi aggiungere record).</a:t>
            </a:r>
            <a:br>
              <a:rPr lang="it-IT" sz="1800"/>
            </a:br>
            <a:r>
              <a:rPr lang="it-IT" sz="1800"/>
              <a:t>Ad esempio quando i dati si trovano in tabelle diverse o forse si dispone di query esistenti che devono essere trasformate in un'unica query. </a:t>
            </a:r>
            <a:endParaRPr/>
          </a:p>
          <a:p>
            <a:pPr indent="-228600" lvl="0" marL="228600" rtl="0" algn="l">
              <a:lnSpc>
                <a:spcPct val="120000"/>
              </a:lnSpc>
              <a:spcBef>
                <a:spcPts val="1000"/>
              </a:spcBef>
              <a:spcAft>
                <a:spcPts val="0"/>
              </a:spcAft>
              <a:buClr>
                <a:schemeClr val="lt1"/>
              </a:buClr>
              <a:buSzPts val="1800"/>
              <a:buChar char="•"/>
            </a:pPr>
            <a:r>
              <a:rPr lang="it-IT" sz="1800"/>
              <a:t>UNION: unifica i risultati di due query e rimuove eventuali duplicati</a:t>
            </a:r>
            <a:endParaRPr/>
          </a:p>
          <a:p>
            <a:pPr indent="-228600" lvl="0" marL="228600" rtl="0" algn="l">
              <a:lnSpc>
                <a:spcPct val="120000"/>
              </a:lnSpc>
              <a:spcBef>
                <a:spcPts val="1000"/>
              </a:spcBef>
              <a:spcAft>
                <a:spcPts val="0"/>
              </a:spcAft>
              <a:buClr>
                <a:schemeClr val="lt1"/>
              </a:buClr>
              <a:buSzPts val="1800"/>
              <a:buChar char="•"/>
            </a:pPr>
            <a:r>
              <a:rPr lang="it-IT" sz="1800"/>
              <a:t>UNION ALL: unifica i risultati di due query e </a:t>
            </a:r>
            <a:br>
              <a:rPr lang="it-IT" sz="1800"/>
            </a:br>
            <a:r>
              <a:rPr lang="it-IT" sz="1800"/>
              <a:t>mantiene tutti i record</a:t>
            </a:r>
            <a:r>
              <a:rPr i="1" lang="it-IT" sz="1800"/>
              <a:t> </a:t>
            </a:r>
            <a:endParaRPr/>
          </a:p>
        </p:txBody>
      </p:sp>
      <p:pic>
        <p:nvPicPr>
          <p:cNvPr descr="Database" id="699" name="Google Shape;699;p52"/>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700" name="Google Shape;700;p52"/>
          <p:cNvSpPr txBox="1"/>
          <p:nvPr/>
        </p:nvSpPr>
        <p:spPr>
          <a:xfrm>
            <a:off x="8152900" y="3858452"/>
            <a:ext cx="4039100" cy="2462213"/>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 SELECT </a:t>
            </a:r>
            <a:r>
              <a:rPr b="0" i="1" lang="it-IT" sz="1400">
                <a:solidFill>
                  <a:schemeClr val="dk1"/>
                </a:solidFill>
                <a:latin typeface="Arial"/>
                <a:ea typeface="Arial"/>
                <a:cs typeface="Arial"/>
                <a:sym typeface="Arial"/>
              </a:rPr>
              <a:t>SalesOrderNumber</a:t>
            </a:r>
            <a:endParaRPr b="0" i="1" sz="1400">
              <a:solidFill>
                <a:schemeClr val="dk1"/>
              </a:solidFill>
              <a:latin typeface="Arial"/>
              <a:ea typeface="Arial"/>
              <a:cs typeface="Arial"/>
              <a:sym typeface="Arial"/>
            </a:endParaRPr>
          </a:p>
          <a:p>
            <a:pPr indent="0" lvl="0" marL="0" marR="0" rtl="0" algn="l">
              <a:spcBef>
                <a:spcPts val="0"/>
              </a:spcBef>
              <a:spcAft>
                <a:spcPts val="0"/>
              </a:spcAft>
              <a:buNone/>
            </a:pPr>
            <a:r>
              <a:rPr b="0" i="1" lang="it-IT" sz="1400">
                <a:solidFill>
                  <a:schemeClr val="dk1"/>
                </a:solidFill>
                <a:latin typeface="Arial"/>
                <a:ea typeface="Arial"/>
                <a:cs typeface="Arial"/>
                <a:sym typeface="Arial"/>
              </a:rPr>
              <a:t>              ,SalesAmount </a:t>
            </a:r>
            <a:r>
              <a:rPr b="0" i="1" lang="it-IT" sz="1400">
                <a:solidFill>
                  <a:srgbClr val="0101FD"/>
                </a:solidFill>
                <a:latin typeface="Arial"/>
                <a:ea typeface="Arial"/>
                <a:cs typeface="Arial"/>
                <a:sym typeface="Arial"/>
              </a:rPr>
              <a:t>AS </a:t>
            </a:r>
            <a:r>
              <a:rPr b="0" i="1" lang="it-IT" sz="1400">
                <a:solidFill>
                  <a:schemeClr val="dk1"/>
                </a:solidFill>
                <a:latin typeface="Arial"/>
                <a:ea typeface="Arial"/>
                <a:cs typeface="Arial"/>
                <a:sym typeface="Arial"/>
              </a:rPr>
              <a:t>amount_internet</a:t>
            </a:r>
            <a:endParaRPr b="0" i="1" sz="1400">
              <a:solidFill>
                <a:schemeClr val="dk1"/>
              </a:solidFill>
              <a:latin typeface="Arial"/>
              <a:ea typeface="Arial"/>
              <a:cs typeface="Arial"/>
              <a:sym typeface="Arial"/>
            </a:endParaRPr>
          </a:p>
          <a:p>
            <a:pPr indent="0" lvl="0" marL="0" marR="0" rtl="0" algn="l">
              <a:spcBef>
                <a:spcPts val="0"/>
              </a:spcBef>
              <a:spcAft>
                <a:spcPts val="0"/>
              </a:spcAft>
              <a:buNone/>
            </a:pPr>
            <a:r>
              <a:rPr i="1" lang="it-IT" sz="1400">
                <a:solidFill>
                  <a:schemeClr val="dk1"/>
                </a:solidFill>
                <a:latin typeface="Arial"/>
                <a:ea typeface="Arial"/>
                <a:cs typeface="Arial"/>
                <a:sym typeface="Arial"/>
              </a:rPr>
              <a:t>              </a:t>
            </a:r>
            <a:r>
              <a:rPr b="0" i="1" lang="it-IT" sz="1400">
                <a:solidFill>
                  <a:schemeClr val="dk1"/>
                </a:solidFill>
                <a:latin typeface="Arial"/>
                <a:ea typeface="Arial"/>
                <a:cs typeface="Arial"/>
                <a:sym typeface="Arial"/>
              </a:rPr>
              <a:t>,0 </a:t>
            </a:r>
            <a:r>
              <a:rPr b="0" i="1" lang="it-IT" sz="1400">
                <a:solidFill>
                  <a:srgbClr val="0101FD"/>
                </a:solidFill>
                <a:latin typeface="Arial"/>
                <a:ea typeface="Arial"/>
                <a:cs typeface="Arial"/>
                <a:sym typeface="Arial"/>
              </a:rPr>
              <a:t>AS</a:t>
            </a:r>
            <a:r>
              <a:rPr b="0" i="1" lang="it-IT" sz="1400">
                <a:solidFill>
                  <a:schemeClr val="dk1"/>
                </a:solidFill>
                <a:latin typeface="Arial"/>
                <a:ea typeface="Arial"/>
                <a:cs typeface="Arial"/>
                <a:sym typeface="Arial"/>
              </a:rPr>
              <a:t> amoun_reseller</a:t>
            </a:r>
            <a:endParaRPr b="0" i="1"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    FROM </a:t>
            </a:r>
            <a:r>
              <a:rPr b="0" i="1" lang="it-IT" sz="1400">
                <a:solidFill>
                  <a:schemeClr val="dk1"/>
                </a:solidFill>
                <a:latin typeface="Arial"/>
                <a:ea typeface="Arial"/>
                <a:cs typeface="Arial"/>
                <a:sym typeface="Arial"/>
              </a:rPr>
              <a:t>FactInternetSales</a:t>
            </a:r>
            <a:endParaRPr b="0" i="1" sz="1400">
              <a:solidFill>
                <a:schemeClr val="dk1"/>
              </a:solidFill>
              <a:latin typeface="Arial"/>
              <a:ea typeface="Arial"/>
              <a:cs typeface="Arial"/>
              <a:sym typeface="Arial"/>
            </a:endParaRPr>
          </a:p>
          <a:p>
            <a:pPr indent="0" lvl="0" marL="0" marR="0" rtl="0" algn="l">
              <a:spcBef>
                <a:spcPts val="0"/>
              </a:spcBef>
              <a:spcAft>
                <a:spcPts val="0"/>
              </a:spcAft>
              <a:buNone/>
            </a:pPr>
            <a:r>
              <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  UNION ALL</a:t>
            </a:r>
            <a:endParaRPr/>
          </a:p>
          <a:p>
            <a:pPr indent="0" lvl="0" marL="0" marR="0" rtl="0" algn="l">
              <a:spcBef>
                <a:spcPts val="0"/>
              </a:spcBef>
              <a:spcAft>
                <a:spcPts val="0"/>
              </a:spcAft>
              <a:buNone/>
            </a:pPr>
            <a:r>
              <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  SELECT </a:t>
            </a:r>
            <a:r>
              <a:rPr b="0" i="0" lang="it-IT" sz="1400">
                <a:solidFill>
                  <a:schemeClr val="dk1"/>
                </a:solidFill>
                <a:latin typeface="Arial"/>
                <a:ea typeface="Arial"/>
                <a:cs typeface="Arial"/>
                <a:sym typeface="Arial"/>
              </a:rPr>
              <a:t>SalesOrderNumber</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chemeClr val="dk1"/>
                </a:solidFill>
                <a:latin typeface="Arial"/>
                <a:ea typeface="Arial"/>
                <a:cs typeface="Arial"/>
                <a:sym typeface="Arial"/>
              </a:rPr>
              <a:t>               ,0 </a:t>
            </a:r>
            <a:r>
              <a:rPr b="0" i="0" lang="it-IT" sz="1400">
                <a:solidFill>
                  <a:srgbClr val="0101FD"/>
                </a:solidFill>
                <a:latin typeface="Arial"/>
                <a:ea typeface="Arial"/>
                <a:cs typeface="Arial"/>
                <a:sym typeface="Arial"/>
              </a:rPr>
              <a:t>AS</a:t>
            </a:r>
            <a:r>
              <a:rPr b="0" i="0" lang="it-IT" sz="1400">
                <a:solidFill>
                  <a:schemeClr val="dk1"/>
                </a:solidFill>
                <a:latin typeface="Arial"/>
                <a:ea typeface="Arial"/>
                <a:cs typeface="Arial"/>
                <a:sym typeface="Arial"/>
              </a:rPr>
              <a:t> amount_internet</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lang="it-IT" sz="1400">
                <a:solidFill>
                  <a:schemeClr val="dk1"/>
                </a:solidFill>
                <a:latin typeface="Arial"/>
                <a:ea typeface="Arial"/>
                <a:cs typeface="Arial"/>
                <a:sym typeface="Arial"/>
              </a:rPr>
              <a:t>               </a:t>
            </a:r>
            <a:r>
              <a:rPr b="0" i="0" lang="it-IT" sz="1400">
                <a:solidFill>
                  <a:schemeClr val="dk1"/>
                </a:solidFill>
                <a:latin typeface="Arial"/>
                <a:ea typeface="Arial"/>
                <a:cs typeface="Arial"/>
                <a:sym typeface="Arial"/>
              </a:rPr>
              <a:t>,SalesAmount </a:t>
            </a:r>
            <a:r>
              <a:rPr b="0" i="0" lang="it-IT" sz="1400">
                <a:solidFill>
                  <a:srgbClr val="0101FD"/>
                </a:solidFill>
                <a:latin typeface="Arial"/>
                <a:ea typeface="Arial"/>
                <a:cs typeface="Arial"/>
                <a:sym typeface="Arial"/>
              </a:rPr>
              <a:t>AS</a:t>
            </a:r>
            <a:r>
              <a:rPr b="0" i="0" lang="it-IT" sz="1400">
                <a:solidFill>
                  <a:schemeClr val="dk1"/>
                </a:solidFill>
                <a:latin typeface="Arial"/>
                <a:ea typeface="Arial"/>
                <a:cs typeface="Arial"/>
                <a:sym typeface="Arial"/>
              </a:rPr>
              <a:t> amoun_reseller</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    FROM </a:t>
            </a:r>
            <a:r>
              <a:rPr b="0" i="1" lang="it-IT" sz="1400">
                <a:solidFill>
                  <a:schemeClr val="dk1"/>
                </a:solidFill>
                <a:latin typeface="Arial"/>
                <a:ea typeface="Arial"/>
                <a:cs typeface="Arial"/>
                <a:sym typeface="Arial"/>
              </a:rPr>
              <a:t>FactResellerSales</a:t>
            </a:r>
            <a:endParaRPr b="0" i="1" sz="1400">
              <a:solidFill>
                <a:schemeClr val="dk1"/>
              </a:solidFill>
              <a:latin typeface="Arial"/>
              <a:ea typeface="Arial"/>
              <a:cs typeface="Arial"/>
              <a:sym typeface="Arial"/>
            </a:endParaRPr>
          </a:p>
        </p:txBody>
      </p:sp>
      <p:sp>
        <p:nvSpPr>
          <p:cNvPr id="701" name="Google Shape;701;p52"/>
          <p:cNvSpPr txBox="1"/>
          <p:nvPr/>
        </p:nvSpPr>
        <p:spPr>
          <a:xfrm>
            <a:off x="8149917" y="366158"/>
            <a:ext cx="4039099" cy="160043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SELECT </a:t>
            </a:r>
            <a:r>
              <a:rPr i="1" lang="it-IT" sz="1400">
                <a:solidFill>
                  <a:schemeClr val="dk1"/>
                </a:solidFill>
                <a:latin typeface="Arial"/>
                <a:ea typeface="Arial"/>
                <a:cs typeface="Arial"/>
                <a:sym typeface="Arial"/>
              </a:rPr>
              <a:t>user_id,timestamp, label</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1" lang="it-IT" sz="1400">
                <a:solidFill>
                  <a:schemeClr val="dk1"/>
                </a:solidFill>
                <a:latin typeface="Arial"/>
                <a:ea typeface="Arial"/>
                <a:cs typeface="Arial"/>
                <a:sym typeface="Arial"/>
              </a:rPr>
              <a:t>ButtonClick</a:t>
            </a:r>
            <a:endParaRPr b="0" i="1" sz="1400">
              <a:solidFill>
                <a:schemeClr val="dk1"/>
              </a:solidFill>
              <a:latin typeface="Arial"/>
              <a:ea typeface="Arial"/>
              <a:cs typeface="Arial"/>
              <a:sym typeface="Arial"/>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lang="it-IT" sz="1400">
                <a:solidFill>
                  <a:srgbClr val="0101FD"/>
                </a:solidFill>
                <a:latin typeface="Arial"/>
                <a:ea typeface="Arial"/>
                <a:cs typeface="Arial"/>
                <a:sym typeface="Arial"/>
              </a:rPr>
              <a:t>UNION ALL</a:t>
            </a:r>
            <a:endParaRPr i="1" sz="1400">
              <a:solidFill>
                <a:schemeClr val="dk1"/>
              </a:solidFill>
              <a:latin typeface="Arial"/>
              <a:ea typeface="Arial"/>
              <a:cs typeface="Arial"/>
              <a:sym typeface="Arial"/>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SELECT </a:t>
            </a:r>
            <a:r>
              <a:rPr i="1" lang="it-IT" sz="1400">
                <a:solidFill>
                  <a:schemeClr val="dk1"/>
                </a:solidFill>
                <a:latin typeface="Arial"/>
                <a:ea typeface="Arial"/>
                <a:cs typeface="Arial"/>
                <a:sym typeface="Arial"/>
              </a:rPr>
              <a:t>user_id,timestamp, link</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1" lang="it-IT" sz="1400">
                <a:solidFill>
                  <a:schemeClr val="dk1"/>
                </a:solidFill>
                <a:latin typeface="Arial"/>
                <a:ea typeface="Arial"/>
                <a:cs typeface="Arial"/>
                <a:sym typeface="Arial"/>
              </a:rPr>
              <a:t>NavigationClick</a:t>
            </a:r>
            <a:endParaRPr b="0" i="1" sz="1400">
              <a:solidFill>
                <a:schemeClr val="dk1"/>
              </a:solidFill>
              <a:latin typeface="Arial"/>
              <a:ea typeface="Arial"/>
              <a:cs typeface="Arial"/>
              <a:sym typeface="Arial"/>
            </a:endParaRPr>
          </a:p>
        </p:txBody>
      </p:sp>
      <p:sp>
        <p:nvSpPr>
          <p:cNvPr id="702" name="Google Shape;702;p52"/>
          <p:cNvSpPr txBox="1"/>
          <p:nvPr/>
        </p:nvSpPr>
        <p:spPr>
          <a:xfrm>
            <a:off x="8149918" y="2106387"/>
            <a:ext cx="4039099" cy="160043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SELECT </a:t>
            </a:r>
            <a:r>
              <a:rPr i="1" lang="it-IT" sz="1400">
                <a:solidFill>
                  <a:schemeClr val="dk1"/>
                </a:solidFill>
                <a:latin typeface="Arial"/>
                <a:ea typeface="Arial"/>
                <a:cs typeface="Arial"/>
                <a:sym typeface="Arial"/>
              </a:rPr>
              <a:t>Anno,idCustomer, Importo</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1" lang="it-IT" sz="1400">
                <a:solidFill>
                  <a:schemeClr val="dk1"/>
                </a:solidFill>
                <a:latin typeface="Arial"/>
                <a:ea typeface="Arial"/>
                <a:cs typeface="Arial"/>
                <a:sym typeface="Arial"/>
              </a:rPr>
              <a:t>Budget2023</a:t>
            </a:r>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lang="it-IT" sz="1400">
                <a:solidFill>
                  <a:srgbClr val="0101FD"/>
                </a:solidFill>
                <a:latin typeface="Arial"/>
                <a:ea typeface="Arial"/>
                <a:cs typeface="Arial"/>
                <a:sym typeface="Arial"/>
              </a:rPr>
              <a:t>UNION ALL</a:t>
            </a:r>
            <a:endParaRPr i="1" sz="1400">
              <a:solidFill>
                <a:schemeClr val="dk1"/>
              </a:solidFill>
              <a:latin typeface="Arial"/>
              <a:ea typeface="Arial"/>
              <a:cs typeface="Arial"/>
              <a:sym typeface="Arial"/>
            </a:endParaRPr>
          </a:p>
          <a:p>
            <a:pPr indent="0" lvl="0" marL="0" marR="0" rtl="0" algn="l">
              <a:spcBef>
                <a:spcPts val="0"/>
              </a:spcBef>
              <a:spcAft>
                <a:spcPts val="0"/>
              </a:spcAft>
              <a:buNone/>
            </a:pPr>
            <a:r>
              <a:t/>
            </a:r>
            <a:endParaRPr i="1"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SELECT </a:t>
            </a:r>
            <a:r>
              <a:rPr i="1" lang="it-IT" sz="1400">
                <a:solidFill>
                  <a:schemeClr val="dk1"/>
                </a:solidFill>
                <a:latin typeface="Arial"/>
                <a:ea typeface="Arial"/>
                <a:cs typeface="Arial"/>
                <a:sym typeface="Arial"/>
              </a:rPr>
              <a:t>Anno,idCustomer, Importo</a:t>
            </a:r>
            <a:endParaRPr b="0" i="0" sz="1400">
              <a:solidFill>
                <a:srgbClr val="0101FD"/>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1" lang="it-IT" sz="1400">
                <a:solidFill>
                  <a:schemeClr val="dk1"/>
                </a:solidFill>
                <a:latin typeface="Arial"/>
                <a:ea typeface="Arial"/>
                <a:cs typeface="Arial"/>
                <a:sym typeface="Arial"/>
              </a:rPr>
              <a:t>Budget2024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7" name="Shape 707"/>
        <p:cNvGrpSpPr/>
        <p:nvPr/>
      </p:nvGrpSpPr>
      <p:grpSpPr>
        <a:xfrm>
          <a:off x="0" y="0"/>
          <a:ext cx="0" cy="0"/>
          <a:chOff x="0" y="0"/>
          <a:chExt cx="0" cy="0"/>
        </a:xfrm>
      </p:grpSpPr>
      <p:sp>
        <p:nvSpPr>
          <p:cNvPr id="708" name="Google Shape;708;p5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09" name="Google Shape;709;p53"/>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10" name="Google Shape;710;p53"/>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11" name="Google Shape;711;p53"/>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SUBQUERY</a:t>
            </a:r>
            <a:endParaRPr/>
          </a:p>
        </p:txBody>
      </p:sp>
      <p:sp>
        <p:nvSpPr>
          <p:cNvPr id="712" name="Google Shape;712;p53"/>
          <p:cNvSpPr txBox="1"/>
          <p:nvPr>
            <p:ph idx="1" type="body"/>
          </p:nvPr>
        </p:nvSpPr>
        <p:spPr>
          <a:xfrm>
            <a:off x="1143000" y="2332027"/>
            <a:ext cx="6583680" cy="452597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Le SUBQUERY/QUERY INNESTATE/SOTTOQUERY sono delle query che utilizzano il risultato di altre query.</a:t>
            </a:r>
            <a:br>
              <a:rPr lang="it-IT" sz="1800"/>
            </a:br>
            <a:r>
              <a:rPr lang="it-IT" sz="1800"/>
              <a:t>Ce ne sono di vario tipi:</a:t>
            </a:r>
            <a:endParaRPr/>
          </a:p>
          <a:p>
            <a:pPr indent="-228600" lvl="0" marL="228600" rtl="0" algn="l">
              <a:lnSpc>
                <a:spcPct val="120000"/>
              </a:lnSpc>
              <a:spcBef>
                <a:spcPts val="1000"/>
              </a:spcBef>
              <a:spcAft>
                <a:spcPts val="0"/>
              </a:spcAft>
              <a:buClr>
                <a:schemeClr val="lt1"/>
              </a:buClr>
              <a:buSzPts val="1800"/>
              <a:buChar char="•"/>
            </a:pPr>
            <a:r>
              <a:rPr lang="it-IT" sz="1800"/>
              <a:t>predicati: la query innestata restituisce una serie di valori per un determinato campo. Viene solitamente usata nella clausola WHERE.</a:t>
            </a:r>
            <a:endParaRPr/>
          </a:p>
          <a:p>
            <a:pPr indent="-228600" lvl="0" marL="228600" rtl="0" algn="l">
              <a:lnSpc>
                <a:spcPct val="120000"/>
              </a:lnSpc>
              <a:spcBef>
                <a:spcPts val="1000"/>
              </a:spcBef>
              <a:spcAft>
                <a:spcPts val="0"/>
              </a:spcAft>
              <a:buClr>
                <a:schemeClr val="lt1"/>
              </a:buClr>
              <a:buSzPts val="1800"/>
              <a:buChar char="•"/>
            </a:pPr>
            <a:r>
              <a:rPr lang="it-IT" sz="1800"/>
              <a:t>scalari: la query innestata restituisce un unico valore.</a:t>
            </a:r>
            <a:endParaRPr/>
          </a:p>
          <a:p>
            <a:pPr indent="-228600" lvl="0" marL="228600" rtl="0" algn="l">
              <a:lnSpc>
                <a:spcPct val="120000"/>
              </a:lnSpc>
              <a:spcBef>
                <a:spcPts val="1000"/>
              </a:spcBef>
              <a:spcAft>
                <a:spcPts val="0"/>
              </a:spcAft>
              <a:buClr>
                <a:schemeClr val="lt1"/>
              </a:buClr>
              <a:buSzPts val="1800"/>
              <a:buChar char="•"/>
            </a:pPr>
            <a:r>
              <a:rPr lang="it-IT" sz="1800"/>
              <a:t>correlate: la query innestata ha una condizione che </a:t>
            </a:r>
            <a:br>
              <a:rPr lang="it-IT" sz="1800"/>
            </a:br>
            <a:r>
              <a:rPr lang="it-IT" sz="1800"/>
              <a:t>dipende dalla query esterna</a:t>
            </a:r>
            <a:endParaRPr/>
          </a:p>
          <a:p>
            <a:pPr indent="-228600" lvl="0" marL="228600" rtl="0" algn="l">
              <a:lnSpc>
                <a:spcPct val="120000"/>
              </a:lnSpc>
              <a:spcBef>
                <a:spcPts val="1000"/>
              </a:spcBef>
              <a:spcAft>
                <a:spcPts val="0"/>
              </a:spcAft>
              <a:buClr>
                <a:schemeClr val="lt1"/>
              </a:buClr>
              <a:buSzPts val="1800"/>
              <a:buChar char="•"/>
            </a:pPr>
            <a:r>
              <a:rPr lang="it-IT" sz="1800"/>
              <a:t>from: la query innestata fornisce la sorgente </a:t>
            </a:r>
            <a:br>
              <a:rPr lang="it-IT" sz="1800"/>
            </a:br>
            <a:r>
              <a:rPr lang="it-IT" sz="1800"/>
              <a:t>dei dati. È sempre necessario dichiarare </a:t>
            </a:r>
            <a:br>
              <a:rPr lang="it-IT" sz="1800"/>
            </a:br>
            <a:r>
              <a:rPr lang="it-IT" sz="1800"/>
              <a:t>un alias.</a:t>
            </a:r>
            <a:endParaRPr/>
          </a:p>
        </p:txBody>
      </p:sp>
      <p:pic>
        <p:nvPicPr>
          <p:cNvPr descr="Database" id="713" name="Google Shape;713;p53"/>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714" name="Google Shape;714;p53"/>
          <p:cNvSpPr txBox="1"/>
          <p:nvPr/>
        </p:nvSpPr>
        <p:spPr>
          <a:xfrm>
            <a:off x="7844106" y="3015966"/>
            <a:ext cx="4036117" cy="1631216"/>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000">
                <a:solidFill>
                  <a:srgbClr val="0000FF"/>
                </a:solidFill>
                <a:latin typeface="Consolas"/>
                <a:ea typeface="Consolas"/>
                <a:cs typeface="Consolas"/>
                <a:sym typeface="Consolas"/>
              </a:rPr>
              <a:t>CORRELATI -🡪</a:t>
            </a:r>
            <a:br>
              <a:rPr lang="it-IT" sz="1000">
                <a:solidFill>
                  <a:srgbClr val="0000FF"/>
                </a:solidFill>
                <a:latin typeface="Consolas"/>
                <a:ea typeface="Consolas"/>
                <a:cs typeface="Consolas"/>
                <a:sym typeface="Consolas"/>
              </a:rPr>
            </a:b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lastname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BaseRate</a:t>
            </a:r>
            <a:br>
              <a:rPr lang="it-IT" sz="1000">
                <a:solidFill>
                  <a:srgbClr val="808080"/>
                </a:solidFill>
                <a:latin typeface="Consolas"/>
                <a:ea typeface="Consolas"/>
                <a:cs typeface="Consolas"/>
                <a:sym typeface="Consolas"/>
              </a:rPr>
            </a:br>
            <a:r>
              <a:rPr lang="it-IT" sz="1000">
                <a:solidFill>
                  <a:srgbClr val="808080"/>
                </a:solidFill>
                <a:latin typeface="Consolas"/>
                <a:ea typeface="Consolas"/>
                <a:cs typeface="Consolas"/>
                <a:sym typeface="Consolas"/>
              </a:rPr>
              <a:t>       ,</a:t>
            </a:r>
            <a:r>
              <a:rPr lang="it-IT" sz="1000">
                <a:solidFill>
                  <a:srgbClr val="000000"/>
                </a:solidFill>
                <a:latin typeface="Consolas"/>
                <a:ea typeface="Consolas"/>
                <a:cs typeface="Consolas"/>
                <a:sym typeface="Consolas"/>
              </a:rPr>
              <a:t>DepartmentName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DimEmployee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esterna</a:t>
            </a:r>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WHERE</a:t>
            </a:r>
            <a:r>
              <a:rPr lang="it-IT" sz="1000">
                <a:solidFill>
                  <a:srgbClr val="000000"/>
                </a:solidFill>
                <a:latin typeface="Consolas"/>
                <a:ea typeface="Consolas"/>
                <a:cs typeface="Consolas"/>
                <a:sym typeface="Consolas"/>
              </a:rPr>
              <a:t> BaseRate </a:t>
            </a:r>
            <a:r>
              <a:rPr lang="it-IT" sz="1000">
                <a:solidFill>
                  <a:srgbClr val="80808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                </a:t>
            </a:r>
            <a:r>
              <a:rPr lang="it-IT" sz="1000">
                <a:solidFill>
                  <a:srgbClr val="808080"/>
                </a:solidFill>
                <a:latin typeface="Consolas"/>
                <a:ea typeface="Consolas"/>
                <a:cs typeface="Consolas"/>
                <a:sym typeface="Consolas"/>
              </a:rPr>
              <a:t>(</a:t>
            </a: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a:t>
            </a:r>
            <a:r>
              <a:rPr lang="it-IT" sz="1000">
                <a:solidFill>
                  <a:srgbClr val="FF00FF"/>
                </a:solidFill>
                <a:latin typeface="Consolas"/>
                <a:ea typeface="Consolas"/>
                <a:cs typeface="Consolas"/>
                <a:sym typeface="Consolas"/>
              </a:rPr>
              <a:t>AVG</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BaseRate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AVG_BASERATE</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DimEmployee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interna</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WHERE</a:t>
            </a:r>
            <a:r>
              <a:rPr lang="it-IT" sz="1000">
                <a:solidFill>
                  <a:srgbClr val="000000"/>
                </a:solidFill>
                <a:latin typeface="Consolas"/>
                <a:ea typeface="Consolas"/>
                <a:cs typeface="Consolas"/>
                <a:sym typeface="Consolas"/>
              </a:rPr>
              <a:t> interna</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esterna</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 </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GROUP</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BY</a:t>
            </a:r>
            <a:r>
              <a:rPr lang="it-IT" sz="1000">
                <a:solidFill>
                  <a:srgbClr val="000000"/>
                </a:solidFill>
                <a:latin typeface="Consolas"/>
                <a:ea typeface="Consolas"/>
                <a:cs typeface="Consolas"/>
                <a:sym typeface="Consolas"/>
              </a:rPr>
              <a:t> interna</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ORDER</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BY</a:t>
            </a:r>
            <a:r>
              <a:rPr lang="it-IT" sz="1000">
                <a:solidFill>
                  <a:srgbClr val="000000"/>
                </a:solidFill>
                <a:latin typeface="Consolas"/>
                <a:ea typeface="Consolas"/>
                <a:cs typeface="Consolas"/>
                <a:sym typeface="Consolas"/>
              </a:rPr>
              <a:t> DepartmentName</a:t>
            </a:r>
            <a:endParaRPr b="0" i="1" sz="1000">
              <a:solidFill>
                <a:schemeClr val="dk1"/>
              </a:solidFill>
              <a:latin typeface="Arial"/>
              <a:ea typeface="Arial"/>
              <a:cs typeface="Arial"/>
              <a:sym typeface="Arial"/>
            </a:endParaRPr>
          </a:p>
        </p:txBody>
      </p:sp>
      <p:sp>
        <p:nvSpPr>
          <p:cNvPr id="715" name="Google Shape;715;p53"/>
          <p:cNvSpPr txBox="1"/>
          <p:nvPr/>
        </p:nvSpPr>
        <p:spPr>
          <a:xfrm>
            <a:off x="7844106" y="35335"/>
            <a:ext cx="4039099" cy="1384995"/>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PREDICATI -🡪</a:t>
            </a:r>
            <a:br>
              <a:rPr b="0" i="0" lang="it-IT" sz="1400">
                <a:solidFill>
                  <a:srgbClr val="0101FD"/>
                </a:solidFill>
                <a:latin typeface="Arial"/>
                <a:ea typeface="Arial"/>
                <a:cs typeface="Arial"/>
                <a:sym typeface="Arial"/>
              </a:rPr>
            </a:br>
            <a:r>
              <a:rPr b="0" i="0" lang="it-IT" sz="1400">
                <a:solidFill>
                  <a:schemeClr val="dk1"/>
                </a:solidFill>
                <a:latin typeface="Arial"/>
                <a:ea typeface="Arial"/>
                <a:cs typeface="Arial"/>
                <a:sym typeface="Arial"/>
              </a:rPr>
              <a:t>SELECT GeographyKey,EnglishCountryRegionName,City</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FROM </a:t>
            </a:r>
            <a:r>
              <a:rPr b="0" i="0" lang="it-IT" sz="1400">
                <a:solidFill>
                  <a:schemeClr val="dk1"/>
                </a:solidFill>
                <a:latin typeface="Arial"/>
                <a:ea typeface="Arial"/>
                <a:cs typeface="Arial"/>
                <a:sym typeface="Arial"/>
              </a:rPr>
              <a:t>DimGeography</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WHERE </a:t>
            </a:r>
            <a:r>
              <a:rPr b="0" i="0" lang="it-IT" sz="1400">
                <a:solidFill>
                  <a:schemeClr val="dk1"/>
                </a:solidFill>
                <a:latin typeface="Arial"/>
                <a:ea typeface="Arial"/>
                <a:cs typeface="Arial"/>
                <a:sym typeface="Arial"/>
              </a:rPr>
              <a:t>GeographyKey</a:t>
            </a:r>
            <a:r>
              <a:rPr b="0" i="0" lang="it-IT" sz="1400">
                <a:solidFill>
                  <a:srgbClr val="0101FD"/>
                </a:solidFill>
                <a:latin typeface="Arial"/>
                <a:ea typeface="Arial"/>
                <a:cs typeface="Arial"/>
                <a:sym typeface="Arial"/>
              </a:rPr>
              <a:t> IN (SELECT </a:t>
            </a:r>
            <a:r>
              <a:rPr b="0" i="0" lang="it-IT" sz="1400">
                <a:solidFill>
                  <a:schemeClr val="dk1"/>
                </a:solidFill>
                <a:latin typeface="Arial"/>
                <a:ea typeface="Arial"/>
                <a:cs typeface="Arial"/>
                <a:sym typeface="Arial"/>
              </a:rPr>
              <a:t>GeographyKey</a:t>
            </a:r>
            <a:endParaRPr b="0" i="0" sz="1400">
              <a:solidFill>
                <a:schemeClr val="dk1"/>
              </a:solidFill>
              <a:latin typeface="Arial"/>
              <a:ea typeface="Arial"/>
              <a:cs typeface="Arial"/>
              <a:sym typeface="Arial"/>
            </a:endParaRPr>
          </a:p>
          <a:p>
            <a:pPr indent="0" lvl="0" marL="0" marR="0" rtl="0" algn="l">
              <a:spcBef>
                <a:spcPts val="0"/>
              </a:spcBef>
              <a:spcAft>
                <a:spcPts val="0"/>
              </a:spcAft>
              <a:buNone/>
            </a:pPr>
            <a:r>
              <a:rPr b="0" i="0" lang="it-IT" sz="1400">
                <a:solidFill>
                  <a:srgbClr val="0101FD"/>
                </a:solidFill>
                <a:latin typeface="Arial"/>
                <a:ea typeface="Arial"/>
                <a:cs typeface="Arial"/>
                <a:sym typeface="Arial"/>
              </a:rPr>
              <a:t>	     	 FROM </a:t>
            </a:r>
            <a:r>
              <a:rPr b="0" i="0" lang="it-IT" sz="1400">
                <a:solidFill>
                  <a:schemeClr val="dk1"/>
                </a:solidFill>
                <a:latin typeface="Arial"/>
                <a:ea typeface="Arial"/>
                <a:cs typeface="Arial"/>
                <a:sym typeface="Arial"/>
              </a:rPr>
              <a:t>DimReseller</a:t>
            </a:r>
            <a:r>
              <a:rPr b="0" i="0" lang="it-IT" sz="1400">
                <a:solidFill>
                  <a:srgbClr val="0101FD"/>
                </a:solidFill>
                <a:latin typeface="Arial"/>
                <a:ea typeface="Arial"/>
                <a:cs typeface="Arial"/>
                <a:sym typeface="Arial"/>
              </a:rPr>
              <a:t>)</a:t>
            </a:r>
            <a:endParaRPr b="0" i="1" sz="1400">
              <a:solidFill>
                <a:schemeClr val="dk1"/>
              </a:solidFill>
              <a:latin typeface="Arial"/>
              <a:ea typeface="Arial"/>
              <a:cs typeface="Arial"/>
              <a:sym typeface="Arial"/>
            </a:endParaRPr>
          </a:p>
        </p:txBody>
      </p:sp>
      <p:sp>
        <p:nvSpPr>
          <p:cNvPr id="716" name="Google Shape;716;p53"/>
          <p:cNvSpPr txBox="1"/>
          <p:nvPr/>
        </p:nvSpPr>
        <p:spPr>
          <a:xfrm>
            <a:off x="7844108" y="1525651"/>
            <a:ext cx="4039099" cy="1384995"/>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400">
                <a:solidFill>
                  <a:srgbClr val="0101FD"/>
                </a:solidFill>
                <a:latin typeface="Arial"/>
                <a:ea typeface="Arial"/>
                <a:cs typeface="Arial"/>
                <a:sym typeface="Arial"/>
              </a:rPr>
              <a:t>SCALARI</a:t>
            </a:r>
            <a:br>
              <a:rPr b="0" i="0" lang="it-IT" sz="1400">
                <a:solidFill>
                  <a:srgbClr val="0101FD"/>
                </a:solidFill>
                <a:latin typeface="Arial"/>
                <a:ea typeface="Arial"/>
                <a:cs typeface="Arial"/>
                <a:sym typeface="Arial"/>
              </a:rPr>
            </a:br>
            <a:r>
              <a:rPr lang="it-IT" sz="1400">
                <a:solidFill>
                  <a:srgbClr val="0000FF"/>
                </a:solidFill>
                <a:latin typeface="Consolas"/>
                <a:ea typeface="Consolas"/>
                <a:cs typeface="Consolas"/>
                <a:sym typeface="Consolas"/>
              </a:rPr>
              <a:t>SELECT</a:t>
            </a:r>
            <a:r>
              <a:rPr lang="it-IT" sz="1400">
                <a:solidFill>
                  <a:srgbClr val="000000"/>
                </a:solidFill>
                <a:latin typeface="Consolas"/>
                <a:ea typeface="Consolas"/>
                <a:cs typeface="Consolas"/>
                <a:sym typeface="Consolas"/>
              </a:rPr>
              <a:t> EnglishDescription</a:t>
            </a:r>
            <a:r>
              <a:rPr lang="it-IT" sz="1400">
                <a:solidFill>
                  <a:srgbClr val="808080"/>
                </a:solidFill>
                <a:latin typeface="Consolas"/>
                <a:ea typeface="Consolas"/>
                <a:cs typeface="Consolas"/>
                <a:sym typeface="Consolas"/>
              </a:rPr>
              <a:t>,</a:t>
            </a:r>
            <a:r>
              <a:rPr lang="it-IT" sz="1400">
                <a:solidFill>
                  <a:srgbClr val="000000"/>
                </a:solidFill>
                <a:latin typeface="Consolas"/>
                <a:ea typeface="Consolas"/>
                <a:cs typeface="Consolas"/>
                <a:sym typeface="Consolas"/>
              </a:rPr>
              <a:t>StartDate</a:t>
            </a:r>
            <a:endParaRPr sz="14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400">
                <a:solidFill>
                  <a:srgbClr val="000000"/>
                </a:solidFill>
                <a:latin typeface="Consolas"/>
                <a:ea typeface="Consolas"/>
                <a:cs typeface="Consolas"/>
                <a:sym typeface="Consolas"/>
              </a:rPr>
              <a:t>  </a:t>
            </a:r>
            <a:r>
              <a:rPr lang="it-IT" sz="1400">
                <a:solidFill>
                  <a:srgbClr val="0000FF"/>
                </a:solidFill>
                <a:latin typeface="Consolas"/>
                <a:ea typeface="Consolas"/>
                <a:cs typeface="Consolas"/>
                <a:sym typeface="Consolas"/>
              </a:rPr>
              <a:t>FROM</a:t>
            </a:r>
            <a:r>
              <a:rPr lang="it-IT" sz="1400">
                <a:solidFill>
                  <a:srgbClr val="000000"/>
                </a:solidFill>
                <a:latin typeface="Consolas"/>
                <a:ea typeface="Consolas"/>
                <a:cs typeface="Consolas"/>
                <a:sym typeface="Consolas"/>
              </a:rPr>
              <a:t> DimProduct a </a:t>
            </a:r>
            <a:endParaRPr/>
          </a:p>
          <a:p>
            <a:pPr indent="0" lvl="0" marL="0" marR="0" rtl="0" algn="l">
              <a:spcBef>
                <a:spcPts val="0"/>
              </a:spcBef>
              <a:spcAft>
                <a:spcPts val="0"/>
              </a:spcAft>
              <a:buNone/>
            </a:pPr>
            <a:r>
              <a:rPr lang="it-IT" sz="1400">
                <a:solidFill>
                  <a:srgbClr val="000000"/>
                </a:solidFill>
                <a:latin typeface="Consolas"/>
                <a:ea typeface="Consolas"/>
                <a:cs typeface="Consolas"/>
                <a:sym typeface="Consolas"/>
              </a:rPr>
              <a:t>  </a:t>
            </a:r>
            <a:r>
              <a:rPr lang="it-IT" sz="1400">
                <a:solidFill>
                  <a:srgbClr val="0000FF"/>
                </a:solidFill>
                <a:latin typeface="Consolas"/>
                <a:ea typeface="Consolas"/>
                <a:cs typeface="Consolas"/>
                <a:sym typeface="Consolas"/>
              </a:rPr>
              <a:t>WHERE</a:t>
            </a:r>
            <a:r>
              <a:rPr lang="it-IT" sz="1400">
                <a:solidFill>
                  <a:srgbClr val="000000"/>
                </a:solidFill>
                <a:latin typeface="Consolas"/>
                <a:ea typeface="Consolas"/>
                <a:cs typeface="Consolas"/>
                <a:sym typeface="Consolas"/>
              </a:rPr>
              <a:t> StartDate </a:t>
            </a:r>
            <a:r>
              <a:rPr lang="it-IT" sz="1400">
                <a:solidFill>
                  <a:srgbClr val="808080"/>
                </a:solidFill>
                <a:latin typeface="Consolas"/>
                <a:ea typeface="Consolas"/>
                <a:cs typeface="Consolas"/>
                <a:sym typeface="Consolas"/>
              </a:rPr>
              <a:t>=</a:t>
            </a:r>
            <a:r>
              <a:rPr lang="it-IT" sz="1400">
                <a:solidFill>
                  <a:srgbClr val="0000FF"/>
                </a:solidFill>
                <a:latin typeface="Consolas"/>
                <a:ea typeface="Consolas"/>
                <a:cs typeface="Consolas"/>
                <a:sym typeface="Consolas"/>
              </a:rPr>
              <a:t> </a:t>
            </a:r>
            <a:r>
              <a:rPr lang="it-IT" sz="1400">
                <a:solidFill>
                  <a:srgbClr val="808080"/>
                </a:solidFill>
                <a:latin typeface="Consolas"/>
                <a:ea typeface="Consolas"/>
                <a:cs typeface="Consolas"/>
                <a:sym typeface="Consolas"/>
              </a:rPr>
              <a:t>(</a:t>
            </a:r>
            <a:r>
              <a:rPr lang="it-IT" sz="1400">
                <a:solidFill>
                  <a:srgbClr val="0000FF"/>
                </a:solidFill>
                <a:latin typeface="Consolas"/>
                <a:ea typeface="Consolas"/>
                <a:cs typeface="Consolas"/>
                <a:sym typeface="Consolas"/>
              </a:rPr>
              <a:t>SELECT</a:t>
            </a:r>
            <a:r>
              <a:rPr lang="it-IT" sz="1400">
                <a:solidFill>
                  <a:srgbClr val="000000"/>
                </a:solidFill>
                <a:latin typeface="Consolas"/>
                <a:ea typeface="Consolas"/>
                <a:cs typeface="Consolas"/>
                <a:sym typeface="Consolas"/>
              </a:rPr>
              <a:t> </a:t>
            </a:r>
            <a:r>
              <a:rPr lang="it-IT" sz="1400">
                <a:solidFill>
                  <a:srgbClr val="FF00FF"/>
                </a:solidFill>
                <a:latin typeface="Consolas"/>
                <a:ea typeface="Consolas"/>
                <a:cs typeface="Consolas"/>
                <a:sym typeface="Consolas"/>
              </a:rPr>
              <a:t>MAX</a:t>
            </a:r>
            <a:r>
              <a:rPr lang="it-IT" sz="1400">
                <a:solidFill>
                  <a:srgbClr val="808080"/>
                </a:solidFill>
                <a:latin typeface="Consolas"/>
                <a:ea typeface="Consolas"/>
                <a:cs typeface="Consolas"/>
                <a:sym typeface="Consolas"/>
              </a:rPr>
              <a:t>(</a:t>
            </a:r>
            <a:r>
              <a:rPr lang="it-IT" sz="1400">
                <a:solidFill>
                  <a:srgbClr val="000000"/>
                </a:solidFill>
                <a:latin typeface="Consolas"/>
                <a:ea typeface="Consolas"/>
                <a:cs typeface="Consolas"/>
                <a:sym typeface="Consolas"/>
              </a:rPr>
              <a:t>StartDate</a:t>
            </a:r>
            <a:r>
              <a:rPr lang="it-IT" sz="1400">
                <a:solidFill>
                  <a:srgbClr val="808080"/>
                </a:solidFill>
                <a:latin typeface="Consolas"/>
                <a:ea typeface="Consolas"/>
                <a:cs typeface="Consolas"/>
                <a:sym typeface="Consolas"/>
              </a:rPr>
              <a:t>)</a:t>
            </a:r>
            <a:r>
              <a:rPr lang="it-IT" sz="1400">
                <a:solidFill>
                  <a:srgbClr val="000000"/>
                </a:solidFill>
                <a:latin typeface="Consolas"/>
                <a:ea typeface="Consolas"/>
                <a:cs typeface="Consolas"/>
                <a:sym typeface="Consolas"/>
              </a:rPr>
              <a:t> </a:t>
            </a:r>
            <a:r>
              <a:rPr lang="it-IT" sz="1400">
                <a:solidFill>
                  <a:srgbClr val="0000FF"/>
                </a:solidFill>
                <a:latin typeface="Consolas"/>
                <a:ea typeface="Consolas"/>
                <a:cs typeface="Consolas"/>
                <a:sym typeface="Consolas"/>
              </a:rPr>
              <a:t>AS</a:t>
            </a:r>
            <a:r>
              <a:rPr lang="it-IT" sz="1400">
                <a:solidFill>
                  <a:srgbClr val="000000"/>
                </a:solidFill>
                <a:latin typeface="Consolas"/>
                <a:ea typeface="Consolas"/>
                <a:cs typeface="Consolas"/>
                <a:sym typeface="Consolas"/>
              </a:rPr>
              <a:t> MAXDATE </a:t>
            </a:r>
            <a:r>
              <a:rPr lang="it-IT" sz="1400">
                <a:solidFill>
                  <a:srgbClr val="0000FF"/>
                </a:solidFill>
                <a:latin typeface="Consolas"/>
                <a:ea typeface="Consolas"/>
                <a:cs typeface="Consolas"/>
                <a:sym typeface="Consolas"/>
              </a:rPr>
              <a:t>FROM</a:t>
            </a:r>
            <a:r>
              <a:rPr lang="it-IT" sz="1400">
                <a:solidFill>
                  <a:srgbClr val="000000"/>
                </a:solidFill>
                <a:latin typeface="Consolas"/>
                <a:ea typeface="Consolas"/>
                <a:cs typeface="Consolas"/>
                <a:sym typeface="Consolas"/>
              </a:rPr>
              <a:t> DimProduct</a:t>
            </a:r>
            <a:r>
              <a:rPr lang="it-IT" sz="1400">
                <a:solidFill>
                  <a:srgbClr val="808080"/>
                </a:solidFill>
                <a:latin typeface="Consolas"/>
                <a:ea typeface="Consolas"/>
                <a:cs typeface="Consolas"/>
                <a:sym typeface="Consolas"/>
              </a:rPr>
              <a:t>)</a:t>
            </a:r>
            <a:endParaRPr b="0" i="1" sz="1400">
              <a:solidFill>
                <a:schemeClr val="dk1"/>
              </a:solidFill>
              <a:latin typeface="Arial"/>
              <a:ea typeface="Arial"/>
              <a:cs typeface="Arial"/>
              <a:sym typeface="Arial"/>
            </a:endParaRPr>
          </a:p>
        </p:txBody>
      </p:sp>
      <p:sp>
        <p:nvSpPr>
          <p:cNvPr id="717" name="Google Shape;717;p53"/>
          <p:cNvSpPr txBox="1"/>
          <p:nvPr/>
        </p:nvSpPr>
        <p:spPr>
          <a:xfrm>
            <a:off x="7844107" y="4752503"/>
            <a:ext cx="4036117" cy="2092881"/>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000">
                <a:solidFill>
                  <a:srgbClr val="0000FF"/>
                </a:solidFill>
                <a:latin typeface="Consolas"/>
                <a:ea typeface="Consolas"/>
                <a:cs typeface="Consolas"/>
                <a:sym typeface="Consolas"/>
              </a:rPr>
              <a:t>FROM -🡪</a:t>
            </a:r>
            <a:endParaRPr sz="1000">
              <a:solidFill>
                <a:srgbClr val="0000FF"/>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budget_after_salaries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FROM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DepartmentName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FF00FF"/>
                </a:solidFill>
                <a:latin typeface="Consolas"/>
                <a:ea typeface="Consolas"/>
                <a:cs typeface="Consolas"/>
                <a:sym typeface="Consolas"/>
              </a:rPr>
              <a:t>SUM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BaseRate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DimEmployee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GROUP</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BY</a:t>
            </a:r>
            <a:r>
              <a:rPr lang="it-IT" sz="1000">
                <a:solidFill>
                  <a:srgbClr val="000000"/>
                </a:solidFill>
                <a:latin typeface="Consolas"/>
                <a:ea typeface="Consolas"/>
                <a:cs typeface="Consolas"/>
                <a:sym typeface="Consolas"/>
              </a:rPr>
              <a:t> DepartmentName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INNER</a:t>
            </a:r>
            <a:r>
              <a:rPr lang="it-IT" sz="1000">
                <a:solidFill>
                  <a:srgbClr val="000000"/>
                </a:solidFill>
                <a:latin typeface="Consolas"/>
                <a:ea typeface="Consolas"/>
                <a:cs typeface="Consolas"/>
                <a:sym typeface="Consolas"/>
              </a:rPr>
              <a:t> </a:t>
            </a:r>
            <a:r>
              <a:rPr lang="it-IT" sz="1000">
                <a:solidFill>
                  <a:srgbClr val="808080"/>
                </a:solidFill>
                <a:latin typeface="Consolas"/>
                <a:ea typeface="Consolas"/>
                <a:cs typeface="Consolas"/>
                <a:sym typeface="Consolas"/>
              </a:rPr>
              <a:t>JOIN</a:t>
            </a:r>
            <a:r>
              <a:rPr lang="it-IT" sz="1000">
                <a:solidFill>
                  <a:srgbClr val="000000"/>
                </a:solidFill>
                <a:latin typeface="Consolas"/>
                <a:ea typeface="Consolas"/>
                <a:cs typeface="Consolas"/>
                <a:sym typeface="Consolas"/>
              </a:rPr>
              <a:t>    DimDepartment d1 </a:t>
            </a:r>
            <a:r>
              <a:rPr lang="it-IT" sz="1000">
                <a:solidFill>
                  <a:srgbClr val="0000FF"/>
                </a:solidFill>
                <a:latin typeface="Consolas"/>
                <a:ea typeface="Consolas"/>
                <a:cs typeface="Consolas"/>
                <a:sym typeface="Consolas"/>
              </a:rPr>
              <a:t>ON</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endParaRPr b="0" i="1" sz="10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2" name="Shape 722"/>
        <p:cNvGrpSpPr/>
        <p:nvPr/>
      </p:nvGrpSpPr>
      <p:grpSpPr>
        <a:xfrm>
          <a:off x="0" y="0"/>
          <a:ext cx="0" cy="0"/>
          <a:chOff x="0" y="0"/>
          <a:chExt cx="0" cy="0"/>
        </a:xfrm>
      </p:grpSpPr>
      <p:sp>
        <p:nvSpPr>
          <p:cNvPr id="723" name="Google Shape;723;p5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24" name="Google Shape;724;p54"/>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25" name="Google Shape;725;p54"/>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26" name="Google Shape;726;p54"/>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JOIN</a:t>
            </a:r>
            <a:endParaRPr/>
          </a:p>
        </p:txBody>
      </p:sp>
      <p:sp>
        <p:nvSpPr>
          <p:cNvPr id="727" name="Google Shape;727;p54"/>
          <p:cNvSpPr txBox="1"/>
          <p:nvPr>
            <p:ph idx="1" type="body"/>
          </p:nvPr>
        </p:nvSpPr>
        <p:spPr>
          <a:xfrm>
            <a:off x="1143000" y="2332027"/>
            <a:ext cx="6583680" cy="452597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La clausola JOIN è quella che ci consente di mettere in relazione </a:t>
            </a:r>
            <a:br>
              <a:rPr lang="it-IT" sz="1800"/>
            </a:br>
            <a:r>
              <a:rPr lang="it-IT" sz="1800"/>
              <a:t>le tabelle tra di loro.</a:t>
            </a:r>
            <a:br>
              <a:rPr lang="it-IT" sz="1800"/>
            </a:br>
            <a:r>
              <a:rPr lang="it-IT" sz="1800"/>
              <a:t>Il suo ruolo principale è quello di poter unire in un unico record i campi di due o più tabelle collegate tra di loro.</a:t>
            </a:r>
            <a:br>
              <a:rPr lang="it-IT" sz="1800"/>
            </a:br>
            <a:r>
              <a:rPr lang="it-IT" sz="1800"/>
              <a:t>Per farlo utilizza le PRIMARY KEY e le FOREIGN KEY.</a:t>
            </a:r>
            <a:br>
              <a:rPr lang="it-IT" sz="1800"/>
            </a:br>
            <a:br>
              <a:rPr lang="it-IT" sz="1800"/>
            </a:br>
            <a:r>
              <a:rPr lang="it-IT" sz="1800"/>
              <a:t>Oltre a riunire in un unico record i campi di più tabelle</a:t>
            </a:r>
            <a:br>
              <a:rPr lang="it-IT" sz="1800"/>
            </a:br>
            <a:r>
              <a:rPr lang="it-IT" sz="1800"/>
              <a:t>ci consente di definire quali record vogliamo includere</a:t>
            </a:r>
            <a:br>
              <a:rPr lang="it-IT" sz="1800"/>
            </a:br>
            <a:r>
              <a:rPr lang="it-IT" sz="1800"/>
              <a:t>nel nostro risultato.</a:t>
            </a:r>
            <a:br>
              <a:rPr lang="it-IT" sz="1800"/>
            </a:br>
            <a:br>
              <a:rPr lang="it-IT" sz="1800"/>
            </a:br>
            <a:r>
              <a:rPr lang="it-IT" sz="1800"/>
              <a:t>Le JOIN sono solitamente utilizzate tra due o </a:t>
            </a:r>
            <a:br>
              <a:rPr lang="it-IT" sz="1800"/>
            </a:br>
            <a:r>
              <a:rPr lang="it-IT" sz="1800"/>
              <a:t>più tabelle,  ma in alcuni casi potrebbero essere</a:t>
            </a:r>
            <a:br>
              <a:rPr lang="it-IT" sz="1800"/>
            </a:br>
            <a:r>
              <a:rPr lang="it-IT" sz="1800"/>
              <a:t>utilizzate anche in relazione a se stessa.</a:t>
            </a:r>
            <a:endParaRPr/>
          </a:p>
        </p:txBody>
      </p:sp>
      <p:pic>
        <p:nvPicPr>
          <p:cNvPr descr="Database" id="728" name="Google Shape;728;p54"/>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3" name="Shape 733"/>
        <p:cNvGrpSpPr/>
        <p:nvPr/>
      </p:nvGrpSpPr>
      <p:grpSpPr>
        <a:xfrm>
          <a:off x="0" y="0"/>
          <a:ext cx="0" cy="0"/>
          <a:chOff x="0" y="0"/>
          <a:chExt cx="0" cy="0"/>
        </a:xfrm>
      </p:grpSpPr>
      <p:sp>
        <p:nvSpPr>
          <p:cNvPr id="734" name="Google Shape;734;p5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35" name="Google Shape;735;p55"/>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36" name="Google Shape;736;p55"/>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37" name="Google Shape;737;p55"/>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JOIN</a:t>
            </a:r>
            <a:endParaRPr/>
          </a:p>
        </p:txBody>
      </p:sp>
      <p:sp>
        <p:nvSpPr>
          <p:cNvPr id="738" name="Google Shape;738;p55"/>
          <p:cNvSpPr txBox="1"/>
          <p:nvPr>
            <p:ph idx="1" type="body"/>
          </p:nvPr>
        </p:nvSpPr>
        <p:spPr>
          <a:xfrm>
            <a:off x="1143000" y="2332027"/>
            <a:ext cx="5243945" cy="246028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Ci sono diversi tipi di JOIN.</a:t>
            </a:r>
            <a:br>
              <a:rPr lang="it-IT" sz="1800"/>
            </a:br>
            <a:r>
              <a:rPr lang="it-IT" sz="1800"/>
              <a:t>Per capire quale scegliere ci può venire in aiuto il concetto di insiemi che si intersecano,</a:t>
            </a:r>
            <a:br>
              <a:rPr lang="it-IT" sz="1800"/>
            </a:br>
            <a:r>
              <a:rPr lang="it-IT" sz="1800"/>
              <a:t>In base al risultato che ci interessa ottenere sceglieremo quale usare.</a:t>
            </a:r>
            <a:endParaRPr/>
          </a:p>
          <a:p>
            <a:pPr indent="0" lvl="0" marL="0" rtl="0" algn="l">
              <a:lnSpc>
                <a:spcPct val="120000"/>
              </a:lnSpc>
              <a:spcBef>
                <a:spcPts val="1000"/>
              </a:spcBef>
              <a:spcAft>
                <a:spcPts val="0"/>
              </a:spcAft>
              <a:buClr>
                <a:schemeClr val="lt1"/>
              </a:buClr>
              <a:buSzPts val="1800"/>
              <a:buNone/>
            </a:pPr>
            <a:r>
              <a:t/>
            </a:r>
            <a:endParaRPr sz="1800"/>
          </a:p>
        </p:txBody>
      </p:sp>
      <p:pic>
        <p:nvPicPr>
          <p:cNvPr descr="Database" id="739" name="Google Shape;739;p55"/>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pic>
        <p:nvPicPr>
          <p:cNvPr descr="Immagine che contiene testo, cerchio, schermata, diagramma&#10;&#10;Descrizione generata automaticamente" id="740" name="Google Shape;740;p55"/>
          <p:cNvPicPr preferRelativeResize="0"/>
          <p:nvPr/>
        </p:nvPicPr>
        <p:blipFill rotWithShape="1">
          <a:blip r:embed="rId4">
            <a:alphaModFix/>
          </a:blip>
          <a:srcRect b="0" l="0" r="0" t="0"/>
          <a:stretch/>
        </p:blipFill>
        <p:spPr>
          <a:xfrm>
            <a:off x="6165275" y="2164071"/>
            <a:ext cx="6048305" cy="385618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sp>
        <p:nvSpPr>
          <p:cNvPr id="746" name="Google Shape;746;p5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47" name="Google Shape;747;p56"/>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48" name="Google Shape;748;p56"/>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49" name="Google Shape;749;p56"/>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JOIN</a:t>
            </a:r>
            <a:endParaRPr/>
          </a:p>
        </p:txBody>
      </p:sp>
      <p:sp>
        <p:nvSpPr>
          <p:cNvPr id="750" name="Google Shape;750;p56"/>
          <p:cNvSpPr txBox="1"/>
          <p:nvPr>
            <p:ph idx="1" type="body"/>
          </p:nvPr>
        </p:nvSpPr>
        <p:spPr>
          <a:xfrm>
            <a:off x="1143000" y="2022764"/>
            <a:ext cx="5022275" cy="483523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200"/>
              <a:buChar char="•"/>
            </a:pPr>
            <a:r>
              <a:rPr lang="it-IT" sz="1200"/>
              <a:t>INNER JOIN:  restituisce solo i dati in cui la condizione è soddisfatta.</a:t>
            </a:r>
            <a:endParaRPr/>
          </a:p>
          <a:p>
            <a:pPr indent="-228600" lvl="0" marL="228600" rtl="0" algn="l">
              <a:lnSpc>
                <a:spcPct val="120000"/>
              </a:lnSpc>
              <a:spcBef>
                <a:spcPts val="1000"/>
              </a:spcBef>
              <a:spcAft>
                <a:spcPts val="0"/>
              </a:spcAft>
              <a:buClr>
                <a:schemeClr val="lt1"/>
              </a:buClr>
              <a:buSzPts val="1200"/>
              <a:buChar char="•"/>
            </a:pPr>
            <a:r>
              <a:rPr lang="it-IT" sz="1200"/>
              <a:t>LEFT OUTER JOIN:  restituisce tutti i dati </a:t>
            </a:r>
            <a:br>
              <a:rPr lang="it-IT" sz="1200"/>
            </a:br>
            <a:r>
              <a:rPr lang="it-IT" sz="1200"/>
              <a:t>della tabella di sinistra (della clausola JOIN ) e solo i record corrispondenti della tabella di destra, quelli mancanti vengono indicati con il valore NULL.  </a:t>
            </a:r>
            <a:endParaRPr/>
          </a:p>
          <a:p>
            <a:pPr indent="-228600" lvl="0" marL="228600" rtl="0" algn="l">
              <a:lnSpc>
                <a:spcPct val="120000"/>
              </a:lnSpc>
              <a:spcBef>
                <a:spcPts val="1000"/>
              </a:spcBef>
              <a:spcAft>
                <a:spcPts val="0"/>
              </a:spcAft>
              <a:buClr>
                <a:schemeClr val="lt1"/>
              </a:buClr>
              <a:buSzPts val="1200"/>
              <a:buChar char="•"/>
            </a:pPr>
            <a:r>
              <a:rPr lang="it-IT" sz="1200"/>
              <a:t>RIGHT OUTER JOIN: restituisce tutti i dati </a:t>
            </a:r>
            <a:br>
              <a:rPr lang="it-IT" sz="1200"/>
            </a:br>
            <a:r>
              <a:rPr lang="it-IT" sz="1200"/>
              <a:t>della tabella di sinistra (della clausola JOIN ) e solo i record corrispondenti della tabella di destra, quelli mancanti vengono indicati con il valore NULL. </a:t>
            </a:r>
            <a:endParaRPr/>
          </a:p>
          <a:p>
            <a:pPr indent="-228600" lvl="0" marL="228600" rtl="0" algn="l">
              <a:lnSpc>
                <a:spcPct val="120000"/>
              </a:lnSpc>
              <a:spcBef>
                <a:spcPts val="1000"/>
              </a:spcBef>
              <a:spcAft>
                <a:spcPts val="0"/>
              </a:spcAft>
              <a:buClr>
                <a:schemeClr val="lt1"/>
              </a:buClr>
              <a:buSzPts val="1200"/>
              <a:buChar char="•"/>
            </a:pPr>
            <a:r>
              <a:rPr lang="it-IT" sz="1200"/>
              <a:t>FULL OUTER JOIN: restituisce tutti i dati della tabella di sinistra e di destra, quelli mancanti vengono indicati con il valore NULL. </a:t>
            </a:r>
            <a:endParaRPr/>
          </a:p>
          <a:p>
            <a:pPr indent="-228600" lvl="0" marL="228600" rtl="0" algn="l">
              <a:lnSpc>
                <a:spcPct val="120000"/>
              </a:lnSpc>
              <a:spcBef>
                <a:spcPts val="1000"/>
              </a:spcBef>
              <a:spcAft>
                <a:spcPts val="0"/>
              </a:spcAft>
              <a:buClr>
                <a:schemeClr val="lt1"/>
              </a:buClr>
              <a:buSzPts val="1200"/>
              <a:buChar char="•"/>
            </a:pPr>
            <a:r>
              <a:rPr lang="it-IT" sz="1200"/>
              <a:t>CROSS: JOIN : restituisce tutti i dati della tabella di sinistra combinati con i dati della tabella di destra, per cui vengono create tutte le combinazioni possibili. Viene anche detto prodotto cartesiano.</a:t>
            </a:r>
            <a:endParaRPr/>
          </a:p>
          <a:p>
            <a:pPr indent="-228600" lvl="0" marL="228600" rtl="0" algn="l">
              <a:lnSpc>
                <a:spcPct val="120000"/>
              </a:lnSpc>
              <a:spcBef>
                <a:spcPts val="1000"/>
              </a:spcBef>
              <a:spcAft>
                <a:spcPts val="0"/>
              </a:spcAft>
              <a:buClr>
                <a:schemeClr val="lt1"/>
              </a:buClr>
              <a:buSzPts val="1200"/>
              <a:buChar char="•"/>
            </a:pPr>
            <a:r>
              <a:rPr lang="it-IT" sz="1200"/>
              <a:t>SELF JOIN: la tabella viene messa in relazione con se stessa. Per evitare ambiguità sulla  sorgente dei dati  si utilizzano  gli  alias.</a:t>
            </a:r>
            <a:br>
              <a:rPr lang="it-IT" sz="1200"/>
            </a:br>
            <a:r>
              <a:rPr lang="it-IT" sz="1200"/>
              <a:t>Uno degli scenari in cui vengono impiegate  è ad esempio </a:t>
            </a:r>
            <a:br>
              <a:rPr lang="it-IT" sz="1200"/>
            </a:br>
            <a:r>
              <a:rPr lang="it-IT" sz="1200"/>
              <a:t>in tabelle che gestiscono le gerarchie..</a:t>
            </a:r>
            <a:endParaRPr/>
          </a:p>
        </p:txBody>
      </p:sp>
      <p:pic>
        <p:nvPicPr>
          <p:cNvPr descr="Database" id="751" name="Google Shape;751;p56"/>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pic>
        <p:nvPicPr>
          <p:cNvPr descr="Immagine che contiene testo, cerchio, schermata, diagramma&#10;&#10;Descrizione generata automaticamente" id="752" name="Google Shape;752;p56"/>
          <p:cNvPicPr preferRelativeResize="0"/>
          <p:nvPr/>
        </p:nvPicPr>
        <p:blipFill rotWithShape="1">
          <a:blip r:embed="rId4">
            <a:alphaModFix/>
          </a:blip>
          <a:srcRect b="0" l="0" r="0" t="0"/>
          <a:stretch/>
        </p:blipFill>
        <p:spPr>
          <a:xfrm>
            <a:off x="6165275" y="2164071"/>
            <a:ext cx="6048305" cy="385618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7" name="Shape 757"/>
        <p:cNvGrpSpPr/>
        <p:nvPr/>
      </p:nvGrpSpPr>
      <p:grpSpPr>
        <a:xfrm>
          <a:off x="0" y="0"/>
          <a:ext cx="0" cy="0"/>
          <a:chOff x="0" y="0"/>
          <a:chExt cx="0" cy="0"/>
        </a:xfrm>
      </p:grpSpPr>
      <p:sp>
        <p:nvSpPr>
          <p:cNvPr id="758" name="Google Shape;758;p5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59" name="Google Shape;759;p57"/>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60" name="Google Shape;760;p57"/>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61" name="Google Shape;761;p57"/>
          <p:cNvSpPr txBox="1"/>
          <p:nvPr>
            <p:ph type="title"/>
          </p:nvPr>
        </p:nvSpPr>
        <p:spPr>
          <a:xfrm>
            <a:off x="1142998" y="872937"/>
            <a:ext cx="7741921"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VISTE</a:t>
            </a:r>
            <a:endParaRPr/>
          </a:p>
        </p:txBody>
      </p:sp>
      <p:sp>
        <p:nvSpPr>
          <p:cNvPr id="762" name="Google Shape;762;p57"/>
          <p:cNvSpPr txBox="1"/>
          <p:nvPr>
            <p:ph idx="1" type="body"/>
          </p:nvPr>
        </p:nvSpPr>
        <p:spPr>
          <a:xfrm>
            <a:off x="1143000" y="2022764"/>
            <a:ext cx="5022275" cy="464127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Una vista è una tabella virtuale il cui contenuto è definito da una query. </a:t>
            </a:r>
            <a:br>
              <a:rPr lang="it-IT" sz="1800"/>
            </a:br>
            <a:r>
              <a:rPr lang="it-IT" sz="1800"/>
              <a:t>I record e i campi  provengono da tabelle a cui fa riferimento la query che definisce la vista e sono prodotte dinamicamente quando si fa riferimento alla vista.</a:t>
            </a:r>
            <a:endParaRPr/>
          </a:p>
          <a:p>
            <a:pPr indent="0" lvl="0" marL="0" rtl="0" algn="l">
              <a:lnSpc>
                <a:spcPct val="120000"/>
              </a:lnSpc>
              <a:spcBef>
                <a:spcPts val="1000"/>
              </a:spcBef>
              <a:spcAft>
                <a:spcPts val="0"/>
              </a:spcAft>
              <a:buClr>
                <a:schemeClr val="lt1"/>
              </a:buClr>
              <a:buSzPts val="1800"/>
              <a:buNone/>
            </a:pPr>
            <a:r>
              <a:rPr lang="it-IT" sz="1800"/>
              <a:t>Sono molto utili quando ci troviamo a dover utilizzare query molto complesse ed invece che dover riscrivere il codice ogni volta, o eventualmente in vari punti del codice, possiamo richiamare direttamente il nome della vista, possiamo richiamare direttamente il nome della vista. </a:t>
            </a:r>
            <a:br>
              <a:rPr lang="it-IT" sz="1800"/>
            </a:br>
            <a:endParaRPr sz="1800"/>
          </a:p>
        </p:txBody>
      </p:sp>
      <p:pic>
        <p:nvPicPr>
          <p:cNvPr descr="Database" id="763" name="Google Shape;763;p57"/>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764" name="Google Shape;764;p57"/>
          <p:cNvSpPr txBox="1"/>
          <p:nvPr/>
        </p:nvSpPr>
        <p:spPr>
          <a:xfrm>
            <a:off x="8035610" y="0"/>
            <a:ext cx="4036117" cy="2246769"/>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000">
                <a:solidFill>
                  <a:srgbClr val="0000FF"/>
                </a:solidFill>
                <a:latin typeface="Consolas"/>
                <a:ea typeface="Consolas"/>
                <a:cs typeface="Consolas"/>
                <a:sym typeface="Consolas"/>
              </a:rPr>
              <a:t>QUERY CHE RESTITUISCE il budget giornaliero per dipartimento</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budget_after_salaries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FROM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DepartmentName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FF00FF"/>
                </a:solidFill>
                <a:latin typeface="Consolas"/>
                <a:ea typeface="Consolas"/>
                <a:cs typeface="Consolas"/>
                <a:sym typeface="Consolas"/>
              </a:rPr>
              <a:t>SUM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BaseRate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DimEmployee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GROUP</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BY</a:t>
            </a:r>
            <a:r>
              <a:rPr lang="it-IT" sz="1000">
                <a:solidFill>
                  <a:srgbClr val="000000"/>
                </a:solidFill>
                <a:latin typeface="Consolas"/>
                <a:ea typeface="Consolas"/>
                <a:cs typeface="Consolas"/>
                <a:sym typeface="Consolas"/>
              </a:rPr>
              <a:t> DepartmentName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INNER</a:t>
            </a:r>
            <a:r>
              <a:rPr lang="it-IT" sz="1000">
                <a:solidFill>
                  <a:srgbClr val="000000"/>
                </a:solidFill>
                <a:latin typeface="Consolas"/>
                <a:ea typeface="Consolas"/>
                <a:cs typeface="Consolas"/>
                <a:sym typeface="Consolas"/>
              </a:rPr>
              <a:t> </a:t>
            </a:r>
            <a:r>
              <a:rPr lang="it-IT" sz="1000">
                <a:solidFill>
                  <a:srgbClr val="808080"/>
                </a:solidFill>
                <a:latin typeface="Consolas"/>
                <a:ea typeface="Consolas"/>
                <a:cs typeface="Consolas"/>
                <a:sym typeface="Consolas"/>
              </a:rPr>
              <a:t>JOIN</a:t>
            </a:r>
            <a:r>
              <a:rPr lang="it-IT" sz="1000">
                <a:solidFill>
                  <a:srgbClr val="000000"/>
                </a:solidFill>
                <a:latin typeface="Consolas"/>
                <a:ea typeface="Consolas"/>
                <a:cs typeface="Consolas"/>
                <a:sym typeface="Consolas"/>
              </a:rPr>
              <a:t>    DimDepartment d1 </a:t>
            </a:r>
            <a:r>
              <a:rPr lang="it-IT" sz="1000">
                <a:solidFill>
                  <a:srgbClr val="0000FF"/>
                </a:solidFill>
                <a:latin typeface="Consolas"/>
                <a:ea typeface="Consolas"/>
                <a:cs typeface="Consolas"/>
                <a:sym typeface="Consolas"/>
              </a:rPr>
              <a:t>ON</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endParaRPr b="0" i="1" sz="1000">
              <a:solidFill>
                <a:schemeClr val="dk1"/>
              </a:solidFill>
              <a:latin typeface="Arial"/>
              <a:ea typeface="Arial"/>
              <a:cs typeface="Arial"/>
              <a:sym typeface="Arial"/>
            </a:endParaRPr>
          </a:p>
        </p:txBody>
      </p:sp>
      <p:sp>
        <p:nvSpPr>
          <p:cNvPr id="765" name="Google Shape;765;p57"/>
          <p:cNvSpPr txBox="1"/>
          <p:nvPr/>
        </p:nvSpPr>
        <p:spPr>
          <a:xfrm>
            <a:off x="7709653" y="2286657"/>
            <a:ext cx="4374716" cy="409342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000">
                <a:solidFill>
                  <a:srgbClr val="0000FF"/>
                </a:solidFill>
                <a:latin typeface="Consolas"/>
                <a:ea typeface="Consolas"/>
                <a:cs typeface="Consolas"/>
                <a:sym typeface="Consolas"/>
              </a:rPr>
              <a:t>CREO LA VISTA</a:t>
            </a:r>
            <a:br>
              <a:rPr lang="it-IT" sz="1000">
                <a:solidFill>
                  <a:srgbClr val="0000FF"/>
                </a:solidFill>
                <a:latin typeface="Consolas"/>
                <a:ea typeface="Consolas"/>
                <a:cs typeface="Consolas"/>
                <a:sym typeface="Consolas"/>
              </a:rPr>
            </a:br>
            <a:r>
              <a:rPr lang="it-IT" sz="1000">
                <a:solidFill>
                  <a:srgbClr val="0000FF"/>
                </a:solidFill>
                <a:latin typeface="Consolas"/>
                <a:ea typeface="Consolas"/>
                <a:cs typeface="Consolas"/>
                <a:sym typeface="Consolas"/>
              </a:rPr>
              <a:t>USE</a:t>
            </a:r>
            <a:r>
              <a:rPr lang="it-IT" sz="1000">
                <a:solidFill>
                  <a:srgbClr val="000000"/>
                </a:solidFill>
                <a:latin typeface="Consolas"/>
                <a:ea typeface="Consolas"/>
                <a:cs typeface="Consolas"/>
                <a:sym typeface="Consolas"/>
              </a:rPr>
              <a:t> [AdventureWorksDW2019]</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GO</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8000"/>
                </a:solidFill>
                <a:latin typeface="Consolas"/>
                <a:ea typeface="Consolas"/>
                <a:cs typeface="Consolas"/>
                <a:sym typeface="Consolas"/>
              </a:rPr>
              <a:t>/****** Object:  View [dbo].[V_Budget_Emploee_By_Department]    Script Date: 28/01/2024 13:10:04 ******/</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SET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ANSI_NULLS</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ON</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GO</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SET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QUOTED_IDENTIFIER</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ON</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GO</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CREATE</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VIEW</a:t>
            </a:r>
            <a:r>
              <a:rPr lang="it-IT" sz="1000">
                <a:solidFill>
                  <a:srgbClr val="000000"/>
                </a:solidFill>
                <a:latin typeface="Consolas"/>
                <a:ea typeface="Consolas"/>
                <a:cs typeface="Consolas"/>
                <a:sym typeface="Consolas"/>
              </a:rPr>
              <a:t> [dbo]</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[V_Budget_Emploee_By_Department]</a:t>
            </a:r>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AS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a:t>
            </a:r>
            <a:r>
              <a:rPr lang="it-IT" sz="1000">
                <a:solidFill>
                  <a:srgbClr val="80808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budget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total_salaries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budget_after_salaries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FROM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DepartmentName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FF00FF"/>
                </a:solidFill>
                <a:latin typeface="Consolas"/>
                <a:ea typeface="Consolas"/>
                <a:cs typeface="Consolas"/>
                <a:sym typeface="Consolas"/>
              </a:rPr>
              <a:t>SUM</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BaseRate</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total_salaries</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DimEmployee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GROUP</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BY</a:t>
            </a:r>
            <a:r>
              <a:rPr lang="it-IT" sz="1000">
                <a:solidFill>
                  <a:srgbClr val="000000"/>
                </a:solidFill>
                <a:latin typeface="Consolas"/>
                <a:ea typeface="Consolas"/>
                <a:cs typeface="Consolas"/>
                <a:sym typeface="Consolas"/>
              </a:rPr>
              <a:t> DepartmentName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AS</a:t>
            </a:r>
            <a:r>
              <a:rPr lang="it-IT" sz="1000">
                <a:solidFill>
                  <a:srgbClr val="000000"/>
                </a:solidFill>
                <a:latin typeface="Consolas"/>
                <a:ea typeface="Consolas"/>
                <a:cs typeface="Consolas"/>
                <a:sym typeface="Consolas"/>
              </a:rPr>
              <a:t> total</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808080"/>
                </a:solidFill>
                <a:latin typeface="Consolas"/>
                <a:ea typeface="Consolas"/>
                <a:cs typeface="Consolas"/>
                <a:sym typeface="Consolas"/>
              </a:rPr>
              <a:t>INNER</a:t>
            </a:r>
            <a:r>
              <a:rPr lang="it-IT" sz="1000">
                <a:solidFill>
                  <a:srgbClr val="000000"/>
                </a:solidFill>
                <a:latin typeface="Consolas"/>
                <a:ea typeface="Consolas"/>
                <a:cs typeface="Consolas"/>
                <a:sym typeface="Consolas"/>
              </a:rPr>
              <a:t> </a:t>
            </a:r>
            <a:r>
              <a:rPr lang="it-IT" sz="1000">
                <a:solidFill>
                  <a:srgbClr val="808080"/>
                </a:solidFill>
                <a:latin typeface="Consolas"/>
                <a:ea typeface="Consolas"/>
                <a:cs typeface="Consolas"/>
                <a:sym typeface="Consolas"/>
              </a:rPr>
              <a:t>JOIN</a:t>
            </a:r>
            <a:r>
              <a:rPr lang="it-IT" sz="1000">
                <a:solidFill>
                  <a:srgbClr val="000000"/>
                </a:solidFill>
                <a:latin typeface="Consolas"/>
                <a:ea typeface="Consolas"/>
                <a:cs typeface="Consolas"/>
                <a:sym typeface="Consolas"/>
              </a:rPr>
              <a:t>    DimDepartment d1 </a:t>
            </a:r>
            <a:r>
              <a:rPr lang="it-IT" sz="1000">
                <a:solidFill>
                  <a:srgbClr val="0000FF"/>
                </a:solidFill>
                <a:latin typeface="Consolas"/>
                <a:ea typeface="Consolas"/>
                <a:cs typeface="Consolas"/>
                <a:sym typeface="Consolas"/>
              </a:rPr>
              <a:t>ON</a:t>
            </a:r>
            <a:r>
              <a:rPr lang="it-IT" sz="1000">
                <a:solidFill>
                  <a:srgbClr val="000000"/>
                </a:solidFill>
                <a:latin typeface="Consolas"/>
                <a:ea typeface="Consolas"/>
                <a:cs typeface="Consolas"/>
                <a:sym typeface="Consolas"/>
              </a:rPr>
              <a:t> d1</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total</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DepartmentName</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0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000">
                <a:solidFill>
                  <a:srgbClr val="0000FF"/>
                </a:solidFill>
                <a:latin typeface="Consolas"/>
                <a:ea typeface="Consolas"/>
                <a:cs typeface="Consolas"/>
                <a:sym typeface="Consolas"/>
              </a:rPr>
              <a:t>GO</a:t>
            </a:r>
            <a:endParaRPr b="0" i="1" sz="1000">
              <a:solidFill>
                <a:schemeClr val="dk1"/>
              </a:solidFill>
              <a:latin typeface="Arial"/>
              <a:ea typeface="Arial"/>
              <a:cs typeface="Arial"/>
              <a:sym typeface="Arial"/>
            </a:endParaRPr>
          </a:p>
        </p:txBody>
      </p:sp>
      <p:sp>
        <p:nvSpPr>
          <p:cNvPr id="766" name="Google Shape;766;p57"/>
          <p:cNvSpPr txBox="1"/>
          <p:nvPr/>
        </p:nvSpPr>
        <p:spPr>
          <a:xfrm>
            <a:off x="6448893" y="6432112"/>
            <a:ext cx="5635476" cy="40011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000">
                <a:solidFill>
                  <a:srgbClr val="0000FF"/>
                </a:solidFill>
                <a:latin typeface="Consolas"/>
                <a:ea typeface="Consolas"/>
                <a:cs typeface="Consolas"/>
                <a:sym typeface="Consolas"/>
              </a:rPr>
              <a:t>INTERROGO DIRETTAMENTE LA VISTA</a:t>
            </a:r>
            <a:br>
              <a:rPr lang="it-IT" sz="1000">
                <a:solidFill>
                  <a:srgbClr val="0000FF"/>
                </a:solidFill>
                <a:latin typeface="Consolas"/>
                <a:ea typeface="Consolas"/>
                <a:cs typeface="Consolas"/>
                <a:sym typeface="Consolas"/>
              </a:rPr>
            </a:br>
            <a:r>
              <a:rPr lang="it-IT" sz="1000">
                <a:solidFill>
                  <a:srgbClr val="0000FF"/>
                </a:solidFill>
                <a:latin typeface="Consolas"/>
                <a:ea typeface="Consolas"/>
                <a:cs typeface="Consolas"/>
                <a:sym typeface="Consolas"/>
              </a:rPr>
              <a:t>SELECT</a:t>
            </a:r>
            <a:r>
              <a:rPr lang="it-IT" sz="1000">
                <a:solidFill>
                  <a:srgbClr val="000000"/>
                </a:solidFill>
                <a:latin typeface="Consolas"/>
                <a:ea typeface="Consolas"/>
                <a:cs typeface="Consolas"/>
                <a:sym typeface="Consolas"/>
              </a:rPr>
              <a:t> </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  </a:t>
            </a:r>
            <a:r>
              <a:rPr lang="it-IT" sz="1000">
                <a:solidFill>
                  <a:srgbClr val="0000FF"/>
                </a:solidFill>
                <a:latin typeface="Consolas"/>
                <a:ea typeface="Consolas"/>
                <a:cs typeface="Consolas"/>
                <a:sym typeface="Consolas"/>
              </a:rPr>
              <a:t>FROM</a:t>
            </a:r>
            <a:r>
              <a:rPr lang="it-IT" sz="1000">
                <a:solidFill>
                  <a:srgbClr val="000000"/>
                </a:solidFill>
                <a:latin typeface="Consolas"/>
                <a:ea typeface="Consolas"/>
                <a:cs typeface="Consolas"/>
                <a:sym typeface="Consolas"/>
              </a:rPr>
              <a:t> [AdventureWorksDW2019]</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[dbo]</a:t>
            </a:r>
            <a:r>
              <a:rPr lang="it-IT" sz="1000">
                <a:solidFill>
                  <a:srgbClr val="808080"/>
                </a:solidFill>
                <a:latin typeface="Consolas"/>
                <a:ea typeface="Consolas"/>
                <a:cs typeface="Consolas"/>
                <a:sym typeface="Consolas"/>
              </a:rPr>
              <a:t>.</a:t>
            </a:r>
            <a:r>
              <a:rPr lang="it-IT" sz="1000">
                <a:solidFill>
                  <a:srgbClr val="000000"/>
                </a:solidFill>
                <a:latin typeface="Consolas"/>
                <a:ea typeface="Consolas"/>
                <a:cs typeface="Consolas"/>
                <a:sym typeface="Consolas"/>
              </a:rPr>
              <a:t>[V_Budget_Emploee_By_Department]</a:t>
            </a:r>
            <a:endParaRPr sz="1000">
              <a:solidFill>
                <a:srgbClr val="0000FF"/>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1" name="Shape 771"/>
        <p:cNvGrpSpPr/>
        <p:nvPr/>
      </p:nvGrpSpPr>
      <p:grpSpPr>
        <a:xfrm>
          <a:off x="0" y="0"/>
          <a:ext cx="0" cy="0"/>
          <a:chOff x="0" y="0"/>
          <a:chExt cx="0" cy="0"/>
        </a:xfrm>
      </p:grpSpPr>
      <p:sp>
        <p:nvSpPr>
          <p:cNvPr id="772" name="Google Shape;772;p5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73" name="Google Shape;773;p58"/>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74" name="Google Shape;774;p58"/>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75" name="Google Shape;775;p58"/>
          <p:cNvSpPr txBox="1"/>
          <p:nvPr>
            <p:ph type="title"/>
          </p:nvPr>
        </p:nvSpPr>
        <p:spPr>
          <a:xfrm>
            <a:off x="1142998" y="872937"/>
            <a:ext cx="7741921" cy="123400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TABELLE TEMPORANEE</a:t>
            </a:r>
            <a:endParaRPr/>
          </a:p>
        </p:txBody>
      </p:sp>
      <p:sp>
        <p:nvSpPr>
          <p:cNvPr id="776" name="Google Shape;776;p58"/>
          <p:cNvSpPr txBox="1"/>
          <p:nvPr>
            <p:ph idx="1" type="body"/>
          </p:nvPr>
        </p:nvSpPr>
        <p:spPr>
          <a:xfrm>
            <a:off x="1143000" y="2022764"/>
            <a:ext cx="5022275" cy="464127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lang="it-IT" sz="1600"/>
              <a:t>Le tabelle temporanee sono normali tabelle SQL che sono memorizzate nel tempDB. </a:t>
            </a:r>
            <a:br>
              <a:rPr lang="it-IT" sz="1600"/>
            </a:br>
            <a:br>
              <a:rPr lang="it-IT" sz="1600"/>
            </a:br>
            <a:r>
              <a:rPr lang="it-IT" sz="1600"/>
              <a:t>Le tabelle #tempTable possono essere viste da qualsiasi oggetto che viene lanciato nella stessa sessione: quindi se definisco una tabella #tempTable nella procedura A, poi questa chiama la procedura B, la procedura B avrà modo di accedere allo stesso modo alla tabella temporanea.</a:t>
            </a:r>
            <a:endParaRPr/>
          </a:p>
          <a:p>
            <a:pPr indent="0" lvl="0" marL="0" rtl="0" algn="l">
              <a:lnSpc>
                <a:spcPct val="120000"/>
              </a:lnSpc>
              <a:spcBef>
                <a:spcPts val="1000"/>
              </a:spcBef>
              <a:spcAft>
                <a:spcPts val="0"/>
              </a:spcAft>
              <a:buClr>
                <a:schemeClr val="lt1"/>
              </a:buClr>
              <a:buSzPts val="1600"/>
              <a:buNone/>
            </a:pPr>
            <a:r>
              <a:rPr lang="it-IT" sz="1600"/>
              <a:t>Una volta che la sessione è terminata, la #tempTable associata a questa sessione verrà eliminata.</a:t>
            </a:r>
            <a:endParaRPr/>
          </a:p>
        </p:txBody>
      </p:sp>
      <p:pic>
        <p:nvPicPr>
          <p:cNvPr descr="Database" id="777" name="Google Shape;777;p58"/>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778" name="Google Shape;778;p58"/>
          <p:cNvSpPr txBox="1"/>
          <p:nvPr/>
        </p:nvSpPr>
        <p:spPr>
          <a:xfrm>
            <a:off x="7588938" y="37605"/>
            <a:ext cx="4374716" cy="3970318"/>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200">
                <a:solidFill>
                  <a:srgbClr val="008000"/>
                </a:solidFill>
                <a:latin typeface="Consolas"/>
                <a:ea typeface="Consolas"/>
                <a:cs typeface="Consolas"/>
                <a:sym typeface="Consolas"/>
              </a:rPr>
              <a:t>--eseguo il controllo, se esiste già la elimino </a:t>
            </a:r>
            <a:r>
              <a:rPr lang="it-IT" sz="1200">
                <a:solidFill>
                  <a:srgbClr val="0000FF"/>
                </a:solidFill>
                <a:latin typeface="Consolas"/>
                <a:ea typeface="Consolas"/>
                <a:cs typeface="Consolas"/>
                <a:sym typeface="Consolas"/>
              </a:rPr>
              <a:t>If</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OBJECT_ID</a:t>
            </a:r>
            <a:r>
              <a:rPr lang="it-IT" sz="1200">
                <a:solidFill>
                  <a:srgbClr val="808080"/>
                </a:solidFill>
                <a:latin typeface="Consolas"/>
                <a:ea typeface="Consolas"/>
                <a:cs typeface="Consolas"/>
                <a:sym typeface="Consolas"/>
              </a:rPr>
              <a:t>(</a:t>
            </a:r>
            <a:r>
              <a:rPr lang="it-IT" sz="1200">
                <a:solidFill>
                  <a:srgbClr val="FF0000"/>
                </a:solidFill>
                <a:latin typeface="Consolas"/>
                <a:ea typeface="Consolas"/>
                <a:cs typeface="Consolas"/>
                <a:sym typeface="Consolas"/>
              </a:rPr>
              <a:t>'tempdb..#temp_table_prova'</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Is</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Not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Null)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Begin</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Drop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Table</a:t>
            </a:r>
            <a:r>
              <a:rPr lang="it-IT" sz="1200">
                <a:solidFill>
                  <a:srgbClr val="000000"/>
                </a:solidFill>
                <a:latin typeface="Consolas"/>
                <a:ea typeface="Consolas"/>
                <a:cs typeface="Consolas"/>
                <a:sym typeface="Consolas"/>
              </a:rPr>
              <a:t> #temp_table_prova</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End</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into</a:t>
            </a:r>
            <a:r>
              <a:rPr lang="it-IT" sz="1200">
                <a:solidFill>
                  <a:srgbClr val="000000"/>
                </a:solidFill>
                <a:latin typeface="Consolas"/>
                <a:ea typeface="Consolas"/>
                <a:cs typeface="Consolas"/>
                <a:sym typeface="Consolas"/>
              </a:rPr>
              <a:t> #temp_table_prova</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[AdventureWorksDW2019]</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[dbo]</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[V_Budget_Emploee_By_Department]</a:t>
            </a:r>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8000"/>
                </a:solidFill>
                <a:latin typeface="Consolas"/>
                <a:ea typeface="Consolas"/>
                <a:cs typeface="Consolas"/>
                <a:sym typeface="Consolas"/>
              </a:rPr>
              <a:t>-- alla fine per sicurezza la elimino(si eliminerebbe comunque alla chiusura della sessione)</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If</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OBJECT_ID</a:t>
            </a:r>
            <a:r>
              <a:rPr lang="it-IT" sz="1200">
                <a:solidFill>
                  <a:srgbClr val="808080"/>
                </a:solidFill>
                <a:latin typeface="Consolas"/>
                <a:ea typeface="Consolas"/>
                <a:cs typeface="Consolas"/>
                <a:sym typeface="Consolas"/>
              </a:rPr>
              <a:t>(</a:t>
            </a:r>
            <a:r>
              <a:rPr lang="it-IT" sz="1200">
                <a:solidFill>
                  <a:srgbClr val="FF0000"/>
                </a:solidFill>
                <a:latin typeface="Consolas"/>
                <a:ea typeface="Consolas"/>
                <a:cs typeface="Consolas"/>
                <a:sym typeface="Consolas"/>
              </a:rPr>
              <a:t>'tempdb..#temp_table_prova'</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Is</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Not</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Null)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Begin</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Drop</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Table</a:t>
            </a:r>
            <a:r>
              <a:rPr lang="it-IT" sz="1200">
                <a:solidFill>
                  <a:srgbClr val="000000"/>
                </a:solidFill>
                <a:latin typeface="Consolas"/>
                <a:ea typeface="Consolas"/>
                <a:cs typeface="Consolas"/>
                <a:sym typeface="Consolas"/>
              </a:rPr>
              <a:t> #temp_table_prova</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End</a:t>
            </a:r>
            <a:endParaRPr b="0" i="1" sz="1200">
              <a:solidFill>
                <a:schemeClr val="dk1"/>
              </a:solidFill>
              <a:latin typeface="Arial"/>
              <a:ea typeface="Arial"/>
              <a:cs typeface="Arial"/>
              <a:sym typeface="Arial"/>
            </a:endParaRPr>
          </a:p>
        </p:txBody>
      </p:sp>
      <p:pic>
        <p:nvPicPr>
          <p:cNvPr id="779" name="Google Shape;779;p58"/>
          <p:cNvPicPr preferRelativeResize="0"/>
          <p:nvPr/>
        </p:nvPicPr>
        <p:blipFill rotWithShape="1">
          <a:blip r:embed="rId4">
            <a:alphaModFix/>
          </a:blip>
          <a:srcRect b="0" l="0" r="0" t="0"/>
          <a:stretch/>
        </p:blipFill>
        <p:spPr>
          <a:xfrm>
            <a:off x="8257276" y="4118763"/>
            <a:ext cx="3337849" cy="2682472"/>
          </a:xfrm>
          <a:prstGeom prst="rect">
            <a:avLst/>
          </a:prstGeom>
          <a:noFill/>
          <a:ln cap="flat" cmpd="sng" w="9525">
            <a:solidFill>
              <a:srgbClr val="24314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44" name="Google Shape;144;p6"/>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45" name="Google Shape;145;p6"/>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46" name="Google Shape;146;p6"/>
          <p:cNvSpPr txBox="1"/>
          <p:nvPr>
            <p:ph type="title"/>
          </p:nvPr>
        </p:nvSpPr>
        <p:spPr>
          <a:xfrm>
            <a:off x="1142999" y="872937"/>
            <a:ext cx="8444346"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DATABASE</a:t>
            </a:r>
            <a:br>
              <a:rPr lang="it-IT"/>
            </a:br>
            <a:r>
              <a:rPr i="1" lang="it-IT" sz="2500"/>
              <a:t>NORMALIZZAZIONE E DENORMALIZZAZIONE</a:t>
            </a:r>
            <a:endParaRPr/>
          </a:p>
        </p:txBody>
      </p:sp>
      <p:sp>
        <p:nvSpPr>
          <p:cNvPr id="147" name="Google Shape;147;p6"/>
          <p:cNvSpPr txBox="1"/>
          <p:nvPr>
            <p:ph idx="1" type="body"/>
          </p:nvPr>
        </p:nvSpPr>
        <p:spPr>
          <a:xfrm>
            <a:off x="1143001" y="2105891"/>
            <a:ext cx="6702698" cy="47521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50"/>
              <a:buChar char="•"/>
            </a:pPr>
            <a:r>
              <a:rPr b="1" lang="it-IT" sz="1850"/>
              <a:t>Normalizzazione: </a:t>
            </a:r>
            <a:r>
              <a:rPr lang="it-IT" sz="1850"/>
              <a:t> è il processo di scomposizione dei dati in un database. Ci si assicura che ogni tabella contenga solo dati correlati. Se i dati non sono direttamente correlati, si crea una nuova tabella per quei dati. Consente al database di occupare il minor spazio su disco possibile, con conseguente aumento della velocità, precisione ed efficienza del database.</a:t>
            </a:r>
            <a:endParaRPr/>
          </a:p>
          <a:p>
            <a:pPr indent="-228600" lvl="0" marL="228600" rtl="0" algn="l">
              <a:lnSpc>
                <a:spcPct val="120000"/>
              </a:lnSpc>
              <a:spcBef>
                <a:spcPts val="1000"/>
              </a:spcBef>
              <a:spcAft>
                <a:spcPts val="0"/>
              </a:spcAft>
              <a:buClr>
                <a:schemeClr val="lt1"/>
              </a:buClr>
              <a:buSzPts val="1850"/>
              <a:buChar char="•"/>
            </a:pPr>
            <a:r>
              <a:rPr b="1" lang="it-IT" sz="1850"/>
              <a:t>DENORMALIZZAZIONE: </a:t>
            </a:r>
            <a:r>
              <a:rPr lang="it-IT" sz="1850"/>
              <a:t>è il processo in cui i </a:t>
            </a:r>
            <a:br>
              <a:rPr lang="it-IT" sz="1850"/>
            </a:br>
            <a:r>
              <a:rPr lang="it-IT" sz="1850"/>
              <a:t>dati di più tabelle vengono combinati in un’unica </a:t>
            </a:r>
            <a:br>
              <a:rPr lang="it-IT" sz="1850"/>
            </a:br>
            <a:r>
              <a:rPr lang="it-IT" sz="1850"/>
              <a:t>tabella, in modo che il recupero dei dati sarà </a:t>
            </a:r>
            <a:br>
              <a:rPr lang="it-IT" sz="1850"/>
            </a:br>
            <a:r>
              <a:rPr lang="it-IT" sz="1850"/>
              <a:t>più veloce. E’ una strategia utilizzata dai </a:t>
            </a:r>
            <a:br>
              <a:rPr lang="it-IT" sz="1850"/>
            </a:br>
            <a:r>
              <a:rPr lang="it-IT" sz="1850"/>
              <a:t>gestori di database per aumentare le </a:t>
            </a:r>
            <a:br>
              <a:rPr lang="it-IT" sz="1850"/>
            </a:br>
            <a:r>
              <a:rPr lang="it-IT" sz="1850"/>
              <a:t>prestazioni di un’infrastruttura di database.</a:t>
            </a:r>
            <a:endParaRPr/>
          </a:p>
        </p:txBody>
      </p:sp>
      <p:pic>
        <p:nvPicPr>
          <p:cNvPr descr="Database" id="148" name="Google Shape;148;p6"/>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4" name="Shape 784"/>
        <p:cNvGrpSpPr/>
        <p:nvPr/>
      </p:nvGrpSpPr>
      <p:grpSpPr>
        <a:xfrm>
          <a:off x="0" y="0"/>
          <a:ext cx="0" cy="0"/>
          <a:chOff x="0" y="0"/>
          <a:chExt cx="0" cy="0"/>
        </a:xfrm>
      </p:grpSpPr>
      <p:sp>
        <p:nvSpPr>
          <p:cNvPr id="785" name="Google Shape;785;p5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86" name="Google Shape;786;p59"/>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87" name="Google Shape;787;p59"/>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88" name="Google Shape;788;p59"/>
          <p:cNvSpPr txBox="1"/>
          <p:nvPr>
            <p:ph type="title"/>
          </p:nvPr>
        </p:nvSpPr>
        <p:spPr>
          <a:xfrm>
            <a:off x="1142998" y="872937"/>
            <a:ext cx="7741921" cy="123400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SQL</a:t>
            </a:r>
            <a:br>
              <a:rPr lang="it-IT"/>
            </a:br>
            <a:r>
              <a:rPr i="1" lang="it-IT" sz="2500"/>
              <a:t>WITH</a:t>
            </a:r>
            <a:endParaRPr/>
          </a:p>
        </p:txBody>
      </p:sp>
      <p:sp>
        <p:nvSpPr>
          <p:cNvPr id="789" name="Google Shape;789;p59"/>
          <p:cNvSpPr txBox="1"/>
          <p:nvPr>
            <p:ph idx="1" type="body"/>
          </p:nvPr>
        </p:nvSpPr>
        <p:spPr>
          <a:xfrm>
            <a:off x="1143000" y="2022764"/>
            <a:ext cx="5022275" cy="464127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None/>
            </a:pPr>
            <a:r>
              <a:rPr lang="it-IT" sz="1600"/>
              <a:t>La clausola WITH o anche detta Common Table Expression, permette di creare un istruzione SELECT che restituisce dei valori temporanei a cui posso accedere successivamente con delle altre query.</a:t>
            </a:r>
            <a:endParaRPr/>
          </a:p>
          <a:p>
            <a:pPr indent="0" lvl="0" marL="0" rtl="0" algn="l">
              <a:lnSpc>
                <a:spcPct val="120000"/>
              </a:lnSpc>
              <a:spcBef>
                <a:spcPts val="1000"/>
              </a:spcBef>
              <a:spcAft>
                <a:spcPts val="0"/>
              </a:spcAft>
              <a:buClr>
                <a:schemeClr val="lt1"/>
              </a:buClr>
              <a:buSzPts val="1600"/>
              <a:buNone/>
            </a:pPr>
            <a:r>
              <a:rPr lang="it-IT" sz="1600"/>
              <a:t>Possono essere definite quindi anche come delle SUBQUERY a cui viene assegnato un nome e a cui posso accedere successivamente.</a:t>
            </a:r>
            <a:endParaRPr/>
          </a:p>
          <a:p>
            <a:pPr indent="0" lvl="0" marL="0" rtl="0" algn="l">
              <a:lnSpc>
                <a:spcPct val="120000"/>
              </a:lnSpc>
              <a:spcBef>
                <a:spcPts val="1000"/>
              </a:spcBef>
              <a:spcAft>
                <a:spcPts val="0"/>
              </a:spcAft>
              <a:buClr>
                <a:schemeClr val="lt1"/>
              </a:buClr>
              <a:buSzPts val="1600"/>
              <a:buNone/>
            </a:pPr>
            <a:r>
              <a:rPr lang="it-IT" sz="1600"/>
              <a:t>Possono essere molto utili quando dobbiamo suddividere il nostro codice in vari passaggi e magari tutti hanno una SUBQUERY comune iniziale, oppure come per avere più controllo sulle istruzioni di update.</a:t>
            </a:r>
            <a:endParaRPr/>
          </a:p>
        </p:txBody>
      </p:sp>
      <p:pic>
        <p:nvPicPr>
          <p:cNvPr descr="Database" id="790" name="Google Shape;790;p59"/>
          <p:cNvPicPr preferRelativeResize="0"/>
          <p:nvPr/>
        </p:nvPicPr>
        <p:blipFill rotWithShape="1">
          <a:blip r:embed="rId3">
            <a:alphaModFix/>
          </a:blip>
          <a:srcRect b="0" l="0" r="0" t="0"/>
          <a:stretch/>
        </p:blipFill>
        <p:spPr>
          <a:xfrm>
            <a:off x="8425461" y="2872929"/>
            <a:ext cx="3327437" cy="3327437"/>
          </a:xfrm>
          <a:prstGeom prst="rect">
            <a:avLst/>
          </a:prstGeom>
          <a:noFill/>
          <a:ln>
            <a:noFill/>
          </a:ln>
        </p:spPr>
      </p:pic>
      <p:sp>
        <p:nvSpPr>
          <p:cNvPr id="791" name="Google Shape;791;p59"/>
          <p:cNvSpPr txBox="1"/>
          <p:nvPr/>
        </p:nvSpPr>
        <p:spPr>
          <a:xfrm>
            <a:off x="6289965" y="388125"/>
            <a:ext cx="5673690" cy="2677656"/>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200">
                <a:solidFill>
                  <a:srgbClr val="0000FF"/>
                </a:solidFill>
                <a:latin typeface="Consolas"/>
                <a:ea typeface="Consolas"/>
                <a:cs typeface="Consolas"/>
                <a:sym typeface="Consolas"/>
              </a:rPr>
              <a:t>WITH</a:t>
            </a:r>
            <a:r>
              <a:rPr lang="it-IT" sz="1200">
                <a:solidFill>
                  <a:srgbClr val="000000"/>
                </a:solidFill>
                <a:latin typeface="Consolas"/>
                <a:ea typeface="Consolas"/>
                <a:cs typeface="Consolas"/>
                <a:sym typeface="Consolas"/>
              </a:rPr>
              <a:t> months</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Month_Number</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Sort</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0</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0</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UNION</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ALL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Month_Number</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1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Month_Number</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Month_Number</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1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Sort</a:t>
            </a:r>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months</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WHERE</a:t>
            </a:r>
            <a:r>
              <a:rPr lang="it-IT" sz="1200">
                <a:solidFill>
                  <a:srgbClr val="000000"/>
                </a:solidFill>
                <a:latin typeface="Consolas"/>
                <a:ea typeface="Consolas"/>
                <a:cs typeface="Consolas"/>
                <a:sym typeface="Consolas"/>
              </a:rPr>
              <a:t> Month_Number </a:t>
            </a:r>
            <a:r>
              <a:rPr lang="it-IT" sz="1200">
                <a:solidFill>
                  <a:srgbClr val="808080"/>
                </a:solidFill>
                <a:latin typeface="Consolas"/>
                <a:ea typeface="Consolas"/>
                <a:cs typeface="Consolas"/>
                <a:sym typeface="Consolas"/>
              </a:rPr>
              <a:t>&lt;</a:t>
            </a:r>
            <a:r>
              <a:rPr lang="it-IT" sz="1200">
                <a:solidFill>
                  <a:srgbClr val="000000"/>
                </a:solidFill>
                <a:latin typeface="Consolas"/>
                <a:ea typeface="Consolas"/>
                <a:cs typeface="Consolas"/>
                <a:sym typeface="Consolas"/>
              </a:rPr>
              <a:t> 12</a:t>
            </a:r>
            <a:endParaRPr/>
          </a:p>
          <a:p>
            <a:pPr indent="0" lvl="0" marL="0" marR="0" rtl="0" algn="l">
              <a:spcBef>
                <a:spcPts val="0"/>
              </a:spcBef>
              <a:spcAft>
                <a:spcPts val="0"/>
              </a:spcAft>
              <a:buNone/>
            </a:pPr>
            <a:r>
              <a:rPr lang="it-IT" sz="1200">
                <a:solidFill>
                  <a:srgbClr val="80808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Month_Number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Value</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DATENAME</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month</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DATEFROMPARTS</a:t>
            </a:r>
            <a:r>
              <a:rPr lang="it-IT" sz="1200">
                <a:solidFill>
                  <a:srgbClr val="0000FF"/>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YEAR</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GETDATE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Month_Number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1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Label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months</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where</a:t>
            </a:r>
            <a:r>
              <a:rPr lang="it-IT" sz="1200">
                <a:solidFill>
                  <a:srgbClr val="000000"/>
                </a:solidFill>
                <a:latin typeface="Consolas"/>
                <a:ea typeface="Consolas"/>
                <a:cs typeface="Consolas"/>
                <a:sym typeface="Consolas"/>
              </a:rPr>
              <a:t> Month_Number </a:t>
            </a:r>
            <a:r>
              <a:rPr lang="it-IT" sz="1200">
                <a:solidFill>
                  <a:srgbClr val="808080"/>
                </a:solidFill>
                <a:latin typeface="Consolas"/>
                <a:ea typeface="Consolas"/>
                <a:cs typeface="Consolas"/>
                <a:sym typeface="Consolas"/>
              </a:rPr>
              <a:t>&lt;&gt;</a:t>
            </a:r>
            <a:r>
              <a:rPr lang="it-IT" sz="1200">
                <a:solidFill>
                  <a:srgbClr val="000000"/>
                </a:solidFill>
                <a:latin typeface="Consolas"/>
                <a:ea typeface="Consolas"/>
                <a:cs typeface="Consolas"/>
                <a:sym typeface="Consolas"/>
              </a:rPr>
              <a:t> 0</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order</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by</a:t>
            </a:r>
            <a:r>
              <a:rPr lang="it-IT" sz="1200">
                <a:solidFill>
                  <a:srgbClr val="000000"/>
                </a:solidFill>
                <a:latin typeface="Consolas"/>
                <a:ea typeface="Consolas"/>
                <a:cs typeface="Consolas"/>
                <a:sym typeface="Consolas"/>
              </a:rPr>
              <a:t> Sort</a:t>
            </a:r>
            <a:endParaRPr b="0" i="1" sz="1200">
              <a:solidFill>
                <a:schemeClr val="dk1"/>
              </a:solidFill>
              <a:latin typeface="Arial"/>
              <a:ea typeface="Arial"/>
              <a:cs typeface="Arial"/>
              <a:sym typeface="Arial"/>
            </a:endParaRPr>
          </a:p>
        </p:txBody>
      </p:sp>
      <p:sp>
        <p:nvSpPr>
          <p:cNvPr id="792" name="Google Shape;792;p59"/>
          <p:cNvSpPr txBox="1"/>
          <p:nvPr/>
        </p:nvSpPr>
        <p:spPr>
          <a:xfrm>
            <a:off x="6289965" y="3229355"/>
            <a:ext cx="5673690" cy="3416320"/>
          </a:xfrm>
          <a:prstGeom prst="rect">
            <a:avLst/>
          </a:prstGeom>
          <a:solidFill>
            <a:schemeClr val="lt1"/>
          </a:solidFill>
          <a:ln cap="flat" cmpd="sng" w="9525">
            <a:solidFill>
              <a:srgbClr val="24314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it-IT" sz="1200">
                <a:solidFill>
                  <a:srgbClr val="008000"/>
                </a:solidFill>
                <a:latin typeface="Consolas"/>
                <a:ea typeface="Consolas"/>
                <a:cs typeface="Consolas"/>
                <a:sym typeface="Consolas"/>
              </a:rPr>
              <a:t>--prendo in considerazione sono i dipendenti che ancora lavorano per me(quindi dove end date is null)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8000"/>
                </a:solidFill>
                <a:latin typeface="Consolas"/>
                <a:ea typeface="Consolas"/>
                <a:cs typeface="Consolas"/>
                <a:sym typeface="Consolas"/>
              </a:rPr>
              <a:t>-- decido che a chi fa troppa malattia il contratto scadrà tra 10 giorni</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8000"/>
                </a:solidFill>
                <a:latin typeface="Consolas"/>
                <a:ea typeface="Consolas"/>
                <a:cs typeface="Consolas"/>
                <a:sym typeface="Consolas"/>
              </a:rPr>
              <a:t>-- per gli altri invece sostiuisco il valore null con una data default che imposto a 2150-12-31)</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with</a:t>
            </a:r>
            <a:r>
              <a:rPr lang="it-IT" sz="1200">
                <a:solidFill>
                  <a:srgbClr val="000000"/>
                </a:solidFill>
                <a:latin typeface="Consolas"/>
                <a:ea typeface="Consolas"/>
                <a:cs typeface="Consolas"/>
                <a:sym typeface="Consolas"/>
              </a:rPr>
              <a:t> q </a:t>
            </a:r>
            <a:r>
              <a:rPr lang="it-IT" sz="1200">
                <a:solidFill>
                  <a:srgbClr val="0000FF"/>
                </a:solidFill>
                <a:latin typeface="Consolas"/>
                <a:ea typeface="Consolas"/>
                <a:cs typeface="Consolas"/>
                <a:sym typeface="Consolas"/>
              </a:rPr>
              <a:t>as </a:t>
            </a:r>
            <a:r>
              <a:rPr lang="it-IT" sz="1200">
                <a:solidFill>
                  <a:srgbClr val="80808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Select</a:t>
            </a:r>
            <a:r>
              <a:rPr lang="it-IT" sz="1200">
                <a:solidFill>
                  <a:srgbClr val="000000"/>
                </a:solidFill>
                <a:latin typeface="Consolas"/>
                <a:ea typeface="Consolas"/>
                <a:cs typeface="Consolas"/>
                <a:sym typeface="Consolas"/>
              </a:rPr>
              <a:t> EndDate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old_enddate</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a:t>
            </a:r>
            <a:r>
              <a:rPr lang="it-IT" sz="1200">
                <a:solidFill>
                  <a:srgbClr val="0000FF"/>
                </a:solidFill>
                <a:latin typeface="Consolas"/>
                <a:ea typeface="Consolas"/>
                <a:cs typeface="Consolas"/>
                <a:sym typeface="Consolas"/>
              </a:rPr>
              <a:t>case</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when</a:t>
            </a:r>
            <a:r>
              <a:rPr lang="it-IT" sz="1200">
                <a:solidFill>
                  <a:srgbClr val="000000"/>
                </a:solidFill>
                <a:latin typeface="Consolas"/>
                <a:ea typeface="Consolas"/>
                <a:cs typeface="Consolas"/>
                <a:sym typeface="Consolas"/>
              </a:rPr>
              <a:t> SickLeaveHours </a:t>
            </a:r>
            <a:r>
              <a:rPr lang="it-IT" sz="1200">
                <a:solidFill>
                  <a:srgbClr val="808080"/>
                </a:solidFill>
                <a:latin typeface="Consolas"/>
                <a:ea typeface="Consolas"/>
                <a:cs typeface="Consolas"/>
                <a:sym typeface="Consolas"/>
              </a:rPr>
              <a:t>&gt;</a:t>
            </a:r>
            <a:r>
              <a:rPr lang="it-IT" sz="1200">
                <a:solidFill>
                  <a:srgbClr val="000000"/>
                </a:solidFill>
                <a:latin typeface="Consolas"/>
                <a:ea typeface="Consolas"/>
                <a:cs typeface="Consolas"/>
                <a:sym typeface="Consolas"/>
              </a:rPr>
              <a:t> 50 </a:t>
            </a:r>
            <a:r>
              <a:rPr lang="it-IT" sz="1200">
                <a:solidFill>
                  <a:srgbClr val="0000FF"/>
                </a:solidFill>
                <a:latin typeface="Consolas"/>
                <a:ea typeface="Consolas"/>
                <a:cs typeface="Consolas"/>
                <a:sym typeface="Consolas"/>
              </a:rPr>
              <a:t>then</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DATEADD</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10</a:t>
            </a:r>
            <a:r>
              <a:rPr lang="it-IT" sz="1200">
                <a:solidFill>
                  <a:srgbClr val="808080"/>
                </a:solidFill>
                <a:latin typeface="Consolas"/>
                <a:ea typeface="Consolas"/>
                <a:cs typeface="Consolas"/>
                <a:sym typeface="Consolas"/>
              </a:rPr>
              <a:t>,</a:t>
            </a:r>
            <a:r>
              <a:rPr lang="it-IT" sz="1200">
                <a:solidFill>
                  <a:srgbClr val="FF00FF"/>
                </a:solidFill>
                <a:latin typeface="Consolas"/>
                <a:ea typeface="Consolas"/>
                <a:cs typeface="Consolas"/>
                <a:sym typeface="Consolas"/>
              </a:rPr>
              <a:t>GETDATE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else</a:t>
            </a:r>
            <a:r>
              <a:rPr lang="it-IT" sz="1200">
                <a:solidFill>
                  <a:srgbClr val="000000"/>
                </a:solidFill>
                <a:latin typeface="Consolas"/>
                <a:ea typeface="Consolas"/>
                <a:cs typeface="Consolas"/>
                <a:sym typeface="Consolas"/>
              </a:rPr>
              <a:t> </a:t>
            </a:r>
            <a:r>
              <a:rPr lang="it-IT" sz="1200">
                <a:solidFill>
                  <a:srgbClr val="FF00FF"/>
                </a:solidFill>
                <a:latin typeface="Consolas"/>
                <a:ea typeface="Consolas"/>
                <a:cs typeface="Consolas"/>
                <a:sym typeface="Consolas"/>
              </a:rPr>
              <a:t>cast</a:t>
            </a:r>
            <a:r>
              <a:rPr lang="it-IT" sz="1200">
                <a:solidFill>
                  <a:srgbClr val="808080"/>
                </a:solidFill>
                <a:latin typeface="Consolas"/>
                <a:ea typeface="Consolas"/>
                <a:cs typeface="Consolas"/>
                <a:sym typeface="Consolas"/>
              </a:rPr>
              <a:t>(</a:t>
            </a:r>
            <a:r>
              <a:rPr lang="it-IT" sz="1200">
                <a:solidFill>
                  <a:srgbClr val="FF0000"/>
                </a:solidFill>
                <a:latin typeface="Consolas"/>
                <a:ea typeface="Consolas"/>
                <a:cs typeface="Consolas"/>
                <a:sym typeface="Consolas"/>
              </a:rPr>
              <a:t>'2150-12-31'</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datetime</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end</a:t>
            </a: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as</a:t>
            </a:r>
            <a:r>
              <a:rPr lang="it-IT" sz="1200">
                <a:solidFill>
                  <a:srgbClr val="000000"/>
                </a:solidFill>
                <a:latin typeface="Consolas"/>
                <a:ea typeface="Consolas"/>
                <a:cs typeface="Consolas"/>
                <a:sym typeface="Consolas"/>
              </a:rPr>
              <a:t> new_enddate</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000000"/>
                </a:solidFill>
                <a:latin typeface="Consolas"/>
                <a:ea typeface="Consolas"/>
                <a:cs typeface="Consolas"/>
                <a:sym typeface="Consolas"/>
              </a:rPr>
              <a:t>    </a:t>
            </a:r>
            <a:r>
              <a:rPr lang="it-IT" sz="1200">
                <a:solidFill>
                  <a:srgbClr val="0000FF"/>
                </a:solidFill>
                <a:latin typeface="Consolas"/>
                <a:ea typeface="Consolas"/>
                <a:cs typeface="Consolas"/>
                <a:sym typeface="Consolas"/>
              </a:rPr>
              <a:t>FROM</a:t>
            </a:r>
            <a:r>
              <a:rPr lang="it-IT" sz="1200">
                <a:solidFill>
                  <a:srgbClr val="000000"/>
                </a:solidFill>
                <a:latin typeface="Consolas"/>
                <a:ea typeface="Consolas"/>
                <a:cs typeface="Consolas"/>
                <a:sym typeface="Consolas"/>
              </a:rPr>
              <a:t> [AdventureWorksDW2019]</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[dbo]</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[DimEmployee]</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where</a:t>
            </a:r>
            <a:r>
              <a:rPr lang="it-IT" sz="1200">
                <a:solidFill>
                  <a:srgbClr val="000000"/>
                </a:solidFill>
                <a:latin typeface="Consolas"/>
                <a:ea typeface="Consolas"/>
                <a:cs typeface="Consolas"/>
                <a:sym typeface="Consolas"/>
              </a:rPr>
              <a:t> EndDate </a:t>
            </a:r>
            <a:r>
              <a:rPr lang="it-IT" sz="1200">
                <a:solidFill>
                  <a:srgbClr val="808080"/>
                </a:solidFill>
                <a:latin typeface="Consolas"/>
                <a:ea typeface="Consolas"/>
                <a:cs typeface="Consolas"/>
                <a:sym typeface="Consolas"/>
              </a:rPr>
              <a:t>is</a:t>
            </a:r>
            <a:r>
              <a:rPr lang="it-IT" sz="1200">
                <a:solidFill>
                  <a:srgbClr val="000000"/>
                </a:solidFill>
                <a:latin typeface="Consolas"/>
                <a:ea typeface="Consolas"/>
                <a:cs typeface="Consolas"/>
                <a:sym typeface="Consolas"/>
              </a:rPr>
              <a:t> </a:t>
            </a:r>
            <a:r>
              <a:rPr lang="it-IT" sz="1200">
                <a:solidFill>
                  <a:srgbClr val="808080"/>
                </a:solidFill>
                <a:latin typeface="Consolas"/>
                <a:ea typeface="Consolas"/>
                <a:cs typeface="Consolas"/>
                <a:sym typeface="Consolas"/>
              </a:rPr>
              <a:t>null</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80808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it-IT" sz="1200">
                <a:solidFill>
                  <a:srgbClr val="FF00FF"/>
                </a:solidFill>
                <a:latin typeface="Consolas"/>
                <a:ea typeface="Consolas"/>
                <a:cs typeface="Consolas"/>
                <a:sym typeface="Consolas"/>
              </a:rPr>
              <a:t>UPDATE</a:t>
            </a:r>
            <a:r>
              <a:rPr lang="it-IT" sz="1200">
                <a:solidFill>
                  <a:srgbClr val="000000"/>
                </a:solidFill>
                <a:latin typeface="Consolas"/>
                <a:ea typeface="Consolas"/>
                <a:cs typeface="Consolas"/>
                <a:sym typeface="Consolas"/>
              </a:rPr>
              <a:t> q</a:t>
            </a:r>
            <a:endParaRPr/>
          </a:p>
          <a:p>
            <a:pPr indent="0" lvl="0" marL="0" marR="0" rtl="0" algn="l">
              <a:spcBef>
                <a:spcPts val="0"/>
              </a:spcBef>
              <a:spcAft>
                <a:spcPts val="0"/>
              </a:spcAft>
              <a:buNone/>
            </a:pPr>
            <a:r>
              <a:rPr lang="it-IT" sz="1200">
                <a:solidFill>
                  <a:srgbClr val="0000FF"/>
                </a:solidFill>
                <a:latin typeface="Consolas"/>
                <a:ea typeface="Consolas"/>
                <a:cs typeface="Consolas"/>
                <a:sym typeface="Consolas"/>
              </a:rPr>
              <a:t>set</a:t>
            </a:r>
            <a:r>
              <a:rPr lang="it-IT" sz="1200">
                <a:solidFill>
                  <a:srgbClr val="000000"/>
                </a:solidFill>
                <a:latin typeface="Consolas"/>
                <a:ea typeface="Consolas"/>
                <a:cs typeface="Consolas"/>
                <a:sym typeface="Consolas"/>
              </a:rPr>
              <a:t> old_enddate </a:t>
            </a:r>
            <a:r>
              <a:rPr lang="it-IT" sz="1200">
                <a:solidFill>
                  <a:srgbClr val="808080"/>
                </a:solidFill>
                <a:latin typeface="Consolas"/>
                <a:ea typeface="Consolas"/>
                <a:cs typeface="Consolas"/>
                <a:sym typeface="Consolas"/>
              </a:rPr>
              <a:t>=</a:t>
            </a:r>
            <a:r>
              <a:rPr lang="it-IT" sz="1200">
                <a:solidFill>
                  <a:srgbClr val="000000"/>
                </a:solidFill>
                <a:latin typeface="Consolas"/>
                <a:ea typeface="Consolas"/>
                <a:cs typeface="Consolas"/>
                <a:sym typeface="Consolas"/>
              </a:rPr>
              <a:t> new_enddate</a:t>
            </a:r>
            <a:endParaRPr b="0" i="1" sz="12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7" name="Shape 797"/>
        <p:cNvGrpSpPr/>
        <p:nvPr/>
      </p:nvGrpSpPr>
      <p:grpSpPr>
        <a:xfrm>
          <a:off x="0" y="0"/>
          <a:ext cx="0" cy="0"/>
          <a:chOff x="0" y="0"/>
          <a:chExt cx="0" cy="0"/>
        </a:xfrm>
      </p:grpSpPr>
      <p:sp>
        <p:nvSpPr>
          <p:cNvPr id="798" name="Google Shape;798;p6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799" name="Google Shape;799;p60"/>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800" name="Google Shape;800;p60"/>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801" name="Google Shape;801;p60"/>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FONTI</a:t>
            </a:r>
            <a:endParaRPr/>
          </a:p>
        </p:txBody>
      </p:sp>
      <p:sp>
        <p:nvSpPr>
          <p:cNvPr id="802" name="Google Shape;802;p60"/>
          <p:cNvSpPr txBox="1"/>
          <p:nvPr>
            <p:ph idx="1" type="body"/>
          </p:nvPr>
        </p:nvSpPr>
        <p:spPr>
          <a:xfrm>
            <a:off x="1143000" y="2332028"/>
            <a:ext cx="5946289" cy="384017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it-IT" u="sng">
                <a:solidFill>
                  <a:schemeClr val="hlink"/>
                </a:solidFill>
                <a:hlinkClick r:id="rId3"/>
              </a:rPr>
              <a:t>Dispense didattiche «progettazione e gestione database» Claudio Rossi</a:t>
            </a:r>
            <a:endParaRPr/>
          </a:p>
          <a:p>
            <a:pPr indent="-228600" lvl="0" marL="228600" rtl="0" algn="l">
              <a:lnSpc>
                <a:spcPct val="120000"/>
              </a:lnSpc>
              <a:spcBef>
                <a:spcPts val="1000"/>
              </a:spcBef>
              <a:spcAft>
                <a:spcPts val="0"/>
              </a:spcAft>
              <a:buClr>
                <a:schemeClr val="lt1"/>
              </a:buClr>
              <a:buSzPts val="2000"/>
              <a:buChar char="•"/>
            </a:pPr>
            <a:r>
              <a:rPr lang="it-IT" u="sng">
                <a:solidFill>
                  <a:schemeClr val="hlink"/>
                </a:solidFill>
                <a:hlinkClick r:id="rId4"/>
              </a:rPr>
              <a:t>https://www.databricks.com/</a:t>
            </a:r>
            <a:endParaRPr/>
          </a:p>
          <a:p>
            <a:pPr indent="-228600" lvl="0" marL="228600" rtl="0" algn="l">
              <a:lnSpc>
                <a:spcPct val="120000"/>
              </a:lnSpc>
              <a:spcBef>
                <a:spcPts val="1000"/>
              </a:spcBef>
              <a:spcAft>
                <a:spcPts val="0"/>
              </a:spcAft>
              <a:buClr>
                <a:schemeClr val="lt1"/>
              </a:buClr>
              <a:buSzPts val="2000"/>
              <a:buChar char="•"/>
            </a:pPr>
            <a:r>
              <a:rPr lang="it-IT" u="sng">
                <a:solidFill>
                  <a:schemeClr val="hlink"/>
                </a:solidFill>
                <a:hlinkClick r:id="rId5"/>
              </a:rPr>
              <a:t>https://www.studiosamo.it/</a:t>
            </a:r>
            <a:endParaRPr/>
          </a:p>
          <a:p>
            <a:pPr indent="-228600" lvl="0" marL="228600" rtl="0" algn="l">
              <a:lnSpc>
                <a:spcPct val="120000"/>
              </a:lnSpc>
              <a:spcBef>
                <a:spcPts val="1000"/>
              </a:spcBef>
              <a:spcAft>
                <a:spcPts val="0"/>
              </a:spcAft>
              <a:buClr>
                <a:schemeClr val="lt1"/>
              </a:buClr>
              <a:buSzPts val="2000"/>
              <a:buChar char="•"/>
            </a:pPr>
            <a:r>
              <a:rPr lang="it-IT" u="sng">
                <a:solidFill>
                  <a:schemeClr val="hlink"/>
                </a:solidFill>
                <a:hlinkClick r:id="rId6"/>
              </a:rPr>
              <a:t>https://learn.microsoft.com/</a:t>
            </a:r>
            <a:endParaRPr/>
          </a:p>
          <a:p>
            <a:pPr indent="-228600" lvl="0" marL="228600" rtl="0" algn="l">
              <a:lnSpc>
                <a:spcPct val="120000"/>
              </a:lnSpc>
              <a:spcBef>
                <a:spcPts val="1000"/>
              </a:spcBef>
              <a:spcAft>
                <a:spcPts val="0"/>
              </a:spcAft>
              <a:buClr>
                <a:schemeClr val="lt1"/>
              </a:buClr>
              <a:buSzPts val="2000"/>
              <a:buChar char="•"/>
            </a:pPr>
            <a:r>
              <a:rPr lang="it-IT" u="sng">
                <a:solidFill>
                  <a:schemeClr val="hlink"/>
                </a:solidFill>
                <a:hlinkClick r:id="rId7"/>
              </a:rPr>
              <a:t>https://learnsql.it/</a:t>
            </a:r>
            <a:endParaRPr/>
          </a:p>
        </p:txBody>
      </p:sp>
      <p:pic>
        <p:nvPicPr>
          <p:cNvPr descr="Libri" id="803" name="Google Shape;803;p60"/>
          <p:cNvPicPr preferRelativeResize="0"/>
          <p:nvPr/>
        </p:nvPicPr>
        <p:blipFill rotWithShape="1">
          <a:blip r:embed="rId8">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54" name="Google Shape;154;p7"/>
          <p:cNvSpPr/>
          <p:nvPr/>
        </p:nvSpPr>
        <p:spPr>
          <a:xfrm>
            <a:off x="3073870"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55" name="Google Shape;155;p7"/>
          <p:cNvSpPr/>
          <p:nvPr/>
        </p:nvSpPr>
        <p:spPr>
          <a:xfrm>
            <a:off x="5299527" y="0"/>
            <a:ext cx="6899617" cy="6858000"/>
          </a:xfrm>
          <a:custGeom>
            <a:rect b="b" l="l" r="r" t="t"/>
            <a:pathLst>
              <a:path extrusionOk="0" h="6858000" w="6899617">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56" name="Google Shape;156;p7"/>
          <p:cNvSpPr txBox="1"/>
          <p:nvPr>
            <p:ph type="title"/>
          </p:nvPr>
        </p:nvSpPr>
        <p:spPr>
          <a:xfrm>
            <a:off x="1142999" y="872937"/>
            <a:ext cx="5946290"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DBMS</a:t>
            </a:r>
            <a:endParaRPr i="1" sz="2500"/>
          </a:p>
        </p:txBody>
      </p:sp>
      <p:sp>
        <p:nvSpPr>
          <p:cNvPr id="157" name="Google Shape;157;p7"/>
          <p:cNvSpPr txBox="1"/>
          <p:nvPr>
            <p:ph idx="1" type="body"/>
          </p:nvPr>
        </p:nvSpPr>
        <p:spPr>
          <a:xfrm>
            <a:off x="1143000" y="2332028"/>
            <a:ext cx="6123039" cy="44092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it-IT" sz="1800"/>
              <a:t>Un  DBMS (Database Management System) è un software che viene utilizzato per gestire il database.</a:t>
            </a:r>
            <a:br>
              <a:rPr lang="it-IT" sz="1800"/>
            </a:br>
            <a:r>
              <a:rPr lang="it-IT" sz="1800"/>
              <a:t>Un DBMS serve fondamentalmente come interfaccia tra il database e i suoi utenti finali o programmi, permettendo di recuperare, aggiornare e gestire come le informazioni sono organizzate e ottimizzate.</a:t>
            </a:r>
            <a:endParaRPr/>
          </a:p>
          <a:p>
            <a:pPr indent="0" lvl="0" marL="0" rtl="0" algn="l">
              <a:lnSpc>
                <a:spcPct val="120000"/>
              </a:lnSpc>
              <a:spcBef>
                <a:spcPts val="1000"/>
              </a:spcBef>
              <a:spcAft>
                <a:spcPts val="0"/>
              </a:spcAft>
              <a:buClr>
                <a:schemeClr val="lt1"/>
              </a:buClr>
              <a:buSzPts val="1800"/>
              <a:buNone/>
            </a:pPr>
            <a:r>
              <a:rPr lang="it-IT" sz="1800"/>
              <a:t>Un DBMS facilita anche la supervisione e il controllo dei database, consentendo una varietà di </a:t>
            </a:r>
            <a:br>
              <a:rPr lang="it-IT" sz="1800"/>
            </a:br>
            <a:r>
              <a:rPr lang="it-IT" sz="1800"/>
              <a:t>operazioni amministrative come il </a:t>
            </a:r>
            <a:br>
              <a:rPr lang="it-IT" sz="1800"/>
            </a:br>
            <a:r>
              <a:rPr lang="it-IT" sz="1800"/>
              <a:t>monitoraggio delle prestazioni, </a:t>
            </a:r>
            <a:br>
              <a:rPr lang="it-IT" sz="1800"/>
            </a:br>
            <a:r>
              <a:rPr lang="it-IT" sz="1800"/>
              <a:t>la messa a punto, il backup e il recupero.</a:t>
            </a:r>
            <a:endParaRPr/>
          </a:p>
        </p:txBody>
      </p:sp>
      <p:pic>
        <p:nvPicPr>
          <p:cNvPr descr="Database" id="158" name="Google Shape;158;p7"/>
          <p:cNvPicPr preferRelativeResize="0"/>
          <p:nvPr/>
        </p:nvPicPr>
        <p:blipFill rotWithShape="1">
          <a:blip r:embed="rId3">
            <a:alphaModFix/>
          </a:blip>
          <a:srcRect b="0" l="0" r="0" t="0"/>
          <a:stretch/>
        </p:blipFill>
        <p:spPr>
          <a:xfrm>
            <a:off x="8731045" y="3223611"/>
            <a:ext cx="2817487" cy="2817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64" name="Google Shape;164;p8"/>
          <p:cNvSpPr/>
          <p:nvPr/>
        </p:nvSpPr>
        <p:spPr>
          <a:xfrm>
            <a:off x="866911" y="0"/>
            <a:ext cx="10458178" cy="6858000"/>
          </a:xfrm>
          <a:custGeom>
            <a:rect b="b" l="l" r="r" t="t"/>
            <a:pathLst>
              <a:path extrusionOk="0" h="6858000" w="10458178">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65" name="Google Shape;165;p8"/>
          <p:cNvSpPr txBox="1"/>
          <p:nvPr>
            <p:ph type="title"/>
          </p:nvPr>
        </p:nvSpPr>
        <p:spPr>
          <a:xfrm>
            <a:off x="1142999" y="1181100"/>
            <a:ext cx="3718070" cy="13379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DBMS</a:t>
            </a:r>
            <a:br>
              <a:rPr lang="it-IT"/>
            </a:br>
            <a:r>
              <a:rPr i="1" lang="it-IT" sz="2500"/>
              <a:t>TIPI</a:t>
            </a:r>
            <a:endParaRPr/>
          </a:p>
        </p:txBody>
      </p:sp>
      <p:sp>
        <p:nvSpPr>
          <p:cNvPr id="166" name="Google Shape;166;p8"/>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Database" id="167" name="Google Shape;167;p8"/>
          <p:cNvPicPr preferRelativeResize="0"/>
          <p:nvPr/>
        </p:nvPicPr>
        <p:blipFill rotWithShape="1">
          <a:blip r:embed="rId3">
            <a:alphaModFix/>
          </a:blip>
          <a:srcRect b="0" l="0" r="0" t="0"/>
          <a:stretch/>
        </p:blipFill>
        <p:spPr>
          <a:xfrm>
            <a:off x="5101970" y="2561797"/>
            <a:ext cx="1870262" cy="1870262"/>
          </a:xfrm>
          <a:prstGeom prst="rect">
            <a:avLst/>
          </a:prstGeom>
          <a:noFill/>
          <a:ln>
            <a:noFill/>
          </a:ln>
        </p:spPr>
      </p:pic>
      <p:sp>
        <p:nvSpPr>
          <p:cNvPr id="168" name="Google Shape;168;p8"/>
          <p:cNvSpPr txBox="1"/>
          <p:nvPr>
            <p:ph idx="1" type="body"/>
          </p:nvPr>
        </p:nvSpPr>
        <p:spPr>
          <a:xfrm>
            <a:off x="8105713" y="2900516"/>
            <a:ext cx="3879809" cy="3271684"/>
          </a:xfrm>
          <a:prstGeom prst="rect">
            <a:avLst/>
          </a:prstGeom>
          <a:noFill/>
          <a:ln>
            <a:noFill/>
          </a:ln>
        </p:spPr>
        <p:txBody>
          <a:bodyPr anchorCtr="0" anchor="b" bIns="45700" lIns="91425" spcFirstLastPara="1" rIns="91425" wrap="square" tIns="45700">
            <a:noAutofit/>
          </a:bodyPr>
          <a:lstStyle/>
          <a:p>
            <a:pPr indent="0" lvl="0" marL="0" rtl="0" algn="r">
              <a:lnSpc>
                <a:spcPct val="110000"/>
              </a:lnSpc>
              <a:spcBef>
                <a:spcPts val="0"/>
              </a:spcBef>
              <a:spcAft>
                <a:spcPts val="0"/>
              </a:spcAft>
              <a:buClr>
                <a:schemeClr val="lt1"/>
              </a:buClr>
              <a:buSzPts val="1800"/>
              <a:buNone/>
            </a:pPr>
            <a:r>
              <a:rPr b="1" lang="it-IT" sz="1800"/>
              <a:t>Relazionali(RDBMS)</a:t>
            </a:r>
            <a:endParaRPr/>
          </a:p>
          <a:p>
            <a:pPr indent="0" lvl="0" marL="0" rtl="0" algn="r">
              <a:lnSpc>
                <a:spcPct val="110000"/>
              </a:lnSpc>
              <a:spcBef>
                <a:spcPts val="1000"/>
              </a:spcBef>
              <a:spcAft>
                <a:spcPts val="0"/>
              </a:spcAft>
              <a:buClr>
                <a:schemeClr val="lt1"/>
              </a:buClr>
              <a:buSzPts val="1800"/>
              <a:buNone/>
            </a:pPr>
            <a:r>
              <a:rPr lang="it-IT" sz="1800"/>
              <a:t>Questi database organizzano i dati in record e campi, che formano tabelle. Questi oggetti intrattengono relazioni tra loro, tramite apposite chiavi, da cui il nome della tipologia di database. Quasi tutti i database relazionali utilizzano il linguaggio SQL.</a:t>
            </a:r>
            <a:endParaRPr/>
          </a:p>
        </p:txBody>
      </p:sp>
      <p:sp>
        <p:nvSpPr>
          <p:cNvPr id="169" name="Google Shape;169;p8"/>
          <p:cNvSpPr txBox="1"/>
          <p:nvPr/>
        </p:nvSpPr>
        <p:spPr>
          <a:xfrm>
            <a:off x="6520070" y="6172200"/>
            <a:ext cx="5465452"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600" u="none" cap="none" strike="noStrike">
                <a:solidFill>
                  <a:schemeClr val="lt1"/>
                </a:solidFill>
                <a:latin typeface="Play"/>
                <a:ea typeface="Play"/>
                <a:cs typeface="Play"/>
                <a:sym typeface="Play"/>
              </a:rPr>
              <a:t>MySQL, MariaDB, Microsoft SQL Server e Oracle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76" name="Google Shape;176;p9"/>
          <p:cNvSpPr/>
          <p:nvPr/>
        </p:nvSpPr>
        <p:spPr>
          <a:xfrm>
            <a:off x="866911" y="0"/>
            <a:ext cx="10458178" cy="6858000"/>
          </a:xfrm>
          <a:custGeom>
            <a:rect b="b" l="l" r="r" t="t"/>
            <a:pathLst>
              <a:path extrusionOk="0" h="6858000" w="10458178">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77" name="Google Shape;177;p9"/>
          <p:cNvSpPr txBox="1"/>
          <p:nvPr>
            <p:ph type="title"/>
          </p:nvPr>
        </p:nvSpPr>
        <p:spPr>
          <a:xfrm>
            <a:off x="1142999" y="1181100"/>
            <a:ext cx="3718070" cy="13379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it-IT"/>
              <a:t>DBMS</a:t>
            </a:r>
            <a:br>
              <a:rPr lang="it-IT"/>
            </a:br>
            <a:r>
              <a:rPr i="1" lang="it-IT" sz="2500"/>
              <a:t>TIPI</a:t>
            </a:r>
            <a:endParaRPr/>
          </a:p>
        </p:txBody>
      </p:sp>
      <p:sp>
        <p:nvSpPr>
          <p:cNvPr id="178" name="Google Shape;178;p9"/>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Database" id="179" name="Google Shape;179;p9"/>
          <p:cNvPicPr preferRelativeResize="0"/>
          <p:nvPr/>
        </p:nvPicPr>
        <p:blipFill rotWithShape="1">
          <a:blip r:embed="rId3">
            <a:alphaModFix/>
          </a:blip>
          <a:srcRect b="0" l="0" r="0" t="0"/>
          <a:stretch/>
        </p:blipFill>
        <p:spPr>
          <a:xfrm>
            <a:off x="5101970" y="2561797"/>
            <a:ext cx="1870262" cy="1870262"/>
          </a:xfrm>
          <a:prstGeom prst="rect">
            <a:avLst/>
          </a:prstGeom>
          <a:noFill/>
          <a:ln>
            <a:noFill/>
          </a:ln>
        </p:spPr>
      </p:pic>
      <p:sp>
        <p:nvSpPr>
          <p:cNvPr id="180" name="Google Shape;180;p9"/>
          <p:cNvSpPr txBox="1"/>
          <p:nvPr>
            <p:ph idx="1" type="body"/>
          </p:nvPr>
        </p:nvSpPr>
        <p:spPr>
          <a:xfrm>
            <a:off x="8105713" y="2900516"/>
            <a:ext cx="3879809" cy="3271684"/>
          </a:xfrm>
          <a:prstGeom prst="rect">
            <a:avLst/>
          </a:prstGeom>
          <a:noFill/>
          <a:ln>
            <a:noFill/>
          </a:ln>
        </p:spPr>
        <p:txBody>
          <a:bodyPr anchorCtr="0" anchor="b" bIns="45700" lIns="91425" spcFirstLastPara="1" rIns="91425" wrap="square" tIns="45700">
            <a:noAutofit/>
          </a:bodyPr>
          <a:lstStyle/>
          <a:p>
            <a:pPr indent="0" lvl="0" marL="0" rtl="0" algn="r">
              <a:lnSpc>
                <a:spcPct val="110000"/>
              </a:lnSpc>
              <a:spcBef>
                <a:spcPts val="0"/>
              </a:spcBef>
              <a:spcAft>
                <a:spcPts val="0"/>
              </a:spcAft>
              <a:buClr>
                <a:schemeClr val="lt1"/>
              </a:buClr>
              <a:buSzPts val="1800"/>
              <a:buNone/>
            </a:pPr>
            <a:r>
              <a:rPr b="1" lang="it-IT" sz="1800"/>
              <a:t>NoSQL</a:t>
            </a:r>
            <a:endParaRPr b="1" sz="1800"/>
          </a:p>
          <a:p>
            <a:pPr indent="0" lvl="0" marL="0" rtl="0" algn="r">
              <a:lnSpc>
                <a:spcPct val="110000"/>
              </a:lnSpc>
              <a:spcBef>
                <a:spcPts val="1000"/>
              </a:spcBef>
              <a:spcAft>
                <a:spcPts val="0"/>
              </a:spcAft>
              <a:buClr>
                <a:schemeClr val="lt1"/>
              </a:buClr>
              <a:buSzPts val="1800"/>
              <a:buNone/>
            </a:pPr>
            <a:r>
              <a:rPr lang="it-IT" sz="1800"/>
              <a:t>Si tratta di database realizzati su schemi flessibili, ovvero su diversi modelli per l’accesso e la gestione dei dati.</a:t>
            </a:r>
            <a:br>
              <a:rPr lang="it-IT" sz="1800"/>
            </a:br>
            <a:r>
              <a:rPr lang="it-IT" sz="1800"/>
              <a:t>Document database</a:t>
            </a:r>
            <a:endParaRPr/>
          </a:p>
          <a:p>
            <a:pPr indent="0" lvl="0" marL="0" rtl="0" algn="r">
              <a:lnSpc>
                <a:spcPct val="110000"/>
              </a:lnSpc>
              <a:spcBef>
                <a:spcPts val="1000"/>
              </a:spcBef>
              <a:spcAft>
                <a:spcPts val="0"/>
              </a:spcAft>
              <a:buClr>
                <a:schemeClr val="lt1"/>
              </a:buClr>
              <a:buSzPts val="1800"/>
              <a:buNone/>
            </a:pPr>
            <a:r>
              <a:rPr lang="it-IT" sz="1800"/>
              <a:t>Key-value</a:t>
            </a:r>
            <a:endParaRPr/>
          </a:p>
          <a:p>
            <a:pPr indent="0" lvl="0" marL="0" rtl="0" algn="r">
              <a:lnSpc>
                <a:spcPct val="110000"/>
              </a:lnSpc>
              <a:spcBef>
                <a:spcPts val="1000"/>
              </a:spcBef>
              <a:spcAft>
                <a:spcPts val="0"/>
              </a:spcAft>
              <a:buClr>
                <a:schemeClr val="lt1"/>
              </a:buClr>
              <a:buSzPts val="1800"/>
              <a:buNone/>
            </a:pPr>
            <a:r>
              <a:rPr lang="it-IT" sz="1800"/>
              <a:t>Column-family database</a:t>
            </a:r>
            <a:endParaRPr/>
          </a:p>
          <a:p>
            <a:pPr indent="0" lvl="0" marL="0" rtl="0" algn="r">
              <a:lnSpc>
                <a:spcPct val="110000"/>
              </a:lnSpc>
              <a:spcBef>
                <a:spcPts val="1000"/>
              </a:spcBef>
              <a:spcAft>
                <a:spcPts val="0"/>
              </a:spcAft>
              <a:buClr>
                <a:schemeClr val="lt1"/>
              </a:buClr>
              <a:buSzPts val="1800"/>
              <a:buNone/>
            </a:pPr>
            <a:r>
              <a:rPr lang="it-IT" sz="1800"/>
              <a:t>Graph database</a:t>
            </a:r>
            <a:endParaRPr sz="1800"/>
          </a:p>
        </p:txBody>
      </p:sp>
      <p:sp>
        <p:nvSpPr>
          <p:cNvPr id="181" name="Google Shape;181;p9"/>
          <p:cNvSpPr txBox="1"/>
          <p:nvPr/>
        </p:nvSpPr>
        <p:spPr>
          <a:xfrm>
            <a:off x="6520070" y="6172200"/>
            <a:ext cx="5465452"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600" u="none" cap="none" strike="noStrike">
                <a:solidFill>
                  <a:schemeClr val="lt1"/>
                </a:solidFill>
                <a:latin typeface="Play"/>
                <a:ea typeface="Play"/>
                <a:cs typeface="Play"/>
                <a:sym typeface="Play"/>
              </a:rPr>
              <a:t>MongoDB, Redis, Apache Cassandra, Neo4j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gatta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2023-12-28T20:18:55Z</dcterms:created>
  <dc:creator>Paola Bianchini</dc:creator>
</cp:coreProperties>
</file>