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6858000" cy="9144000"/>
  <p:embeddedFontLst>
    <p:embeddedFont>
      <p:font typeface="Tenor Sans"/>
      <p:regular r:id="rId31"/>
    </p:embeddedFont>
    <p:embeddedFont>
      <p:font typeface="Inter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enor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37e653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137e6535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5aca6324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15aca63247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1560e9f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11560e9f7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31323b8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131323b85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131323b8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131323b85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31323b8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131323b852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1560e9f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11560e9f71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1560e9f7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311560e9f71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756957c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1756957ca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756957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1756957ca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756957c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1756957ca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5a9497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15a9497d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1560e9f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11560e9f71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37d44fe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137d44fef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1560e9f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11560e9f7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1560e9f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11560e9f7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7598780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175987806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1560e9f7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11560e9f71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75600e6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175600e6e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37d44fe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37d44fef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37d44fe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137d44fef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2962228">
            <a:off x="-8800300" y="-6121587"/>
            <a:ext cx="24820012" cy="14674832"/>
          </a:xfrm>
          <a:custGeom>
            <a:rect b="b" l="l" r="r" t="t"/>
            <a:pathLst>
              <a:path extrusionOk="0" h="14674832" w="24820012">
                <a:moveTo>
                  <a:pt x="0" y="0"/>
                </a:moveTo>
                <a:lnTo>
                  <a:pt x="24820012" y="0"/>
                </a:lnTo>
                <a:lnTo>
                  <a:pt x="24820012" y="14674832"/>
                </a:lnTo>
                <a:lnTo>
                  <a:pt x="0" y="14674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-8908223" y="-738396"/>
            <a:ext cx="27538078" cy="16419579"/>
          </a:xfrm>
          <a:custGeom>
            <a:rect b="b" l="l" r="r" t="t"/>
            <a:pathLst>
              <a:path extrusionOk="0" h="16419579" w="27538078">
                <a:moveTo>
                  <a:pt x="0" y="0"/>
                </a:moveTo>
                <a:lnTo>
                  <a:pt x="27538078" y="0"/>
                </a:lnTo>
                <a:lnTo>
                  <a:pt x="27538078" y="16419579"/>
                </a:lnTo>
                <a:lnTo>
                  <a:pt x="0" y="16419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5197425" y="444500"/>
            <a:ext cx="125856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85">
                <a:solidFill>
                  <a:srgbClr val="002626"/>
                </a:solidFill>
                <a:latin typeface="Inter"/>
                <a:ea typeface="Inter"/>
                <a:cs typeface="Inter"/>
                <a:sym typeface="Inter"/>
              </a:rPr>
              <a:t>Comet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440675" y="7101925"/>
            <a:ext cx="123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66F6F"/>
                </a:solidFill>
                <a:latin typeface="Inter"/>
                <a:ea typeface="Inter"/>
                <a:cs typeface="Inter"/>
                <a:sym typeface="Inter"/>
              </a:rPr>
              <a:t>A Web Dashboard for Classes at UTD</a:t>
            </a:r>
            <a:endParaRPr sz="4800">
              <a:solidFill>
                <a:srgbClr val="566F6F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30875" y="3278725"/>
            <a:ext cx="125856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85">
                <a:solidFill>
                  <a:srgbClr val="002626"/>
                </a:solidFill>
                <a:latin typeface="Inter"/>
                <a:ea typeface="Inter"/>
                <a:cs typeface="Inter"/>
                <a:sym typeface="Inter"/>
              </a:rPr>
              <a:t>Dash</a:t>
            </a:r>
            <a:r>
              <a:rPr b="1" lang="en-US" sz="29185">
                <a:solidFill>
                  <a:srgbClr val="00262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440675" y="7760550"/>
            <a:ext cx="1236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rPr>
              <a:t>Prepared by Software Engineering Baddies</a:t>
            </a:r>
            <a:endParaRPr sz="36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/>
          <p:nvPr/>
        </p:nvSpPr>
        <p:spPr>
          <a:xfrm rot="1940363">
            <a:off x="-5582785" y="-1507491"/>
            <a:ext cx="26281083" cy="15670095"/>
          </a:xfrm>
          <a:custGeom>
            <a:rect b="b" l="l" r="r" t="t"/>
            <a:pathLst>
              <a:path extrusionOk="0" h="15668137" w="26277798">
                <a:moveTo>
                  <a:pt x="0" y="0"/>
                </a:moveTo>
                <a:lnTo>
                  <a:pt x="26277798" y="0"/>
                </a:lnTo>
                <a:lnTo>
                  <a:pt x="26277798" y="15668138"/>
                </a:lnTo>
                <a:lnTo>
                  <a:pt x="0" y="15668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68" name="Google Shape;368;p22"/>
          <p:cNvGrpSpPr/>
          <p:nvPr/>
        </p:nvGrpSpPr>
        <p:grpSpPr>
          <a:xfrm>
            <a:off x="482242" y="3833045"/>
            <a:ext cx="5425277" cy="5425277"/>
            <a:chOff x="0" y="0"/>
            <a:chExt cx="812800" cy="812800"/>
          </a:xfrm>
        </p:grpSpPr>
        <p:sp>
          <p:nvSpPr>
            <p:cNvPr id="369" name="Google Shape;369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</p:sp>
        <p:sp>
          <p:nvSpPr>
            <p:cNvPr id="370" name="Google Shape;370;p22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6431372" y="3833045"/>
            <a:ext cx="5425277" cy="5425277"/>
            <a:chOff x="0" y="0"/>
            <a:chExt cx="812800" cy="812800"/>
          </a:xfrm>
        </p:grpSpPr>
        <p:sp>
          <p:nvSpPr>
            <p:cNvPr id="372" name="Google Shape;372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</p:sp>
        <p:sp>
          <p:nvSpPr>
            <p:cNvPr id="373" name="Google Shape;373;p22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22"/>
          <p:cNvGrpSpPr/>
          <p:nvPr/>
        </p:nvGrpSpPr>
        <p:grpSpPr>
          <a:xfrm>
            <a:off x="12380503" y="3833045"/>
            <a:ext cx="5425277" cy="5425277"/>
            <a:chOff x="0" y="0"/>
            <a:chExt cx="812800" cy="812800"/>
          </a:xfrm>
        </p:grpSpPr>
        <p:sp>
          <p:nvSpPr>
            <p:cNvPr id="375" name="Google Shape;375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</p:sp>
        <p:sp>
          <p:nvSpPr>
            <p:cNvPr id="376" name="Google Shape;376;p22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22"/>
          <p:cNvSpPr txBox="1"/>
          <p:nvPr/>
        </p:nvSpPr>
        <p:spPr>
          <a:xfrm>
            <a:off x="1028700" y="955550"/>
            <a:ext cx="162306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Hardware, </a:t>
            </a: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Software</a:t>
            </a: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, and Production Costs</a:t>
            </a:r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1541833" y="5058175"/>
            <a:ext cx="3306150" cy="2913563"/>
            <a:chOff x="0" y="-190484"/>
            <a:chExt cx="4408200" cy="3884751"/>
          </a:xfrm>
        </p:grpSpPr>
        <p:sp>
          <p:nvSpPr>
            <p:cNvPr id="379" name="Google Shape;379;p22"/>
            <p:cNvSpPr txBox="1"/>
            <p:nvPr/>
          </p:nvSpPr>
          <p:spPr>
            <a:xfrm>
              <a:off x="0" y="1784774"/>
              <a:ext cx="4408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Hardware</a:t>
              </a:r>
              <a:endParaRPr/>
            </a:p>
          </p:txBody>
        </p:sp>
        <p:sp>
          <p:nvSpPr>
            <p:cNvPr id="380" name="Google Shape;380;p22"/>
            <p:cNvSpPr txBox="1"/>
            <p:nvPr/>
          </p:nvSpPr>
          <p:spPr>
            <a:xfrm>
              <a:off x="0" y="2610967"/>
              <a:ext cx="4408200" cy="10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Workstations, testing devices, and servers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75489" y="-190484"/>
              <a:ext cx="4249500" cy="18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799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~$15K</a:t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>
            <a:off x="7315625" y="5058175"/>
            <a:ext cx="3642525" cy="3356813"/>
            <a:chOff x="-233784" y="-190484"/>
            <a:chExt cx="4856700" cy="4475751"/>
          </a:xfrm>
        </p:grpSpPr>
        <p:sp>
          <p:nvSpPr>
            <p:cNvPr id="383" name="Google Shape;383;p22"/>
            <p:cNvSpPr txBox="1"/>
            <p:nvPr/>
          </p:nvSpPr>
          <p:spPr>
            <a:xfrm>
              <a:off x="0" y="1784774"/>
              <a:ext cx="4408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Software</a:t>
              </a:r>
              <a:endParaRPr/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0" y="2610967"/>
              <a:ext cx="4408200" cy="16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Frameworks, backend, databases, APIs, and libraries</a:t>
              </a:r>
              <a:endParaRPr/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33784" y="-190484"/>
              <a:ext cx="4856700" cy="18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799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~$1.5K</a:t>
              </a:r>
              <a:endParaRPr/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13258375" y="5058175"/>
            <a:ext cx="3559725" cy="3356813"/>
            <a:chOff x="-242292" y="-190484"/>
            <a:chExt cx="4746300" cy="4475751"/>
          </a:xfrm>
        </p:grpSpPr>
        <p:sp>
          <p:nvSpPr>
            <p:cNvPr id="387" name="Google Shape;387;p22"/>
            <p:cNvSpPr txBox="1"/>
            <p:nvPr/>
          </p:nvSpPr>
          <p:spPr>
            <a:xfrm>
              <a:off x="0" y="1784774"/>
              <a:ext cx="4408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Personnel</a:t>
              </a:r>
              <a:endParaRPr/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0" y="2610967"/>
              <a:ext cx="4408200" cy="16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Labor and </a:t>
              </a: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training</a:t>
              </a: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 costs for interns over a semester.</a:t>
              </a:r>
              <a:endParaRPr/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-242292" y="-190484"/>
              <a:ext cx="4746300" cy="18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799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~$84K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581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3"/>
          <p:cNvGrpSpPr/>
          <p:nvPr/>
        </p:nvGrpSpPr>
        <p:grpSpPr>
          <a:xfrm>
            <a:off x="5593208" y="-3053460"/>
            <a:ext cx="7101596" cy="7101596"/>
            <a:chOff x="0" y="0"/>
            <a:chExt cx="812800" cy="812800"/>
          </a:xfrm>
        </p:grpSpPr>
        <p:sp>
          <p:nvSpPr>
            <p:cNvPr id="395" name="Google Shape;395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</p:sp>
        <p:sp>
          <p:nvSpPr>
            <p:cNvPr id="396" name="Google Shape;396;p23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5593208" y="6238875"/>
            <a:ext cx="7101596" cy="7101596"/>
            <a:chOff x="0" y="0"/>
            <a:chExt cx="812800" cy="812800"/>
          </a:xfrm>
        </p:grpSpPr>
        <p:sp>
          <p:nvSpPr>
            <p:cNvPr id="398" name="Google Shape;398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</p:sp>
        <p:sp>
          <p:nvSpPr>
            <p:cNvPr id="399" name="Google Shape;399;p23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3"/>
          <p:cNvSpPr/>
          <p:nvPr/>
        </p:nvSpPr>
        <p:spPr>
          <a:xfrm rot="2310192">
            <a:off x="13585999" y="6188569"/>
            <a:ext cx="2304072" cy="4114414"/>
          </a:xfrm>
          <a:custGeom>
            <a:rect b="b" l="l" r="r" t="t"/>
            <a:pathLst>
              <a:path extrusionOk="0" h="4114800" w="2304288">
                <a:moveTo>
                  <a:pt x="0" y="0"/>
                </a:moveTo>
                <a:lnTo>
                  <a:pt x="2304288" y="0"/>
                </a:lnTo>
                <a:lnTo>
                  <a:pt x="2304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1" name="Google Shape;401;p23"/>
          <p:cNvSpPr txBox="1"/>
          <p:nvPr/>
        </p:nvSpPr>
        <p:spPr>
          <a:xfrm>
            <a:off x="1365819" y="4048125"/>
            <a:ext cx="15556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DEMO</a:t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 rot="-8489808">
            <a:off x="2587253" y="-79762"/>
            <a:ext cx="2304072" cy="4114414"/>
          </a:xfrm>
          <a:custGeom>
            <a:rect b="b" l="l" r="r" t="t"/>
            <a:pathLst>
              <a:path extrusionOk="0" h="4114800" w="2304288">
                <a:moveTo>
                  <a:pt x="230428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304288" y="0"/>
                </a:lnTo>
                <a:lnTo>
                  <a:pt x="2304288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581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4"/>
          <p:cNvGrpSpPr/>
          <p:nvPr/>
        </p:nvGrpSpPr>
        <p:grpSpPr>
          <a:xfrm>
            <a:off x="-3254214" y="582084"/>
            <a:ext cx="10438523" cy="9882611"/>
            <a:chOff x="-1125607" y="-384391"/>
            <a:chExt cx="13918030" cy="13176815"/>
          </a:xfrm>
        </p:grpSpPr>
        <p:grpSp>
          <p:nvGrpSpPr>
            <p:cNvPr id="408" name="Google Shape;408;p24"/>
            <p:cNvGrpSpPr/>
            <p:nvPr/>
          </p:nvGrpSpPr>
          <p:grpSpPr>
            <a:xfrm>
              <a:off x="4183129" y="-384391"/>
              <a:ext cx="5466220" cy="11779365"/>
              <a:chOff x="0" y="-57150"/>
              <a:chExt cx="812700" cy="1751318"/>
            </a:xfrm>
          </p:grpSpPr>
          <p:sp>
            <p:nvSpPr>
              <p:cNvPr id="409" name="Google Shape;409;p2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410" name="Google Shape;410;p2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24"/>
            <p:cNvGrpSpPr/>
            <p:nvPr/>
          </p:nvGrpSpPr>
          <p:grpSpPr>
            <a:xfrm rot="5400000">
              <a:off x="3156594" y="1026557"/>
              <a:ext cx="5466220" cy="11779365"/>
              <a:chOff x="0" y="-57150"/>
              <a:chExt cx="812700" cy="1751318"/>
            </a:xfrm>
          </p:grpSpPr>
          <p:sp>
            <p:nvSpPr>
              <p:cNvPr id="412" name="Google Shape;412;p2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413" name="Google Shape;413;p2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4" name="Google Shape;414;p24"/>
            <p:cNvGrpSpPr/>
            <p:nvPr/>
          </p:nvGrpSpPr>
          <p:grpSpPr>
            <a:xfrm rot="2700000">
              <a:off x="3962079" y="533686"/>
              <a:ext cx="5466220" cy="11779364"/>
              <a:chOff x="0" y="-57150"/>
              <a:chExt cx="812700" cy="1751318"/>
            </a:xfrm>
          </p:grpSpPr>
          <p:sp>
            <p:nvSpPr>
              <p:cNvPr id="415" name="Google Shape;415;p2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416" name="Google Shape;416;p2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" name="Google Shape;417;p24"/>
            <p:cNvGrpSpPr/>
            <p:nvPr/>
          </p:nvGrpSpPr>
          <p:grpSpPr>
            <a:xfrm rot="8100000">
              <a:off x="2238518" y="805507"/>
              <a:ext cx="5466220" cy="11779364"/>
              <a:chOff x="0" y="-57150"/>
              <a:chExt cx="812700" cy="1751318"/>
            </a:xfrm>
          </p:grpSpPr>
          <p:sp>
            <p:nvSpPr>
              <p:cNvPr id="418" name="Google Shape;418;p2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419" name="Google Shape;419;p2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0" name="Google Shape;420;p24"/>
          <p:cNvGrpSpPr/>
          <p:nvPr/>
        </p:nvGrpSpPr>
        <p:grpSpPr>
          <a:xfrm>
            <a:off x="12676453" y="560653"/>
            <a:ext cx="9165702" cy="9165702"/>
            <a:chOff x="0" y="0"/>
            <a:chExt cx="812800" cy="812800"/>
          </a:xfrm>
        </p:grpSpPr>
        <p:sp>
          <p:nvSpPr>
            <p:cNvPr id="421" name="Google Shape;421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</p:sp>
        <p:sp>
          <p:nvSpPr>
            <p:cNvPr id="422" name="Google Shape;422;p24"/>
            <p:cNvSpPr txBox="1"/>
            <p:nvPr/>
          </p:nvSpPr>
          <p:spPr>
            <a:xfrm>
              <a:off x="127000" y="117475"/>
              <a:ext cx="5589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p24"/>
          <p:cNvSpPr txBox="1"/>
          <p:nvPr/>
        </p:nvSpPr>
        <p:spPr>
          <a:xfrm>
            <a:off x="2882900" y="4352925"/>
            <a:ext cx="13512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IMPLEMENTATION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rot="-1394170">
            <a:off x="-7228440" y="-428694"/>
            <a:ext cx="26309641" cy="15687123"/>
          </a:xfrm>
          <a:custGeom>
            <a:rect b="b" l="l" r="r" t="t"/>
            <a:pathLst>
              <a:path extrusionOk="0" h="15668137" w="26277798">
                <a:moveTo>
                  <a:pt x="0" y="0"/>
                </a:moveTo>
                <a:lnTo>
                  <a:pt x="26277798" y="0"/>
                </a:lnTo>
                <a:lnTo>
                  <a:pt x="26277798" y="15668138"/>
                </a:lnTo>
                <a:lnTo>
                  <a:pt x="0" y="15668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9" name="Google Shape;429;p25"/>
          <p:cNvSpPr txBox="1"/>
          <p:nvPr/>
        </p:nvSpPr>
        <p:spPr>
          <a:xfrm>
            <a:off x="1028700" y="945150"/>
            <a:ext cx="16230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Use Case Diagram</a:t>
            </a:r>
            <a:endParaRPr/>
          </a:p>
        </p:txBody>
      </p:sp>
      <p:pic>
        <p:nvPicPr>
          <p:cNvPr id="430" name="Google Shape;430;p25"/>
          <p:cNvPicPr preferRelativeResize="0"/>
          <p:nvPr/>
        </p:nvPicPr>
        <p:blipFill rotWithShape="1">
          <a:blip r:embed="rId4">
            <a:alphaModFix/>
          </a:blip>
          <a:srcRect b="0" l="7969" r="0" t="0"/>
          <a:stretch/>
        </p:blipFill>
        <p:spPr>
          <a:xfrm>
            <a:off x="4309762" y="2378300"/>
            <a:ext cx="9668476" cy="7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/>
          <p:nvPr/>
        </p:nvSpPr>
        <p:spPr>
          <a:xfrm>
            <a:off x="3417901" y="-316898"/>
            <a:ext cx="11399240" cy="10971768"/>
          </a:xfrm>
          <a:custGeom>
            <a:rect b="b" l="l" r="r" t="t"/>
            <a:pathLst>
              <a:path extrusionOk="0" h="10971768" w="11399240">
                <a:moveTo>
                  <a:pt x="0" y="0"/>
                </a:moveTo>
                <a:lnTo>
                  <a:pt x="11399240" y="0"/>
                </a:lnTo>
                <a:lnTo>
                  <a:pt x="11399240" y="10971768"/>
                </a:lnTo>
                <a:lnTo>
                  <a:pt x="0" y="10971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6" name="Google Shape;436;p26"/>
          <p:cNvSpPr txBox="1"/>
          <p:nvPr/>
        </p:nvSpPr>
        <p:spPr>
          <a:xfrm>
            <a:off x="12825" y="897925"/>
            <a:ext cx="18209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Sequence Diagram - View Grades</a:t>
            </a:r>
            <a:endParaRPr/>
          </a:p>
        </p:txBody>
      </p:sp>
      <p:pic>
        <p:nvPicPr>
          <p:cNvPr id="437" name="Google Shape;437;p26"/>
          <p:cNvPicPr preferRelativeResize="0"/>
          <p:nvPr/>
        </p:nvPicPr>
        <p:blipFill rotWithShape="1">
          <a:blip r:embed="rId4">
            <a:alphaModFix/>
          </a:blip>
          <a:srcRect b="0" l="0" r="0" t="5669"/>
          <a:stretch/>
        </p:blipFill>
        <p:spPr>
          <a:xfrm>
            <a:off x="3166849" y="2595325"/>
            <a:ext cx="11901350" cy="71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>
            <a:off x="-8630720" y="-2920836"/>
            <a:ext cx="30408138" cy="18130852"/>
          </a:xfrm>
          <a:custGeom>
            <a:rect b="b" l="l" r="r" t="t"/>
            <a:pathLst>
              <a:path extrusionOk="0" h="18130852" w="30408138">
                <a:moveTo>
                  <a:pt x="0" y="0"/>
                </a:moveTo>
                <a:lnTo>
                  <a:pt x="30408138" y="0"/>
                </a:lnTo>
                <a:lnTo>
                  <a:pt x="30408138" y="18130852"/>
                </a:lnTo>
                <a:lnTo>
                  <a:pt x="0" y="18130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p27"/>
          <p:cNvSpPr txBox="1"/>
          <p:nvPr/>
        </p:nvSpPr>
        <p:spPr>
          <a:xfrm>
            <a:off x="191413" y="960850"/>
            <a:ext cx="17905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Sequence Diagram - View Syllabi</a:t>
            </a:r>
            <a:endParaRPr/>
          </a:p>
        </p:txBody>
      </p:sp>
      <p:pic>
        <p:nvPicPr>
          <p:cNvPr id="444" name="Google Shape;444;p27"/>
          <p:cNvPicPr preferRelativeResize="0"/>
          <p:nvPr/>
        </p:nvPicPr>
        <p:blipFill rotWithShape="1">
          <a:blip r:embed="rId4">
            <a:alphaModFix/>
          </a:blip>
          <a:srcRect b="0" l="0" r="0" t="5580"/>
          <a:stretch/>
        </p:blipFill>
        <p:spPr>
          <a:xfrm>
            <a:off x="2768713" y="2664225"/>
            <a:ext cx="12750576" cy="73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/>
          <p:nvPr/>
        </p:nvSpPr>
        <p:spPr>
          <a:xfrm rot="-1293721">
            <a:off x="-8808682" y="1600244"/>
            <a:ext cx="20545559" cy="12250289"/>
          </a:xfrm>
          <a:custGeom>
            <a:rect b="b" l="l" r="r" t="t"/>
            <a:pathLst>
              <a:path extrusionOk="0" h="12250557" w="20546008">
                <a:moveTo>
                  <a:pt x="0" y="0"/>
                </a:moveTo>
                <a:lnTo>
                  <a:pt x="20546008" y="0"/>
                </a:lnTo>
                <a:lnTo>
                  <a:pt x="20546008" y="12250557"/>
                </a:lnTo>
                <a:lnTo>
                  <a:pt x="0" y="122505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0" name="Google Shape;450;p28"/>
          <p:cNvSpPr txBox="1"/>
          <p:nvPr/>
        </p:nvSpPr>
        <p:spPr>
          <a:xfrm>
            <a:off x="1028700" y="1243750"/>
            <a:ext cx="10528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MVC Architecture</a:t>
            </a:r>
            <a:endParaRPr/>
          </a:p>
        </p:txBody>
      </p:sp>
      <p:sp>
        <p:nvSpPr>
          <p:cNvPr id="451" name="Google Shape;451;p28"/>
          <p:cNvSpPr txBox="1"/>
          <p:nvPr/>
        </p:nvSpPr>
        <p:spPr>
          <a:xfrm>
            <a:off x="1028700" y="2598245"/>
            <a:ext cx="7754100" cy="7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Comet Dash uses a </a:t>
            </a:r>
            <a:r>
              <a:rPr lang="en-US" sz="24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Model-View-Controller</a:t>
            </a: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 architecture.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Model</a:t>
            </a: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400"/>
              <a:buFont typeface="Tenor Sans"/>
              <a:buChar char="-"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Stores database information for students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400"/>
              <a:buFont typeface="Tenor Sans"/>
              <a:buChar char="-"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Provides backend services for drawing graphs and handling API calls.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View</a:t>
            </a: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400"/>
              <a:buFont typeface="Tenor Sans"/>
              <a:buChar char="-"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Renders the student dashboard.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400"/>
              <a:buFont typeface="Tenor Sans"/>
              <a:buChar char="-"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Provides an interface for students to handle their study times and schedules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400"/>
              <a:buFont typeface="Tenor Sans"/>
              <a:buChar char="-"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Allows for UI to be fed to the Controller.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Controller</a:t>
            </a: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400"/>
              <a:buFont typeface="Tenor Sans"/>
              <a:buChar char="-"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Handles rendering the dashboard using elements fetched from APIs.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400"/>
              <a:buFont typeface="Tenor Sans"/>
              <a:buChar char="-"/>
            </a:pPr>
            <a:r>
              <a:rPr lang="en-US" sz="2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Passess student statistics from the database to be used in the rendering of page elements.</a:t>
            </a:r>
            <a:endParaRPr sz="24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452" name="Google Shape;4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000" y="2598250"/>
            <a:ext cx="8318124" cy="72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61925">
              <a:srgbClr val="000000">
                <a:alpha val="79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/>
          <p:nvPr/>
        </p:nvSpPr>
        <p:spPr>
          <a:xfrm>
            <a:off x="-8630720" y="-2920836"/>
            <a:ext cx="30408138" cy="18130852"/>
          </a:xfrm>
          <a:custGeom>
            <a:rect b="b" l="l" r="r" t="t"/>
            <a:pathLst>
              <a:path extrusionOk="0" h="18130852" w="30408138">
                <a:moveTo>
                  <a:pt x="0" y="0"/>
                </a:moveTo>
                <a:lnTo>
                  <a:pt x="30408138" y="0"/>
                </a:lnTo>
                <a:lnTo>
                  <a:pt x="30408138" y="18130852"/>
                </a:lnTo>
                <a:lnTo>
                  <a:pt x="0" y="18130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8" name="Google Shape;458;p29"/>
          <p:cNvSpPr txBox="1"/>
          <p:nvPr/>
        </p:nvSpPr>
        <p:spPr>
          <a:xfrm>
            <a:off x="1028700" y="1181100"/>
            <a:ext cx="11633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Classes - Front Page</a:t>
            </a:r>
            <a:endParaRPr/>
          </a:p>
        </p:txBody>
      </p:sp>
      <p:sp>
        <p:nvSpPr>
          <p:cNvPr id="459" name="Google Shape;459;p29"/>
          <p:cNvSpPr txBox="1"/>
          <p:nvPr/>
        </p:nvSpPr>
        <p:spPr>
          <a:xfrm>
            <a:off x="1028700" y="2535600"/>
            <a:ext cx="7493100" cy="7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Class Overview: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Page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Contains entire webpage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Widgets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Page tiles for displaying student statistics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Graph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Handles drawing graphs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ClassDescriptor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Specific widget for displaying classes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AssignmentDescriptor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Specific widget for displaying assignments.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460" name="Google Shape;4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700" y="2832438"/>
            <a:ext cx="7962900" cy="690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7145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/>
          <p:nvPr/>
        </p:nvSpPr>
        <p:spPr>
          <a:xfrm>
            <a:off x="-8630720" y="-2920836"/>
            <a:ext cx="30408138" cy="18130852"/>
          </a:xfrm>
          <a:custGeom>
            <a:rect b="b" l="l" r="r" t="t"/>
            <a:pathLst>
              <a:path extrusionOk="0" h="18130852" w="30408138">
                <a:moveTo>
                  <a:pt x="0" y="0"/>
                </a:moveTo>
                <a:lnTo>
                  <a:pt x="30408138" y="0"/>
                </a:lnTo>
                <a:lnTo>
                  <a:pt x="30408138" y="18130852"/>
                </a:lnTo>
                <a:lnTo>
                  <a:pt x="0" y="18130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6" name="Google Shape;466;p30"/>
          <p:cNvSpPr txBox="1"/>
          <p:nvPr/>
        </p:nvSpPr>
        <p:spPr>
          <a:xfrm>
            <a:off x="1028700" y="1181100"/>
            <a:ext cx="171303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Classes - </a:t>
            </a:r>
            <a:r>
              <a:rPr lang="en-US" sz="75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General Classes</a:t>
            </a:r>
            <a:endParaRPr sz="7599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99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1028700" y="2535600"/>
            <a:ext cx="7493100" cy="7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Class Overview: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SignIn</a:t>
            </a: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Page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Contains sign in page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Person Class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Contains Identification for Professor or Student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Courses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Contains course information 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Assignments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Assignment Information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468" name="Google Shape;4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2300" y="2708450"/>
            <a:ext cx="9152325" cy="6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/>
          <p:nvPr/>
        </p:nvSpPr>
        <p:spPr>
          <a:xfrm>
            <a:off x="-8358820" y="-2826736"/>
            <a:ext cx="30408138" cy="18130852"/>
          </a:xfrm>
          <a:custGeom>
            <a:rect b="b" l="l" r="r" t="t"/>
            <a:pathLst>
              <a:path extrusionOk="0" h="18130852" w="30408138">
                <a:moveTo>
                  <a:pt x="0" y="0"/>
                </a:moveTo>
                <a:lnTo>
                  <a:pt x="30408138" y="0"/>
                </a:lnTo>
                <a:lnTo>
                  <a:pt x="30408138" y="18130852"/>
                </a:lnTo>
                <a:lnTo>
                  <a:pt x="0" y="18130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4" name="Google Shape;474;p31"/>
          <p:cNvSpPr txBox="1"/>
          <p:nvPr/>
        </p:nvSpPr>
        <p:spPr>
          <a:xfrm>
            <a:off x="1028700" y="1181100"/>
            <a:ext cx="11633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Classes - Study Zone</a:t>
            </a:r>
            <a:endParaRPr/>
          </a:p>
        </p:txBody>
      </p:sp>
      <p:sp>
        <p:nvSpPr>
          <p:cNvPr id="475" name="Google Shape;475;p31"/>
          <p:cNvSpPr txBox="1"/>
          <p:nvPr/>
        </p:nvSpPr>
        <p:spPr>
          <a:xfrm>
            <a:off x="1028700" y="2535600"/>
            <a:ext cx="7493100" cy="7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Class Overview: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Main </a:t>
            </a: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Page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Contains the Main Page Widgets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Study Stats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Information for study stat block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Leaderboard,Schedule Session,Previous Week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Widget blocks for each 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600"/>
              <a:buFont typeface="Tenor Sans"/>
              <a:buChar char="-"/>
            </a:pPr>
            <a:r>
              <a:rPr lang="en-US" sz="3600" u="sng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Session Start, Stop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: Functions for Study Session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476" name="Google Shape;4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9200" y="2535600"/>
            <a:ext cx="7493100" cy="738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1312875">
            <a:off x="-1550946" y="-432967"/>
            <a:ext cx="24594477" cy="14541485"/>
          </a:xfrm>
          <a:custGeom>
            <a:rect b="b" l="l" r="r" t="t"/>
            <a:pathLst>
              <a:path extrusionOk="0" h="14548670" w="24606630">
                <a:moveTo>
                  <a:pt x="0" y="0"/>
                </a:moveTo>
                <a:lnTo>
                  <a:pt x="24606630" y="0"/>
                </a:lnTo>
                <a:lnTo>
                  <a:pt x="24606630" y="14548670"/>
                </a:lnTo>
                <a:lnTo>
                  <a:pt x="0" y="14548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5" name="Google Shape;95;p14"/>
          <p:cNvGrpSpPr/>
          <p:nvPr/>
        </p:nvGrpSpPr>
        <p:grpSpPr>
          <a:xfrm>
            <a:off x="5648444" y="1961043"/>
            <a:ext cx="3086120" cy="3303113"/>
            <a:chOff x="0" y="-57150"/>
            <a:chExt cx="812800" cy="869950"/>
          </a:xfrm>
        </p:grpSpPr>
        <p:sp>
          <p:nvSpPr>
            <p:cNvPr id="96" name="Google Shape;96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97" name="Google Shape;97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9720242" y="1961043"/>
            <a:ext cx="3086120" cy="3303113"/>
            <a:chOff x="0" y="-57150"/>
            <a:chExt cx="812800" cy="869950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100" name="Google Shape;100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586170" y="1961043"/>
            <a:ext cx="3086120" cy="3303113"/>
            <a:chOff x="0" y="-57150"/>
            <a:chExt cx="812800" cy="86995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103" name="Google Shape;103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3789208" y="1961043"/>
            <a:ext cx="3086120" cy="3303113"/>
            <a:chOff x="0" y="-57150"/>
            <a:chExt cx="812800" cy="869950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106" name="Google Shape;106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1028700" y="83575"/>
            <a:ext cx="16230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Meet the Team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161127" y="4830611"/>
            <a:ext cx="3490200" cy="989095"/>
            <a:chOff x="0" y="0"/>
            <a:chExt cx="4653600" cy="1318793"/>
          </a:xfrm>
        </p:grpSpPr>
        <p:sp>
          <p:nvSpPr>
            <p:cNvPr id="109" name="Google Shape;109;p14"/>
            <p:cNvSpPr txBox="1"/>
            <p:nvPr/>
          </p:nvSpPr>
          <p:spPr>
            <a:xfrm>
              <a:off x="0" y="0"/>
              <a:ext cx="465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Sophia Chau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826193"/>
              <a:ext cx="4653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Project Research</a:t>
              </a:r>
              <a:endParaRPr>
                <a:solidFill>
                  <a:srgbClr val="566F6F"/>
                </a:solidFill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054075" y="4830600"/>
            <a:ext cx="4035150" cy="989106"/>
            <a:chOff x="-420044" y="-15"/>
            <a:chExt cx="5380200" cy="1318808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-420044" y="-15"/>
              <a:ext cx="5380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Suchita Mamindla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0" y="826193"/>
              <a:ext cx="4653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Project Management</a:t>
              </a:r>
              <a:endParaRPr>
                <a:solidFill>
                  <a:srgbClr val="566F6F"/>
                </a:solidFill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9089225" y="4830611"/>
            <a:ext cx="3991275" cy="989089"/>
            <a:chOff x="-274632" y="0"/>
            <a:chExt cx="5321700" cy="1318785"/>
          </a:xfrm>
        </p:grpSpPr>
        <p:sp>
          <p:nvSpPr>
            <p:cNvPr id="115" name="Google Shape;115;p14"/>
            <p:cNvSpPr txBox="1"/>
            <p:nvPr/>
          </p:nvSpPr>
          <p:spPr>
            <a:xfrm>
              <a:off x="0" y="0"/>
              <a:ext cx="465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Yara Abdelhadi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-274632" y="826185"/>
              <a:ext cx="5321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Cost, Process Analysis</a:t>
              </a:r>
              <a:endParaRPr>
                <a:solidFill>
                  <a:srgbClr val="566F6F"/>
                </a:solidFill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13070075" y="4830600"/>
            <a:ext cx="4346325" cy="989100"/>
            <a:chOff x="-392120" y="-15"/>
            <a:chExt cx="5795100" cy="1318800"/>
          </a:xfrm>
        </p:grpSpPr>
        <p:sp>
          <p:nvSpPr>
            <p:cNvPr id="118" name="Google Shape;118;p14"/>
            <p:cNvSpPr txBox="1"/>
            <p:nvPr/>
          </p:nvSpPr>
          <p:spPr>
            <a:xfrm>
              <a:off x="-271820" y="-15"/>
              <a:ext cx="5321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Kimberly Niemiec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-392120" y="826185"/>
              <a:ext cx="5795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Testing, Architecture Design</a:t>
              </a:r>
              <a:endParaRPr>
                <a:solidFill>
                  <a:srgbClr val="566F6F"/>
                </a:solidFill>
              </a:endParaRPr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5614994" y="6139868"/>
            <a:ext cx="3085741" cy="3303303"/>
            <a:chOff x="0" y="-57150"/>
            <a:chExt cx="812700" cy="870000"/>
          </a:xfrm>
        </p:grpSpPr>
        <p:sp>
          <p:nvSpPr>
            <p:cNvPr id="121" name="Google Shape;121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122" name="Google Shape;122;p1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9686792" y="6139868"/>
            <a:ext cx="3085741" cy="3303303"/>
            <a:chOff x="0" y="-57150"/>
            <a:chExt cx="812700" cy="870000"/>
          </a:xfrm>
        </p:grpSpPr>
        <p:sp>
          <p:nvSpPr>
            <p:cNvPr id="124" name="Google Shape;124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125" name="Google Shape;125;p1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1586157" y="6139868"/>
            <a:ext cx="3085741" cy="3303303"/>
            <a:chOff x="0" y="-57150"/>
            <a:chExt cx="812700" cy="870000"/>
          </a:xfrm>
        </p:grpSpPr>
        <p:sp>
          <p:nvSpPr>
            <p:cNvPr id="127" name="Google Shape;127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128" name="Google Shape;128;p1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4"/>
          <p:cNvGrpSpPr/>
          <p:nvPr/>
        </p:nvGrpSpPr>
        <p:grpSpPr>
          <a:xfrm>
            <a:off x="13755758" y="6139868"/>
            <a:ext cx="3085741" cy="3303303"/>
            <a:chOff x="0" y="-57150"/>
            <a:chExt cx="812700" cy="870000"/>
          </a:xfrm>
        </p:grpSpPr>
        <p:sp>
          <p:nvSpPr>
            <p:cNvPr id="130" name="Google Shape;130;p14"/>
            <p:cNvSpPr/>
            <p:nvPr/>
          </p:nvSpPr>
          <p:spPr>
            <a:xfrm>
              <a:off x="0" y="0"/>
              <a:ext cx="695366" cy="695366"/>
            </a:xfrm>
            <a:custGeom>
              <a:rect b="b" l="l" r="r" t="t"/>
              <a:pathLst>
                <a:path extrusionOk="0" h="695366" w="695366">
                  <a:moveTo>
                    <a:pt x="0" y="0"/>
                  </a:moveTo>
                  <a:lnTo>
                    <a:pt x="695366" y="0"/>
                  </a:lnTo>
                  <a:lnTo>
                    <a:pt x="695366" y="695366"/>
                  </a:lnTo>
                  <a:lnTo>
                    <a:pt x="0" y="695366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131" name="Google Shape;131;p1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951225" y="9066500"/>
            <a:ext cx="3991275" cy="989106"/>
            <a:chOff x="-279853" y="-15"/>
            <a:chExt cx="5321700" cy="1318808"/>
          </a:xfrm>
        </p:grpSpPr>
        <p:sp>
          <p:nvSpPr>
            <p:cNvPr id="133" name="Google Shape;133;p14"/>
            <p:cNvSpPr txBox="1"/>
            <p:nvPr/>
          </p:nvSpPr>
          <p:spPr>
            <a:xfrm>
              <a:off x="-279853" y="-15"/>
              <a:ext cx="5321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Xander Corcoran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826193"/>
              <a:ext cx="4653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Cost</a:t>
              </a: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,</a:t>
              </a: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 Design Analysis</a:t>
              </a:r>
              <a:endParaRPr>
                <a:solidFill>
                  <a:srgbClr val="566F6F"/>
                </a:solidFill>
              </a:endParaRPr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5057313" y="9066500"/>
            <a:ext cx="4337188" cy="989100"/>
            <a:chOff x="-371127" y="-15"/>
            <a:chExt cx="5782917" cy="1318800"/>
          </a:xfrm>
        </p:grpSpPr>
        <p:sp>
          <p:nvSpPr>
            <p:cNvPr id="136" name="Google Shape;136;p14"/>
            <p:cNvSpPr txBox="1"/>
            <p:nvPr/>
          </p:nvSpPr>
          <p:spPr>
            <a:xfrm>
              <a:off x="-302911" y="-15"/>
              <a:ext cx="5714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Hassan </a:t>
              </a: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Hashemian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-371127" y="826185"/>
              <a:ext cx="548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Cost, Process Analysis</a:t>
              </a:r>
              <a:endParaRPr>
                <a:solidFill>
                  <a:srgbClr val="566F6F"/>
                </a:solidFill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9031775" y="9066511"/>
            <a:ext cx="4197150" cy="989089"/>
            <a:chOff x="-306632" y="0"/>
            <a:chExt cx="5596200" cy="1318785"/>
          </a:xfrm>
        </p:grpSpPr>
        <p:sp>
          <p:nvSpPr>
            <p:cNvPr id="139" name="Google Shape;139;p14"/>
            <p:cNvSpPr txBox="1"/>
            <p:nvPr/>
          </p:nvSpPr>
          <p:spPr>
            <a:xfrm>
              <a:off x="0" y="0"/>
              <a:ext cx="465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Bryan Macias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-306632" y="826185"/>
              <a:ext cx="5596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Testing</a:t>
              </a: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,</a:t>
              </a: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 Architecture Design</a:t>
              </a:r>
              <a:endParaRPr>
                <a:solidFill>
                  <a:srgbClr val="566F6F"/>
                </a:solidFill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13330715" y="9066511"/>
            <a:ext cx="3712511" cy="989089"/>
            <a:chOff x="0" y="0"/>
            <a:chExt cx="4950014" cy="1318785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0" y="0"/>
              <a:ext cx="465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Ronan Rao</a:t>
              </a:r>
              <a:endParaRPr>
                <a:solidFill>
                  <a:srgbClr val="566F6F"/>
                </a:solidFill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14" y="826185"/>
              <a:ext cx="495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66F6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Testing, Process Analysis</a:t>
              </a:r>
              <a:endParaRPr>
                <a:solidFill>
                  <a:srgbClr val="566F6F"/>
                </a:solidFill>
              </a:endParaRPr>
            </a:p>
          </p:txBody>
        </p:sp>
      </p:grp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175" y="2045037"/>
            <a:ext cx="2640226" cy="2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150" y="2045050"/>
            <a:ext cx="2640226" cy="2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3113" y="2045037"/>
            <a:ext cx="2640226" cy="2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2100" y="2045037"/>
            <a:ext cx="2640226" cy="2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175" y="6194788"/>
            <a:ext cx="2640226" cy="2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425" y="6194788"/>
            <a:ext cx="2640226" cy="2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8025" y="6194788"/>
            <a:ext cx="2640226" cy="2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8625" y="6194788"/>
            <a:ext cx="2640226" cy="2640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4"/>
          <p:cNvGrpSpPr/>
          <p:nvPr/>
        </p:nvGrpSpPr>
        <p:grpSpPr>
          <a:xfrm>
            <a:off x="7980899" y="1640882"/>
            <a:ext cx="925000" cy="875709"/>
            <a:chOff x="-99782" y="-34060"/>
            <a:chExt cx="1233334" cy="1167612"/>
          </a:xfrm>
        </p:grpSpPr>
        <p:grpSp>
          <p:nvGrpSpPr>
            <p:cNvPr id="153" name="Google Shape;153;p14"/>
            <p:cNvGrpSpPr/>
            <p:nvPr/>
          </p:nvGrpSpPr>
          <p:grpSpPr>
            <a:xfrm>
              <a:off x="370658" y="-34060"/>
              <a:ext cx="484411" cy="1043746"/>
              <a:chOff x="0" y="-57150"/>
              <a:chExt cx="812800" cy="1751318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55" name="Google Shape;155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14"/>
            <p:cNvGrpSpPr/>
            <p:nvPr/>
          </p:nvGrpSpPr>
          <p:grpSpPr>
            <a:xfrm rot="5400000">
              <a:off x="279668" y="90990"/>
              <a:ext cx="484411" cy="1043746"/>
              <a:chOff x="0" y="-57150"/>
              <a:chExt cx="812800" cy="175131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58" name="Google Shape;158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14"/>
            <p:cNvGrpSpPr/>
            <p:nvPr/>
          </p:nvGrpSpPr>
          <p:grpSpPr>
            <a:xfrm rot="2700000">
              <a:off x="351062" y="47310"/>
              <a:ext cx="484411" cy="1043746"/>
              <a:chOff x="0" y="-57150"/>
              <a:chExt cx="812800" cy="1751318"/>
            </a:xfrm>
          </p:grpSpPr>
          <p:sp>
            <p:nvSpPr>
              <p:cNvPr id="160" name="Google Shape;160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61" name="Google Shape;161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14"/>
            <p:cNvGrpSpPr/>
            <p:nvPr/>
          </p:nvGrpSpPr>
          <p:grpSpPr>
            <a:xfrm rot="8100000">
              <a:off x="198298" y="71394"/>
              <a:ext cx="484411" cy="1043746"/>
              <a:chOff x="0" y="-57150"/>
              <a:chExt cx="812800" cy="1751318"/>
            </a:xfrm>
          </p:grpSpPr>
          <p:sp>
            <p:nvSpPr>
              <p:cNvPr id="163" name="Google Shape;163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64" name="Google Shape;164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5" name="Google Shape;165;p14"/>
          <p:cNvGrpSpPr/>
          <p:nvPr/>
        </p:nvGrpSpPr>
        <p:grpSpPr>
          <a:xfrm>
            <a:off x="12049865" y="1640882"/>
            <a:ext cx="925000" cy="875709"/>
            <a:chOff x="-99782" y="-34060"/>
            <a:chExt cx="1233334" cy="1167612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370658" y="-34060"/>
              <a:ext cx="484411" cy="1043746"/>
              <a:chOff x="0" y="-57150"/>
              <a:chExt cx="812800" cy="1751318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68" name="Google Shape;168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 rot="5400000">
              <a:off x="279668" y="90990"/>
              <a:ext cx="484411" cy="1043746"/>
              <a:chOff x="0" y="-57150"/>
              <a:chExt cx="812800" cy="1751318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71" name="Google Shape;171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4"/>
            <p:cNvGrpSpPr/>
            <p:nvPr/>
          </p:nvGrpSpPr>
          <p:grpSpPr>
            <a:xfrm rot="2700000">
              <a:off x="351062" y="47310"/>
              <a:ext cx="484411" cy="1043746"/>
              <a:chOff x="0" y="-57150"/>
              <a:chExt cx="812800" cy="1751318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74" name="Google Shape;174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4"/>
            <p:cNvGrpSpPr/>
            <p:nvPr/>
          </p:nvGrpSpPr>
          <p:grpSpPr>
            <a:xfrm rot="8100000">
              <a:off x="198298" y="71394"/>
              <a:ext cx="484411" cy="1043746"/>
              <a:chOff x="0" y="-57150"/>
              <a:chExt cx="812800" cy="1751318"/>
            </a:xfrm>
          </p:grpSpPr>
          <p:sp>
            <p:nvSpPr>
              <p:cNvPr id="176" name="Google Shape;176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77" name="Google Shape;177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" name="Google Shape;178;p14"/>
          <p:cNvGrpSpPr/>
          <p:nvPr/>
        </p:nvGrpSpPr>
        <p:grpSpPr>
          <a:xfrm>
            <a:off x="16118272" y="1640882"/>
            <a:ext cx="925000" cy="875709"/>
            <a:chOff x="-99782" y="-34060"/>
            <a:chExt cx="1233334" cy="1167612"/>
          </a:xfrm>
        </p:grpSpPr>
        <p:grpSp>
          <p:nvGrpSpPr>
            <p:cNvPr id="179" name="Google Shape;179;p14"/>
            <p:cNvGrpSpPr/>
            <p:nvPr/>
          </p:nvGrpSpPr>
          <p:grpSpPr>
            <a:xfrm>
              <a:off x="370658" y="-34060"/>
              <a:ext cx="484411" cy="1043746"/>
              <a:chOff x="0" y="-57150"/>
              <a:chExt cx="812800" cy="1751318"/>
            </a:xfrm>
          </p:grpSpPr>
          <p:sp>
            <p:nvSpPr>
              <p:cNvPr id="180" name="Google Shape;180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81" name="Google Shape;181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14"/>
            <p:cNvGrpSpPr/>
            <p:nvPr/>
          </p:nvGrpSpPr>
          <p:grpSpPr>
            <a:xfrm rot="5400000">
              <a:off x="279668" y="90990"/>
              <a:ext cx="484411" cy="1043746"/>
              <a:chOff x="0" y="-57150"/>
              <a:chExt cx="812800" cy="1751318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84" name="Google Shape;184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14"/>
            <p:cNvGrpSpPr/>
            <p:nvPr/>
          </p:nvGrpSpPr>
          <p:grpSpPr>
            <a:xfrm rot="2700000">
              <a:off x="351062" y="47310"/>
              <a:ext cx="484411" cy="1043746"/>
              <a:chOff x="0" y="-57150"/>
              <a:chExt cx="812800" cy="1751318"/>
            </a:xfrm>
          </p:grpSpPr>
          <p:sp>
            <p:nvSpPr>
              <p:cNvPr id="186" name="Google Shape;186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87" name="Google Shape;187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14"/>
            <p:cNvGrpSpPr/>
            <p:nvPr/>
          </p:nvGrpSpPr>
          <p:grpSpPr>
            <a:xfrm rot="8100000">
              <a:off x="198298" y="71394"/>
              <a:ext cx="484411" cy="1043746"/>
              <a:chOff x="0" y="-57150"/>
              <a:chExt cx="812800" cy="1751318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190" name="Google Shape;190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" name="Google Shape;191;p14"/>
          <p:cNvGrpSpPr/>
          <p:nvPr/>
        </p:nvGrpSpPr>
        <p:grpSpPr>
          <a:xfrm>
            <a:off x="3911975" y="5819706"/>
            <a:ext cx="924887" cy="875665"/>
            <a:chOff x="-99690" y="-34061"/>
            <a:chExt cx="1233183" cy="1167554"/>
          </a:xfrm>
        </p:grpSpPr>
        <p:grpSp>
          <p:nvGrpSpPr>
            <p:cNvPr id="192" name="Google Shape;192;p14"/>
            <p:cNvGrpSpPr/>
            <p:nvPr/>
          </p:nvGrpSpPr>
          <p:grpSpPr>
            <a:xfrm>
              <a:off x="370658" y="-34061"/>
              <a:ext cx="484369" cy="1043786"/>
              <a:chOff x="0" y="-57150"/>
              <a:chExt cx="812700" cy="1751318"/>
            </a:xfrm>
          </p:grpSpPr>
          <p:sp>
            <p:nvSpPr>
              <p:cNvPr id="193" name="Google Shape;193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194" name="Google Shape;194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4"/>
            <p:cNvGrpSpPr/>
            <p:nvPr/>
          </p:nvGrpSpPr>
          <p:grpSpPr>
            <a:xfrm rot="5400000">
              <a:off x="279670" y="90950"/>
              <a:ext cx="484369" cy="1043786"/>
              <a:chOff x="0" y="-57150"/>
              <a:chExt cx="812700" cy="1751318"/>
            </a:xfrm>
          </p:grpSpPr>
          <p:sp>
            <p:nvSpPr>
              <p:cNvPr id="196" name="Google Shape;196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197" name="Google Shape;197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14"/>
            <p:cNvGrpSpPr/>
            <p:nvPr/>
          </p:nvGrpSpPr>
          <p:grpSpPr>
            <a:xfrm rot="2700000">
              <a:off x="351090" y="47289"/>
              <a:ext cx="484328" cy="1043697"/>
              <a:chOff x="0" y="-57150"/>
              <a:chExt cx="812700" cy="1751318"/>
            </a:xfrm>
          </p:grpSpPr>
          <p:sp>
            <p:nvSpPr>
              <p:cNvPr id="199" name="Google Shape;199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00" name="Google Shape;200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4"/>
            <p:cNvGrpSpPr/>
            <p:nvPr/>
          </p:nvGrpSpPr>
          <p:grpSpPr>
            <a:xfrm rot="8100000">
              <a:off x="198384" y="71405"/>
              <a:ext cx="484328" cy="1043697"/>
              <a:chOff x="0" y="-57150"/>
              <a:chExt cx="812700" cy="1751318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03" name="Google Shape;203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" name="Google Shape;204;p14"/>
          <p:cNvGrpSpPr/>
          <p:nvPr/>
        </p:nvGrpSpPr>
        <p:grpSpPr>
          <a:xfrm>
            <a:off x="12016483" y="5819706"/>
            <a:ext cx="924887" cy="875665"/>
            <a:chOff x="-99690" y="-34061"/>
            <a:chExt cx="1233183" cy="1167554"/>
          </a:xfrm>
        </p:grpSpPr>
        <p:grpSp>
          <p:nvGrpSpPr>
            <p:cNvPr id="205" name="Google Shape;205;p14"/>
            <p:cNvGrpSpPr/>
            <p:nvPr/>
          </p:nvGrpSpPr>
          <p:grpSpPr>
            <a:xfrm>
              <a:off x="370658" y="-34061"/>
              <a:ext cx="484369" cy="1043786"/>
              <a:chOff x="0" y="-57150"/>
              <a:chExt cx="812700" cy="1751318"/>
            </a:xfrm>
          </p:grpSpPr>
          <p:sp>
            <p:nvSpPr>
              <p:cNvPr id="206" name="Google Shape;206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07" name="Google Shape;207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4"/>
            <p:cNvGrpSpPr/>
            <p:nvPr/>
          </p:nvGrpSpPr>
          <p:grpSpPr>
            <a:xfrm rot="5400000">
              <a:off x="279670" y="90950"/>
              <a:ext cx="484369" cy="1043786"/>
              <a:chOff x="0" y="-57150"/>
              <a:chExt cx="812700" cy="1751318"/>
            </a:xfrm>
          </p:grpSpPr>
          <p:sp>
            <p:nvSpPr>
              <p:cNvPr id="209" name="Google Shape;209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10" name="Google Shape;210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14"/>
            <p:cNvGrpSpPr/>
            <p:nvPr/>
          </p:nvGrpSpPr>
          <p:grpSpPr>
            <a:xfrm rot="2700000">
              <a:off x="351090" y="47289"/>
              <a:ext cx="484328" cy="1043697"/>
              <a:chOff x="0" y="-57150"/>
              <a:chExt cx="812700" cy="1751318"/>
            </a:xfrm>
          </p:grpSpPr>
          <p:sp>
            <p:nvSpPr>
              <p:cNvPr id="212" name="Google Shape;212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13" name="Google Shape;213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14"/>
            <p:cNvGrpSpPr/>
            <p:nvPr/>
          </p:nvGrpSpPr>
          <p:grpSpPr>
            <a:xfrm rot="8100000">
              <a:off x="198384" y="71405"/>
              <a:ext cx="484328" cy="1043697"/>
              <a:chOff x="0" y="-57150"/>
              <a:chExt cx="812700" cy="1751318"/>
            </a:xfrm>
          </p:grpSpPr>
          <p:sp>
            <p:nvSpPr>
              <p:cNvPr id="215" name="Google Shape;215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16" name="Google Shape;216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7" name="Google Shape;217;p14"/>
          <p:cNvGrpSpPr/>
          <p:nvPr/>
        </p:nvGrpSpPr>
        <p:grpSpPr>
          <a:xfrm>
            <a:off x="3911907" y="1695557"/>
            <a:ext cx="925000" cy="875709"/>
            <a:chOff x="-99782" y="-34060"/>
            <a:chExt cx="1233334" cy="1167612"/>
          </a:xfrm>
        </p:grpSpPr>
        <p:grpSp>
          <p:nvGrpSpPr>
            <p:cNvPr id="218" name="Google Shape;218;p14"/>
            <p:cNvGrpSpPr/>
            <p:nvPr/>
          </p:nvGrpSpPr>
          <p:grpSpPr>
            <a:xfrm>
              <a:off x="370658" y="-34060"/>
              <a:ext cx="484411" cy="1043746"/>
              <a:chOff x="0" y="-57150"/>
              <a:chExt cx="812800" cy="1751318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20" name="Google Shape;220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4"/>
            <p:cNvGrpSpPr/>
            <p:nvPr/>
          </p:nvGrpSpPr>
          <p:grpSpPr>
            <a:xfrm rot="5400000">
              <a:off x="279668" y="90990"/>
              <a:ext cx="484411" cy="1043746"/>
              <a:chOff x="0" y="-57150"/>
              <a:chExt cx="812800" cy="1751318"/>
            </a:xfrm>
          </p:grpSpPr>
          <p:sp>
            <p:nvSpPr>
              <p:cNvPr id="222" name="Google Shape;222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23" name="Google Shape;223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14"/>
            <p:cNvGrpSpPr/>
            <p:nvPr/>
          </p:nvGrpSpPr>
          <p:grpSpPr>
            <a:xfrm rot="2700000">
              <a:off x="351062" y="47310"/>
              <a:ext cx="484411" cy="1043746"/>
              <a:chOff x="0" y="-57150"/>
              <a:chExt cx="812800" cy="1751318"/>
            </a:xfrm>
          </p:grpSpPr>
          <p:sp>
            <p:nvSpPr>
              <p:cNvPr id="225" name="Google Shape;225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26" name="Google Shape;226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14"/>
            <p:cNvGrpSpPr/>
            <p:nvPr/>
          </p:nvGrpSpPr>
          <p:grpSpPr>
            <a:xfrm rot="8100000">
              <a:off x="198298" y="71394"/>
              <a:ext cx="484411" cy="1043746"/>
              <a:chOff x="0" y="-57150"/>
              <a:chExt cx="812800" cy="1751318"/>
            </a:xfrm>
          </p:grpSpPr>
          <p:sp>
            <p:nvSpPr>
              <p:cNvPr id="228" name="Google Shape;228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229" name="Google Shape;229;p14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p14"/>
          <p:cNvGrpSpPr/>
          <p:nvPr/>
        </p:nvGrpSpPr>
        <p:grpSpPr>
          <a:xfrm>
            <a:off x="7964213" y="5819706"/>
            <a:ext cx="924887" cy="875665"/>
            <a:chOff x="-99690" y="-34061"/>
            <a:chExt cx="1233183" cy="1167554"/>
          </a:xfrm>
        </p:grpSpPr>
        <p:grpSp>
          <p:nvGrpSpPr>
            <p:cNvPr id="231" name="Google Shape;231;p14"/>
            <p:cNvGrpSpPr/>
            <p:nvPr/>
          </p:nvGrpSpPr>
          <p:grpSpPr>
            <a:xfrm>
              <a:off x="370658" y="-34061"/>
              <a:ext cx="484369" cy="1043786"/>
              <a:chOff x="0" y="-57150"/>
              <a:chExt cx="812700" cy="1751318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33" name="Google Shape;233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4"/>
            <p:cNvGrpSpPr/>
            <p:nvPr/>
          </p:nvGrpSpPr>
          <p:grpSpPr>
            <a:xfrm rot="5400000">
              <a:off x="279670" y="90950"/>
              <a:ext cx="484369" cy="1043786"/>
              <a:chOff x="0" y="-57150"/>
              <a:chExt cx="812700" cy="1751318"/>
            </a:xfrm>
          </p:grpSpPr>
          <p:sp>
            <p:nvSpPr>
              <p:cNvPr id="235" name="Google Shape;235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36" name="Google Shape;236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14"/>
            <p:cNvGrpSpPr/>
            <p:nvPr/>
          </p:nvGrpSpPr>
          <p:grpSpPr>
            <a:xfrm rot="2700000">
              <a:off x="351090" y="47289"/>
              <a:ext cx="484328" cy="1043697"/>
              <a:chOff x="0" y="-57150"/>
              <a:chExt cx="812700" cy="1751318"/>
            </a:xfrm>
          </p:grpSpPr>
          <p:sp>
            <p:nvSpPr>
              <p:cNvPr id="238" name="Google Shape;238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39" name="Google Shape;239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4"/>
            <p:cNvGrpSpPr/>
            <p:nvPr/>
          </p:nvGrpSpPr>
          <p:grpSpPr>
            <a:xfrm rot="8100000">
              <a:off x="198384" y="71405"/>
              <a:ext cx="484328" cy="1043697"/>
              <a:chOff x="0" y="-57150"/>
              <a:chExt cx="812700" cy="1751318"/>
            </a:xfrm>
          </p:grpSpPr>
          <p:sp>
            <p:nvSpPr>
              <p:cNvPr id="241" name="Google Shape;241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42" name="Google Shape;242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" name="Google Shape;243;p14"/>
          <p:cNvGrpSpPr/>
          <p:nvPr/>
        </p:nvGrpSpPr>
        <p:grpSpPr>
          <a:xfrm>
            <a:off x="16118325" y="5819706"/>
            <a:ext cx="924887" cy="875665"/>
            <a:chOff x="-99690" y="-34061"/>
            <a:chExt cx="1233183" cy="1167554"/>
          </a:xfrm>
        </p:grpSpPr>
        <p:grpSp>
          <p:nvGrpSpPr>
            <p:cNvPr id="244" name="Google Shape;244;p14"/>
            <p:cNvGrpSpPr/>
            <p:nvPr/>
          </p:nvGrpSpPr>
          <p:grpSpPr>
            <a:xfrm>
              <a:off x="370658" y="-34061"/>
              <a:ext cx="484369" cy="1043786"/>
              <a:chOff x="0" y="-57150"/>
              <a:chExt cx="812700" cy="1751318"/>
            </a:xfrm>
          </p:grpSpPr>
          <p:sp>
            <p:nvSpPr>
              <p:cNvPr id="245" name="Google Shape;245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46" name="Google Shape;246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14"/>
            <p:cNvGrpSpPr/>
            <p:nvPr/>
          </p:nvGrpSpPr>
          <p:grpSpPr>
            <a:xfrm rot="5400000">
              <a:off x="279670" y="90950"/>
              <a:ext cx="484369" cy="1043786"/>
              <a:chOff x="0" y="-57150"/>
              <a:chExt cx="812700" cy="1751318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49" name="Google Shape;249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4"/>
            <p:cNvGrpSpPr/>
            <p:nvPr/>
          </p:nvGrpSpPr>
          <p:grpSpPr>
            <a:xfrm rot="2700000">
              <a:off x="351090" y="47289"/>
              <a:ext cx="484328" cy="1043697"/>
              <a:chOff x="0" y="-57150"/>
              <a:chExt cx="812700" cy="1751318"/>
            </a:xfrm>
          </p:grpSpPr>
          <p:sp>
            <p:nvSpPr>
              <p:cNvPr id="251" name="Google Shape;251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52" name="Google Shape;252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14"/>
            <p:cNvGrpSpPr/>
            <p:nvPr/>
          </p:nvGrpSpPr>
          <p:grpSpPr>
            <a:xfrm rot="8100000">
              <a:off x="198384" y="71405"/>
              <a:ext cx="484328" cy="1043697"/>
              <a:chOff x="0" y="-57150"/>
              <a:chExt cx="812700" cy="1751318"/>
            </a:xfrm>
          </p:grpSpPr>
          <p:sp>
            <p:nvSpPr>
              <p:cNvPr id="254" name="Google Shape;254;p1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002626"/>
              </a:solidFill>
              <a:ln>
                <a:noFill/>
              </a:ln>
            </p:spPr>
          </p:sp>
          <p:sp>
            <p:nvSpPr>
              <p:cNvPr id="255" name="Google Shape;255;p1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/>
          <p:nvPr/>
        </p:nvSpPr>
        <p:spPr>
          <a:xfrm>
            <a:off x="-8358820" y="-2826736"/>
            <a:ext cx="30408138" cy="18130852"/>
          </a:xfrm>
          <a:custGeom>
            <a:rect b="b" l="l" r="r" t="t"/>
            <a:pathLst>
              <a:path extrusionOk="0" h="18130852" w="30408138">
                <a:moveTo>
                  <a:pt x="0" y="0"/>
                </a:moveTo>
                <a:lnTo>
                  <a:pt x="30408138" y="0"/>
                </a:lnTo>
                <a:lnTo>
                  <a:pt x="30408138" y="18130852"/>
                </a:lnTo>
                <a:lnTo>
                  <a:pt x="0" y="18130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2" name="Google Shape;482;p32"/>
          <p:cNvSpPr txBox="1"/>
          <p:nvPr/>
        </p:nvSpPr>
        <p:spPr>
          <a:xfrm>
            <a:off x="1028700" y="1181100"/>
            <a:ext cx="11633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Test Plan</a:t>
            </a:r>
            <a:endParaRPr sz="8799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83" name="Google Shape;483;p32"/>
          <p:cNvSpPr txBox="1"/>
          <p:nvPr/>
        </p:nvSpPr>
        <p:spPr>
          <a:xfrm>
            <a:off x="1028700" y="2839250"/>
            <a:ext cx="16431900" cy="6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If a student starts a study session the applications listed on the ‘Blacklisted Service List’ will be blocked until the session is concluded.</a:t>
            </a:r>
            <a:endParaRPr i="1" sz="29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12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900"/>
              <a:buFont typeface="Tenor Sans"/>
              <a:buAutoNum type="arabicPeriod"/>
            </a:pPr>
            <a:r>
              <a:rPr lang="en-US" sz="29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Start a study session with no applications in the ‘Blacklisted Service List’. Check that the student is allowed to access any service during the session.</a:t>
            </a:r>
            <a:endParaRPr sz="29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12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900"/>
              <a:buFont typeface="Tenor Sans"/>
              <a:buAutoNum type="arabicPeriod"/>
            </a:pPr>
            <a:r>
              <a:rPr lang="en-US" sz="29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Start a study session with one application in the ‘Blacklisted Service List’. Check that the student is not allowed to access that service during the session.</a:t>
            </a:r>
            <a:endParaRPr sz="29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12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2900"/>
              <a:buFont typeface="Tenor Sans"/>
              <a:buAutoNum type="arabicPeriod"/>
            </a:pPr>
            <a:r>
              <a:rPr lang="en-US" sz="29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Start a study session with two or more applications in the ‘Blacklisted Service List’. Check that the student is not allowed to access those services during the session.</a:t>
            </a:r>
            <a:endParaRPr sz="29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/>
          <p:nvPr/>
        </p:nvSpPr>
        <p:spPr>
          <a:xfrm>
            <a:off x="2203925" y="-771512"/>
            <a:ext cx="14560029" cy="11830023"/>
          </a:xfrm>
          <a:custGeom>
            <a:rect b="b" l="l" r="r" t="t"/>
            <a:pathLst>
              <a:path extrusionOk="0" h="11830023" w="14560029">
                <a:moveTo>
                  <a:pt x="0" y="0"/>
                </a:moveTo>
                <a:lnTo>
                  <a:pt x="14560029" y="0"/>
                </a:lnTo>
                <a:lnTo>
                  <a:pt x="14560029" y="11830024"/>
                </a:lnTo>
                <a:lnTo>
                  <a:pt x="0" y="11830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9" name="Google Shape;489;p33"/>
          <p:cNvSpPr txBox="1"/>
          <p:nvPr/>
        </p:nvSpPr>
        <p:spPr>
          <a:xfrm>
            <a:off x="1028700" y="1181100"/>
            <a:ext cx="16994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Function Point Estimation(FP)</a:t>
            </a:r>
            <a:endParaRPr/>
          </a:p>
        </p:txBody>
      </p:sp>
      <p:pic>
        <p:nvPicPr>
          <p:cNvPr id="490" name="Google Shape;4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800" y="2710600"/>
            <a:ext cx="11344400" cy="341786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3"/>
          <p:cNvSpPr txBox="1"/>
          <p:nvPr/>
        </p:nvSpPr>
        <p:spPr>
          <a:xfrm>
            <a:off x="1028700" y="6485125"/>
            <a:ext cx="16407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Total PC: 17 </a:t>
            </a:r>
            <a:endParaRPr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PCA 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= 0.65 + 0.01(Total PC) = 0.65 + 0.01(17) = </a:t>
            </a:r>
            <a:r>
              <a:rPr b="1"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0.82</a:t>
            </a:r>
            <a:endParaRPr b="1"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FP </a:t>
            </a:r>
            <a:r>
              <a:rPr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= GFP x PCA = 122 x 0.82 = </a:t>
            </a:r>
            <a:r>
              <a:rPr b="1" lang="en-US" sz="36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100.04 FP</a:t>
            </a:r>
            <a:endParaRPr b="1" sz="36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626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34"/>
          <p:cNvGrpSpPr/>
          <p:nvPr/>
        </p:nvGrpSpPr>
        <p:grpSpPr>
          <a:xfrm>
            <a:off x="-3254214" y="582084"/>
            <a:ext cx="10438523" cy="9882611"/>
            <a:chOff x="-1125607" y="-384391"/>
            <a:chExt cx="13918030" cy="13176815"/>
          </a:xfrm>
        </p:grpSpPr>
        <p:grpSp>
          <p:nvGrpSpPr>
            <p:cNvPr id="497" name="Google Shape;497;p34"/>
            <p:cNvGrpSpPr/>
            <p:nvPr/>
          </p:nvGrpSpPr>
          <p:grpSpPr>
            <a:xfrm>
              <a:off x="4183129" y="-384391"/>
              <a:ext cx="5466220" cy="11779365"/>
              <a:chOff x="0" y="-57150"/>
              <a:chExt cx="812700" cy="1751318"/>
            </a:xfrm>
          </p:grpSpPr>
          <p:sp>
            <p:nvSpPr>
              <p:cNvPr id="498" name="Google Shape;498;p3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499" name="Google Shape;499;p3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34"/>
            <p:cNvGrpSpPr/>
            <p:nvPr/>
          </p:nvGrpSpPr>
          <p:grpSpPr>
            <a:xfrm rot="5400000">
              <a:off x="3156594" y="1026557"/>
              <a:ext cx="5466220" cy="11779365"/>
              <a:chOff x="0" y="-57150"/>
              <a:chExt cx="812700" cy="1751318"/>
            </a:xfrm>
          </p:grpSpPr>
          <p:sp>
            <p:nvSpPr>
              <p:cNvPr id="501" name="Google Shape;501;p3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502" name="Google Shape;502;p3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34"/>
            <p:cNvGrpSpPr/>
            <p:nvPr/>
          </p:nvGrpSpPr>
          <p:grpSpPr>
            <a:xfrm rot="2700000">
              <a:off x="3962079" y="533686"/>
              <a:ext cx="5466220" cy="11779364"/>
              <a:chOff x="0" y="-57150"/>
              <a:chExt cx="812700" cy="1751318"/>
            </a:xfrm>
          </p:grpSpPr>
          <p:sp>
            <p:nvSpPr>
              <p:cNvPr id="504" name="Google Shape;504;p3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505" name="Google Shape;505;p3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34"/>
            <p:cNvGrpSpPr/>
            <p:nvPr/>
          </p:nvGrpSpPr>
          <p:grpSpPr>
            <a:xfrm rot="8100000">
              <a:off x="2238518" y="805507"/>
              <a:ext cx="5466220" cy="11779364"/>
              <a:chOff x="0" y="-57150"/>
              <a:chExt cx="812700" cy="1751318"/>
            </a:xfrm>
          </p:grpSpPr>
          <p:sp>
            <p:nvSpPr>
              <p:cNvPr id="507" name="Google Shape;507;p34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508" name="Google Shape;508;p34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" name="Google Shape;509;p34"/>
          <p:cNvGrpSpPr/>
          <p:nvPr/>
        </p:nvGrpSpPr>
        <p:grpSpPr>
          <a:xfrm>
            <a:off x="12676453" y="560653"/>
            <a:ext cx="9165702" cy="9165702"/>
            <a:chOff x="0" y="0"/>
            <a:chExt cx="812800" cy="812800"/>
          </a:xfrm>
        </p:grpSpPr>
        <p:sp>
          <p:nvSpPr>
            <p:cNvPr id="510" name="Google Shape;510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</p:sp>
        <p:sp>
          <p:nvSpPr>
            <p:cNvPr id="511" name="Google Shape;511;p34"/>
            <p:cNvSpPr txBox="1"/>
            <p:nvPr/>
          </p:nvSpPr>
          <p:spPr>
            <a:xfrm>
              <a:off x="127000" y="117475"/>
              <a:ext cx="5589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34"/>
          <p:cNvSpPr txBox="1"/>
          <p:nvPr/>
        </p:nvSpPr>
        <p:spPr>
          <a:xfrm>
            <a:off x="3424331" y="4352925"/>
            <a:ext cx="11439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EFE7DA"/>
                </a:solidFill>
                <a:latin typeface="Tenor Sans"/>
                <a:ea typeface="Tenor Sans"/>
                <a:cs typeface="Tenor Sans"/>
                <a:sym typeface="Tenor Sans"/>
              </a:rPr>
              <a:t>IMPACT</a:t>
            </a:r>
            <a:endParaRPr>
              <a:solidFill>
                <a:srgbClr val="EFE7DA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5"/>
          <p:cNvGrpSpPr/>
          <p:nvPr/>
        </p:nvGrpSpPr>
        <p:grpSpPr>
          <a:xfrm>
            <a:off x="10400701" y="176750"/>
            <a:ext cx="10159322" cy="10104677"/>
            <a:chOff x="0" y="0"/>
            <a:chExt cx="15612913" cy="15612913"/>
          </a:xfrm>
        </p:grpSpPr>
        <p:grpSp>
          <p:nvGrpSpPr>
            <p:cNvPr id="518" name="Google Shape;518;p35"/>
            <p:cNvGrpSpPr/>
            <p:nvPr/>
          </p:nvGrpSpPr>
          <p:grpSpPr>
            <a:xfrm>
              <a:off x="0" y="0"/>
              <a:ext cx="15612913" cy="15612913"/>
              <a:chOff x="0" y="0"/>
              <a:chExt cx="812800" cy="812800"/>
            </a:xfrm>
          </p:grpSpPr>
          <p:sp>
            <p:nvSpPr>
              <p:cNvPr id="519" name="Google Shape;519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lnTo>
                      <a:pt x="466396" y="87561"/>
                    </a:lnTo>
                    <a:lnTo>
                      <a:pt x="553838" y="27679"/>
                    </a:lnTo>
                    <a:lnTo>
                      <a:pt x="578287" y="131093"/>
                    </a:lnTo>
                    <a:lnTo>
                      <a:pt x="681363" y="106978"/>
                    </a:lnTo>
                    <a:lnTo>
                      <a:pt x="666963" y="212279"/>
                    </a:lnTo>
                    <a:lnTo>
                      <a:pt x="771752" y="227186"/>
                    </a:lnTo>
                    <a:lnTo>
                      <a:pt x="720448" y="320152"/>
                    </a:lnTo>
                    <a:lnTo>
                      <a:pt x="812800" y="372069"/>
                    </a:lnTo>
                    <a:lnTo>
                      <a:pt x="731520" y="440145"/>
                    </a:lnTo>
                    <a:lnTo>
                      <a:pt x="798961" y="522061"/>
                    </a:lnTo>
                    <a:lnTo>
                      <a:pt x="698682" y="556053"/>
                    </a:lnTo>
                    <a:lnTo>
                      <a:pt x="732104" y="656904"/>
                    </a:lnTo>
                    <a:lnTo>
                      <a:pt x="626370" y="652219"/>
                    </a:lnTo>
                    <a:lnTo>
                      <a:pt x="621259" y="758384"/>
                    </a:lnTo>
                    <a:lnTo>
                      <a:pt x="524350" y="715658"/>
                    </a:lnTo>
                    <a:lnTo>
                      <a:pt x="481396" y="812800"/>
                    </a:lnTo>
                    <a:lnTo>
                      <a:pt x="406400" y="737801"/>
                    </a:lnTo>
                    <a:lnTo>
                      <a:pt x="331404" y="812800"/>
                    </a:lnTo>
                    <a:lnTo>
                      <a:pt x="288450" y="715658"/>
                    </a:lnTo>
                    <a:lnTo>
                      <a:pt x="191541" y="758384"/>
                    </a:lnTo>
                    <a:lnTo>
                      <a:pt x="186430" y="652219"/>
                    </a:lnTo>
                    <a:lnTo>
                      <a:pt x="80696" y="656904"/>
                    </a:lnTo>
                    <a:lnTo>
                      <a:pt x="114118" y="556053"/>
                    </a:lnTo>
                    <a:lnTo>
                      <a:pt x="13839" y="522061"/>
                    </a:lnTo>
                    <a:lnTo>
                      <a:pt x="81280" y="440145"/>
                    </a:lnTo>
                    <a:lnTo>
                      <a:pt x="0" y="372069"/>
                    </a:lnTo>
                    <a:lnTo>
                      <a:pt x="92352" y="320152"/>
                    </a:lnTo>
                    <a:lnTo>
                      <a:pt x="41047" y="227186"/>
                    </a:lnTo>
                    <a:lnTo>
                      <a:pt x="145837" y="212279"/>
                    </a:lnTo>
                    <a:lnTo>
                      <a:pt x="131437" y="106978"/>
                    </a:lnTo>
                    <a:lnTo>
                      <a:pt x="234513" y="131093"/>
                    </a:lnTo>
                    <a:lnTo>
                      <a:pt x="258962" y="27679"/>
                    </a:lnTo>
                    <a:lnTo>
                      <a:pt x="346404" y="875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520" name="Google Shape;520;p35"/>
              <p:cNvSpPr txBox="1"/>
              <p:nvPr/>
            </p:nvSpPr>
            <p:spPr>
              <a:xfrm>
                <a:off x="139700" y="130175"/>
                <a:ext cx="533400" cy="5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35"/>
            <p:cNvGrpSpPr/>
            <p:nvPr/>
          </p:nvGrpSpPr>
          <p:grpSpPr>
            <a:xfrm>
              <a:off x="1463659" y="1463659"/>
              <a:ext cx="12685613" cy="12685613"/>
              <a:chOff x="0" y="0"/>
              <a:chExt cx="812800" cy="812800"/>
            </a:xfrm>
          </p:grpSpPr>
          <p:sp>
            <p:nvSpPr>
              <p:cNvPr id="522" name="Google Shape;522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lnTo>
                      <a:pt x="466396" y="87561"/>
                    </a:lnTo>
                    <a:lnTo>
                      <a:pt x="553838" y="27679"/>
                    </a:lnTo>
                    <a:lnTo>
                      <a:pt x="578287" y="131093"/>
                    </a:lnTo>
                    <a:lnTo>
                      <a:pt x="681363" y="106978"/>
                    </a:lnTo>
                    <a:lnTo>
                      <a:pt x="666963" y="212279"/>
                    </a:lnTo>
                    <a:lnTo>
                      <a:pt x="771752" y="227186"/>
                    </a:lnTo>
                    <a:lnTo>
                      <a:pt x="720448" y="320152"/>
                    </a:lnTo>
                    <a:lnTo>
                      <a:pt x="812800" y="372069"/>
                    </a:lnTo>
                    <a:lnTo>
                      <a:pt x="731520" y="440145"/>
                    </a:lnTo>
                    <a:lnTo>
                      <a:pt x="798961" y="522061"/>
                    </a:lnTo>
                    <a:lnTo>
                      <a:pt x="698682" y="556053"/>
                    </a:lnTo>
                    <a:lnTo>
                      <a:pt x="732104" y="656904"/>
                    </a:lnTo>
                    <a:lnTo>
                      <a:pt x="626370" y="652219"/>
                    </a:lnTo>
                    <a:lnTo>
                      <a:pt x="621259" y="758384"/>
                    </a:lnTo>
                    <a:lnTo>
                      <a:pt x="524350" y="715658"/>
                    </a:lnTo>
                    <a:lnTo>
                      <a:pt x="481396" y="812800"/>
                    </a:lnTo>
                    <a:lnTo>
                      <a:pt x="406400" y="737801"/>
                    </a:lnTo>
                    <a:lnTo>
                      <a:pt x="331404" y="812800"/>
                    </a:lnTo>
                    <a:lnTo>
                      <a:pt x="288450" y="715658"/>
                    </a:lnTo>
                    <a:lnTo>
                      <a:pt x="191541" y="758384"/>
                    </a:lnTo>
                    <a:lnTo>
                      <a:pt x="186430" y="652219"/>
                    </a:lnTo>
                    <a:lnTo>
                      <a:pt x="80696" y="656904"/>
                    </a:lnTo>
                    <a:lnTo>
                      <a:pt x="114118" y="556053"/>
                    </a:lnTo>
                    <a:lnTo>
                      <a:pt x="13839" y="522061"/>
                    </a:lnTo>
                    <a:lnTo>
                      <a:pt x="81280" y="440145"/>
                    </a:lnTo>
                    <a:lnTo>
                      <a:pt x="0" y="372069"/>
                    </a:lnTo>
                    <a:lnTo>
                      <a:pt x="92352" y="320152"/>
                    </a:lnTo>
                    <a:lnTo>
                      <a:pt x="41047" y="227186"/>
                    </a:lnTo>
                    <a:lnTo>
                      <a:pt x="145837" y="212279"/>
                    </a:lnTo>
                    <a:lnTo>
                      <a:pt x="131437" y="106978"/>
                    </a:lnTo>
                    <a:lnTo>
                      <a:pt x="234513" y="131093"/>
                    </a:lnTo>
                    <a:lnTo>
                      <a:pt x="258962" y="27679"/>
                    </a:lnTo>
                    <a:lnTo>
                      <a:pt x="346404" y="875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55812"/>
              </a:solidFill>
              <a:ln>
                <a:noFill/>
              </a:ln>
            </p:spPr>
          </p:sp>
          <p:sp>
            <p:nvSpPr>
              <p:cNvPr id="523" name="Google Shape;523;p35"/>
              <p:cNvSpPr txBox="1"/>
              <p:nvPr/>
            </p:nvSpPr>
            <p:spPr>
              <a:xfrm>
                <a:off x="139700" y="130175"/>
                <a:ext cx="533400" cy="5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" name="Google Shape;524;p35"/>
            <p:cNvGrpSpPr/>
            <p:nvPr/>
          </p:nvGrpSpPr>
          <p:grpSpPr>
            <a:xfrm>
              <a:off x="2885500" y="2885500"/>
              <a:ext cx="9841951" cy="9841951"/>
              <a:chOff x="0" y="0"/>
              <a:chExt cx="812800" cy="812800"/>
            </a:xfrm>
          </p:grpSpPr>
          <p:sp>
            <p:nvSpPr>
              <p:cNvPr id="525" name="Google Shape;525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lnTo>
                      <a:pt x="466396" y="87561"/>
                    </a:lnTo>
                    <a:lnTo>
                      <a:pt x="553838" y="27679"/>
                    </a:lnTo>
                    <a:lnTo>
                      <a:pt x="578287" y="131093"/>
                    </a:lnTo>
                    <a:lnTo>
                      <a:pt x="681363" y="106978"/>
                    </a:lnTo>
                    <a:lnTo>
                      <a:pt x="666963" y="212279"/>
                    </a:lnTo>
                    <a:lnTo>
                      <a:pt x="771752" y="227186"/>
                    </a:lnTo>
                    <a:lnTo>
                      <a:pt x="720448" y="320152"/>
                    </a:lnTo>
                    <a:lnTo>
                      <a:pt x="812800" y="372069"/>
                    </a:lnTo>
                    <a:lnTo>
                      <a:pt x="731520" y="440145"/>
                    </a:lnTo>
                    <a:lnTo>
                      <a:pt x="798961" y="522061"/>
                    </a:lnTo>
                    <a:lnTo>
                      <a:pt x="698682" y="556053"/>
                    </a:lnTo>
                    <a:lnTo>
                      <a:pt x="732104" y="656904"/>
                    </a:lnTo>
                    <a:lnTo>
                      <a:pt x="626370" y="652219"/>
                    </a:lnTo>
                    <a:lnTo>
                      <a:pt x="621259" y="758384"/>
                    </a:lnTo>
                    <a:lnTo>
                      <a:pt x="524350" y="715658"/>
                    </a:lnTo>
                    <a:lnTo>
                      <a:pt x="481396" y="812800"/>
                    </a:lnTo>
                    <a:lnTo>
                      <a:pt x="406400" y="737801"/>
                    </a:lnTo>
                    <a:lnTo>
                      <a:pt x="331404" y="812800"/>
                    </a:lnTo>
                    <a:lnTo>
                      <a:pt x="288450" y="715658"/>
                    </a:lnTo>
                    <a:lnTo>
                      <a:pt x="191541" y="758384"/>
                    </a:lnTo>
                    <a:lnTo>
                      <a:pt x="186430" y="652219"/>
                    </a:lnTo>
                    <a:lnTo>
                      <a:pt x="80696" y="656904"/>
                    </a:lnTo>
                    <a:lnTo>
                      <a:pt x="114118" y="556053"/>
                    </a:lnTo>
                    <a:lnTo>
                      <a:pt x="13839" y="522061"/>
                    </a:lnTo>
                    <a:lnTo>
                      <a:pt x="81280" y="440145"/>
                    </a:lnTo>
                    <a:lnTo>
                      <a:pt x="0" y="372069"/>
                    </a:lnTo>
                    <a:lnTo>
                      <a:pt x="92352" y="320152"/>
                    </a:lnTo>
                    <a:lnTo>
                      <a:pt x="41047" y="227186"/>
                    </a:lnTo>
                    <a:lnTo>
                      <a:pt x="145837" y="212279"/>
                    </a:lnTo>
                    <a:lnTo>
                      <a:pt x="131437" y="106978"/>
                    </a:lnTo>
                    <a:lnTo>
                      <a:pt x="234513" y="131093"/>
                    </a:lnTo>
                    <a:lnTo>
                      <a:pt x="258962" y="27679"/>
                    </a:lnTo>
                    <a:lnTo>
                      <a:pt x="346404" y="875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E4749"/>
              </a:solidFill>
              <a:ln>
                <a:noFill/>
              </a:ln>
            </p:spPr>
          </p:sp>
          <p:sp>
            <p:nvSpPr>
              <p:cNvPr id="526" name="Google Shape;526;p35"/>
              <p:cNvSpPr txBox="1"/>
              <p:nvPr/>
            </p:nvSpPr>
            <p:spPr>
              <a:xfrm>
                <a:off x="139700" y="130175"/>
                <a:ext cx="533400" cy="5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7" name="Google Shape;527;p35"/>
          <p:cNvSpPr txBox="1"/>
          <p:nvPr/>
        </p:nvSpPr>
        <p:spPr>
          <a:xfrm>
            <a:off x="1132200" y="2614100"/>
            <a:ext cx="9528000" cy="6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128 calendar days – 44 days skipped:[8]</a:t>
            </a:r>
            <a:endParaRPr sz="3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Excluded 18 Saturdays, Excluded 18 Sundays, Excluded 8 holidays:</a:t>
            </a:r>
            <a:endParaRPr sz="3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19100" lvl="0" marL="15748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nor Sans"/>
              <a:buChar char="●"/>
            </a:pPr>
            <a:r>
              <a:rPr lang="en-US" sz="3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Thanksgiving Day, Day After Thanksgiving, Christmas Eve, Christmas Day, Day After Christmas Day, New Year's Day, Martin Luther King Jr. Day, Presidents' Day</a:t>
            </a:r>
            <a:endParaRPr sz="3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nor Sans"/>
              <a:buChar char="○"/>
            </a:pPr>
            <a:r>
              <a:rPr lang="en-US" sz="3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Assumption: team members can work everyday 8-5 </a:t>
            </a:r>
            <a:endParaRPr sz="3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nor Sans"/>
              <a:buChar char="○"/>
            </a:pPr>
            <a:r>
              <a:rPr lang="en-US" sz="3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No restricted deadlines.</a:t>
            </a:r>
            <a:endParaRPr sz="3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nor Sans"/>
              <a:buChar char="○"/>
            </a:pPr>
            <a:r>
              <a:rPr lang="en-US" sz="3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40% contingency plan for problems</a:t>
            </a:r>
            <a:endParaRPr sz="3000"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528" name="Google Shape;5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0900" y="202825"/>
            <a:ext cx="4298925" cy="536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0900" y="5502500"/>
            <a:ext cx="4298924" cy="46290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5"/>
          <p:cNvSpPr txBox="1"/>
          <p:nvPr/>
        </p:nvSpPr>
        <p:spPr>
          <a:xfrm>
            <a:off x="932077" y="668425"/>
            <a:ext cx="1537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Project Scheduling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/>
          <p:nvPr/>
        </p:nvSpPr>
        <p:spPr>
          <a:xfrm>
            <a:off x="1477445" y="612974"/>
            <a:ext cx="11814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Comparisons</a:t>
            </a:r>
            <a:endParaRPr/>
          </a:p>
        </p:txBody>
      </p:sp>
      <p:sp>
        <p:nvSpPr>
          <p:cNvPr id="536" name="Google Shape;536;p36"/>
          <p:cNvSpPr txBox="1"/>
          <p:nvPr/>
        </p:nvSpPr>
        <p:spPr>
          <a:xfrm>
            <a:off x="1477450" y="2366175"/>
            <a:ext cx="8541900" cy="6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Dashboard focused product: Google trends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A focus on graphical elements to describe information in a 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quick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 but easy to understand manner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Education focused product: Blackboard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A focus on providing education-related information to users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Mix of the two: UTD grades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Has graphs 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about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 educational statistics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537" name="Google Shape;5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975" y="1756575"/>
            <a:ext cx="7819500" cy="39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3975" y="5915750"/>
            <a:ext cx="7819500" cy="394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7"/>
          <p:cNvGrpSpPr/>
          <p:nvPr/>
        </p:nvGrpSpPr>
        <p:grpSpPr>
          <a:xfrm>
            <a:off x="-4006000" y="-374856"/>
            <a:ext cx="13727665" cy="12107293"/>
            <a:chOff x="-1899149" y="-648532"/>
            <a:chExt cx="23482151" cy="22231533"/>
          </a:xfrm>
        </p:grpSpPr>
        <p:grpSp>
          <p:nvGrpSpPr>
            <p:cNvPr id="544" name="Google Shape;544;p37"/>
            <p:cNvGrpSpPr/>
            <p:nvPr/>
          </p:nvGrpSpPr>
          <p:grpSpPr>
            <a:xfrm>
              <a:off x="7057646" y="-648532"/>
              <a:ext cx="9222438" cy="19873782"/>
              <a:chOff x="0" y="-57150"/>
              <a:chExt cx="812700" cy="1751318"/>
            </a:xfrm>
          </p:grpSpPr>
          <p:sp>
            <p:nvSpPr>
              <p:cNvPr id="545" name="Google Shape;545;p37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546" name="Google Shape;546;p37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7" name="Google Shape;547;p37"/>
            <p:cNvGrpSpPr/>
            <p:nvPr/>
          </p:nvGrpSpPr>
          <p:grpSpPr>
            <a:xfrm rot="5400000">
              <a:off x="5325706" y="1731974"/>
              <a:ext cx="9222438" cy="19873782"/>
              <a:chOff x="0" y="-57150"/>
              <a:chExt cx="812700" cy="1751318"/>
            </a:xfrm>
          </p:grpSpPr>
          <p:sp>
            <p:nvSpPr>
              <p:cNvPr id="548" name="Google Shape;548;p37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549" name="Google Shape;549;p37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0" name="Google Shape;550;p37"/>
            <p:cNvGrpSpPr/>
            <p:nvPr/>
          </p:nvGrpSpPr>
          <p:grpSpPr>
            <a:xfrm rot="2700000">
              <a:off x="6684672" y="900417"/>
              <a:ext cx="9222465" cy="19873838"/>
              <a:chOff x="0" y="-57150"/>
              <a:chExt cx="812700" cy="1751318"/>
            </a:xfrm>
          </p:grpSpPr>
          <p:sp>
            <p:nvSpPr>
              <p:cNvPr id="551" name="Google Shape;551;p37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552" name="Google Shape;552;p37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37"/>
            <p:cNvGrpSpPr/>
            <p:nvPr/>
          </p:nvGrpSpPr>
          <p:grpSpPr>
            <a:xfrm rot="8100000">
              <a:off x="3776715" y="1358985"/>
              <a:ext cx="9222465" cy="19873838"/>
              <a:chOff x="0" y="-57150"/>
              <a:chExt cx="812700" cy="1751318"/>
            </a:xfrm>
          </p:grpSpPr>
          <p:sp>
            <p:nvSpPr>
              <p:cNvPr id="554" name="Google Shape;554;p37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555" name="Google Shape;555;p37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6" name="Google Shape;556;p37"/>
          <p:cNvSpPr txBox="1"/>
          <p:nvPr/>
        </p:nvSpPr>
        <p:spPr>
          <a:xfrm>
            <a:off x="2895895" y="457199"/>
            <a:ext cx="11814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Conclusion</a:t>
            </a:r>
            <a:endParaRPr/>
          </a:p>
        </p:txBody>
      </p:sp>
      <p:sp>
        <p:nvSpPr>
          <p:cNvPr id="557" name="Google Shape;557;p37"/>
          <p:cNvSpPr txBox="1"/>
          <p:nvPr/>
        </p:nvSpPr>
        <p:spPr>
          <a:xfrm>
            <a:off x="1325050" y="1908975"/>
            <a:ext cx="160311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Development</a:t>
            </a:r>
            <a:endParaRPr b="1"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Seamless API integrations and Agile methodology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Scalable software development accounting contingencies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Challenges</a:t>
            </a:r>
            <a:endParaRPr b="1"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Various opinions on architecture styles from product 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versatility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Cost and contingency minor discrepancies accomodated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Accounted team experience levels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Outcome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Accurately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 estimated plan for user based software product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Realistic plan with UI/UX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2626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20498" y="3532138"/>
            <a:ext cx="6554808" cy="6205703"/>
            <a:chOff x="-706846" y="-241373"/>
            <a:chExt cx="8739745" cy="8274271"/>
          </a:xfrm>
        </p:grpSpPr>
        <p:grpSp>
          <p:nvGrpSpPr>
            <p:cNvPr id="261" name="Google Shape;261;p15"/>
            <p:cNvGrpSpPr/>
            <p:nvPr/>
          </p:nvGrpSpPr>
          <p:grpSpPr>
            <a:xfrm>
              <a:off x="2626759" y="-241373"/>
              <a:ext cx="3432438" cy="7396692"/>
              <a:chOff x="0" y="-57150"/>
              <a:chExt cx="812700" cy="1751318"/>
            </a:xfrm>
          </p:grpSpPr>
          <p:sp>
            <p:nvSpPr>
              <p:cNvPr id="262" name="Google Shape;262;p15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263" name="Google Shape;263;p15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5"/>
            <p:cNvGrpSpPr/>
            <p:nvPr/>
          </p:nvGrpSpPr>
          <p:grpSpPr>
            <a:xfrm rot="5400000">
              <a:off x="1982194" y="644632"/>
              <a:ext cx="3432438" cy="7396692"/>
              <a:chOff x="0" y="-57150"/>
              <a:chExt cx="812700" cy="1751318"/>
            </a:xfrm>
          </p:grpSpPr>
          <p:sp>
            <p:nvSpPr>
              <p:cNvPr id="265" name="Google Shape;265;p15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266" name="Google Shape;266;p15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15"/>
            <p:cNvGrpSpPr/>
            <p:nvPr/>
          </p:nvGrpSpPr>
          <p:grpSpPr>
            <a:xfrm rot="2700000">
              <a:off x="2487940" y="335123"/>
              <a:ext cx="3432478" cy="7396777"/>
              <a:chOff x="0" y="-57150"/>
              <a:chExt cx="812700" cy="1751318"/>
            </a:xfrm>
          </p:grpSpPr>
          <p:sp>
            <p:nvSpPr>
              <p:cNvPr id="268" name="Google Shape;268;p15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269" name="Google Shape;269;p15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15"/>
            <p:cNvGrpSpPr/>
            <p:nvPr/>
          </p:nvGrpSpPr>
          <p:grpSpPr>
            <a:xfrm rot="8100000">
              <a:off x="1405635" y="505790"/>
              <a:ext cx="3432478" cy="7396777"/>
              <a:chOff x="0" y="-57150"/>
              <a:chExt cx="812700" cy="1751318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95C623"/>
              </a:solidFill>
              <a:ln>
                <a:noFill/>
              </a:ln>
            </p:spPr>
          </p:sp>
          <p:sp>
            <p:nvSpPr>
              <p:cNvPr id="272" name="Google Shape;272;p15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15"/>
          <p:cNvGrpSpPr/>
          <p:nvPr/>
        </p:nvGrpSpPr>
        <p:grpSpPr>
          <a:xfrm>
            <a:off x="6110237" y="3540924"/>
            <a:ext cx="5717398" cy="5717398"/>
            <a:chOff x="0" y="0"/>
            <a:chExt cx="812800" cy="812800"/>
          </a:xfrm>
        </p:grpSpPr>
        <p:sp>
          <p:nvSpPr>
            <p:cNvPr id="274" name="Google Shape;27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</p:sp>
        <p:sp>
          <p:nvSpPr>
            <p:cNvPr id="275" name="Google Shape;275;p15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15"/>
          <p:cNvGrpSpPr/>
          <p:nvPr/>
        </p:nvGrpSpPr>
        <p:grpSpPr>
          <a:xfrm>
            <a:off x="12160988" y="3540924"/>
            <a:ext cx="5717398" cy="5717398"/>
            <a:chOff x="0" y="0"/>
            <a:chExt cx="812800" cy="812800"/>
          </a:xfrm>
        </p:grpSpPr>
        <p:sp>
          <p:nvSpPr>
            <p:cNvPr id="277" name="Google Shape;27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E4749"/>
            </a:solidFill>
            <a:ln>
              <a:noFill/>
            </a:ln>
          </p:spPr>
        </p:sp>
        <p:sp>
          <p:nvSpPr>
            <p:cNvPr id="278" name="Google Shape;278;p15"/>
            <p:cNvSpPr txBox="1"/>
            <p:nvPr/>
          </p:nvSpPr>
          <p:spPr>
            <a:xfrm>
              <a:off x="139700" y="82550"/>
              <a:ext cx="5334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5"/>
          <p:cNvGrpSpPr/>
          <p:nvPr/>
        </p:nvGrpSpPr>
        <p:grpSpPr>
          <a:xfrm>
            <a:off x="1439869" y="5721093"/>
            <a:ext cx="3306150" cy="989095"/>
            <a:chOff x="0" y="0"/>
            <a:chExt cx="4408200" cy="1318793"/>
          </a:xfrm>
        </p:grpSpPr>
        <p:sp>
          <p:nvSpPr>
            <p:cNvPr id="280" name="Google Shape;280;p15"/>
            <p:cNvSpPr txBox="1"/>
            <p:nvPr/>
          </p:nvSpPr>
          <p:spPr>
            <a:xfrm>
              <a:off x="0" y="0"/>
              <a:ext cx="4408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Overview</a:t>
              </a:r>
              <a:endParaRPr/>
            </a:p>
          </p:txBody>
        </p:sp>
        <p:sp>
          <p:nvSpPr>
            <p:cNvPr id="281" name="Google Shape;281;p15"/>
            <p:cNvSpPr txBox="1"/>
            <p:nvPr/>
          </p:nvSpPr>
          <p:spPr>
            <a:xfrm>
              <a:off x="0" y="826193"/>
              <a:ext cx="4408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What is Comet Dash?</a:t>
              </a:r>
              <a:endParaRPr/>
            </a:p>
          </p:txBody>
        </p:sp>
      </p:grpSp>
      <p:sp>
        <p:nvSpPr>
          <p:cNvPr id="282" name="Google Shape;282;p15"/>
          <p:cNvSpPr txBox="1"/>
          <p:nvPr/>
        </p:nvSpPr>
        <p:spPr>
          <a:xfrm>
            <a:off x="890224" y="1019175"/>
            <a:ext cx="16507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Table Of Contents</a:t>
            </a:r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>
            <a:off x="7137396" y="5721100"/>
            <a:ext cx="3811331" cy="1432113"/>
            <a:chOff x="-235792" y="9"/>
            <a:chExt cx="4644000" cy="1909484"/>
          </a:xfrm>
        </p:grpSpPr>
        <p:sp>
          <p:nvSpPr>
            <p:cNvPr id="284" name="Google Shape;284;p15"/>
            <p:cNvSpPr txBox="1"/>
            <p:nvPr/>
          </p:nvSpPr>
          <p:spPr>
            <a:xfrm>
              <a:off x="-235792" y="9"/>
              <a:ext cx="4644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Implementation</a:t>
              </a:r>
              <a:endParaRPr/>
            </a:p>
          </p:txBody>
        </p:sp>
        <p:sp>
          <p:nvSpPr>
            <p:cNvPr id="285" name="Google Shape;285;p15"/>
            <p:cNvSpPr txBox="1"/>
            <p:nvPr/>
          </p:nvSpPr>
          <p:spPr>
            <a:xfrm>
              <a:off x="0" y="826193"/>
              <a:ext cx="4408200" cy="10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How will we make Comet Dash?</a:t>
              </a:r>
              <a:endParaRPr/>
            </a:p>
          </p:txBody>
        </p:sp>
      </p:grpSp>
      <p:grpSp>
        <p:nvGrpSpPr>
          <p:cNvPr id="286" name="Google Shape;286;p15"/>
          <p:cNvGrpSpPr/>
          <p:nvPr/>
        </p:nvGrpSpPr>
        <p:grpSpPr>
          <a:xfrm>
            <a:off x="13366639" y="5724268"/>
            <a:ext cx="3306150" cy="1432120"/>
            <a:chOff x="0" y="0"/>
            <a:chExt cx="4408200" cy="1909493"/>
          </a:xfrm>
        </p:grpSpPr>
        <p:sp>
          <p:nvSpPr>
            <p:cNvPr id="287" name="Google Shape;287;p15"/>
            <p:cNvSpPr txBox="1"/>
            <p:nvPr/>
          </p:nvSpPr>
          <p:spPr>
            <a:xfrm>
              <a:off x="0" y="0"/>
              <a:ext cx="4408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Impact</a:t>
              </a:r>
              <a:endParaRPr/>
            </a:p>
          </p:txBody>
        </p:sp>
        <p:sp>
          <p:nvSpPr>
            <p:cNvPr id="288" name="Google Shape;288;p15"/>
            <p:cNvSpPr txBox="1"/>
            <p:nvPr/>
          </p:nvSpPr>
          <p:spPr>
            <a:xfrm>
              <a:off x="0" y="826193"/>
              <a:ext cx="4408200" cy="10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EFE7DA"/>
                  </a:solidFill>
                  <a:latin typeface="Tenor Sans"/>
                  <a:ea typeface="Tenor Sans"/>
                  <a:cs typeface="Tenor Sans"/>
                  <a:sym typeface="Tenor Sans"/>
                </a:rPr>
                <a:t>Why do we want to make Comet Dash?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5C62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6"/>
          <p:cNvGrpSpPr/>
          <p:nvPr/>
        </p:nvGrpSpPr>
        <p:grpSpPr>
          <a:xfrm>
            <a:off x="-3254214" y="582084"/>
            <a:ext cx="10438523" cy="9882611"/>
            <a:chOff x="-1125607" y="-384391"/>
            <a:chExt cx="13918030" cy="13176815"/>
          </a:xfrm>
        </p:grpSpPr>
        <p:grpSp>
          <p:nvGrpSpPr>
            <p:cNvPr id="294" name="Google Shape;294;p16"/>
            <p:cNvGrpSpPr/>
            <p:nvPr/>
          </p:nvGrpSpPr>
          <p:grpSpPr>
            <a:xfrm>
              <a:off x="4183129" y="-384391"/>
              <a:ext cx="5466220" cy="11779365"/>
              <a:chOff x="0" y="-57150"/>
              <a:chExt cx="812700" cy="1751318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296" name="Google Shape;296;p16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6"/>
            <p:cNvGrpSpPr/>
            <p:nvPr/>
          </p:nvGrpSpPr>
          <p:grpSpPr>
            <a:xfrm rot="5400000">
              <a:off x="3156594" y="1026557"/>
              <a:ext cx="5466220" cy="11779365"/>
              <a:chOff x="0" y="-57150"/>
              <a:chExt cx="812700" cy="1751318"/>
            </a:xfrm>
          </p:grpSpPr>
          <p:sp>
            <p:nvSpPr>
              <p:cNvPr id="298" name="Google Shape;298;p16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299" name="Google Shape;299;p16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16"/>
            <p:cNvGrpSpPr/>
            <p:nvPr/>
          </p:nvGrpSpPr>
          <p:grpSpPr>
            <a:xfrm rot="2700000">
              <a:off x="3962079" y="533686"/>
              <a:ext cx="5466220" cy="11779364"/>
              <a:chOff x="0" y="-57150"/>
              <a:chExt cx="812700" cy="1751318"/>
            </a:xfrm>
          </p:grpSpPr>
          <p:sp>
            <p:nvSpPr>
              <p:cNvPr id="301" name="Google Shape;301;p16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302" name="Google Shape;302;p16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16"/>
            <p:cNvGrpSpPr/>
            <p:nvPr/>
          </p:nvGrpSpPr>
          <p:grpSpPr>
            <a:xfrm rot="8100000">
              <a:off x="2238518" y="805507"/>
              <a:ext cx="5466220" cy="11779364"/>
              <a:chOff x="0" y="-57150"/>
              <a:chExt cx="812700" cy="1751318"/>
            </a:xfrm>
          </p:grpSpPr>
          <p:sp>
            <p:nvSpPr>
              <p:cNvPr id="304" name="Google Shape;304;p16"/>
              <p:cNvSpPr/>
              <p:nvPr/>
            </p:nvSpPr>
            <p:spPr>
              <a:xfrm>
                <a:off x="0" y="0"/>
                <a:ext cx="450302" cy="1694168"/>
              </a:xfrm>
              <a:custGeom>
                <a:rect b="b" l="l" r="r" t="t"/>
                <a:pathLst>
                  <a:path extrusionOk="0" h="1694168" w="450302">
                    <a:moveTo>
                      <a:pt x="0" y="0"/>
                    </a:moveTo>
                    <a:lnTo>
                      <a:pt x="450302" y="0"/>
                    </a:lnTo>
                    <a:lnTo>
                      <a:pt x="450302" y="1694168"/>
                    </a:lnTo>
                    <a:lnTo>
                      <a:pt x="0" y="1694168"/>
                    </a:lnTo>
                    <a:close/>
                  </a:path>
                </a:pathLst>
              </a:custGeom>
              <a:solidFill>
                <a:srgbClr val="EFE7DA"/>
              </a:solidFill>
              <a:ln>
                <a:noFill/>
              </a:ln>
            </p:spPr>
          </p:sp>
          <p:sp>
            <p:nvSpPr>
              <p:cNvPr id="305" name="Google Shape;305;p16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2375" lIns="42375" spcFirstLastPara="1" rIns="42375" wrap="square" tIns="423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6" name="Google Shape;306;p16"/>
          <p:cNvGrpSpPr/>
          <p:nvPr/>
        </p:nvGrpSpPr>
        <p:grpSpPr>
          <a:xfrm>
            <a:off x="12676453" y="560653"/>
            <a:ext cx="9165702" cy="9165702"/>
            <a:chOff x="0" y="0"/>
            <a:chExt cx="812800" cy="812800"/>
          </a:xfrm>
        </p:grpSpPr>
        <p:sp>
          <p:nvSpPr>
            <p:cNvPr id="307" name="Google Shape;307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</p:sp>
        <p:sp>
          <p:nvSpPr>
            <p:cNvPr id="308" name="Google Shape;308;p16"/>
            <p:cNvSpPr txBox="1"/>
            <p:nvPr/>
          </p:nvSpPr>
          <p:spPr>
            <a:xfrm>
              <a:off x="127000" y="117475"/>
              <a:ext cx="5589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16"/>
          <p:cNvSpPr txBox="1"/>
          <p:nvPr/>
        </p:nvSpPr>
        <p:spPr>
          <a:xfrm>
            <a:off x="3424331" y="4352925"/>
            <a:ext cx="11439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/>
        </p:nvSpPr>
        <p:spPr>
          <a:xfrm>
            <a:off x="935624" y="730050"/>
            <a:ext cx="10794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Objective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1033250" y="2575350"/>
            <a:ext cx="160311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One stop shop for UTD students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Holistic view of classes, grades, 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assignments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, and study habits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Dashboard elements to </a:t>
            </a: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give information to students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Benefits: quick navigation, easy access, important information to grow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25" y="4988250"/>
            <a:ext cx="7715140" cy="51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8"/>
          <p:cNvGrpSpPr/>
          <p:nvPr/>
        </p:nvGrpSpPr>
        <p:grpSpPr>
          <a:xfrm>
            <a:off x="266703" y="2286658"/>
            <a:ext cx="7729084" cy="3303303"/>
            <a:chOff x="0" y="-57150"/>
            <a:chExt cx="2035630" cy="870000"/>
          </a:xfrm>
        </p:grpSpPr>
        <p:sp>
          <p:nvSpPr>
            <p:cNvPr id="322" name="Google Shape;322;p18"/>
            <p:cNvSpPr/>
            <p:nvPr/>
          </p:nvSpPr>
          <p:spPr>
            <a:xfrm>
              <a:off x="0" y="0"/>
              <a:ext cx="2035630" cy="606749"/>
            </a:xfrm>
            <a:custGeom>
              <a:rect b="b" l="l" r="r" t="t"/>
              <a:pathLst>
                <a:path extrusionOk="0" h="606749" w="2035630">
                  <a:moveTo>
                    <a:pt x="0" y="0"/>
                  </a:moveTo>
                  <a:lnTo>
                    <a:pt x="2035630" y="0"/>
                  </a:lnTo>
                  <a:lnTo>
                    <a:pt x="2035630" y="606749"/>
                  </a:lnTo>
                  <a:lnTo>
                    <a:pt x="0" y="606749"/>
                  </a:ln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</p:sp>
        <p:sp>
          <p:nvSpPr>
            <p:cNvPr id="323" name="Google Shape;323;p1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8"/>
          <p:cNvGrpSpPr/>
          <p:nvPr/>
        </p:nvGrpSpPr>
        <p:grpSpPr>
          <a:xfrm>
            <a:off x="5673383" y="2674594"/>
            <a:ext cx="1961855" cy="1961855"/>
            <a:chOff x="0" y="0"/>
            <a:chExt cx="812800" cy="812800"/>
          </a:xfrm>
        </p:grpSpPr>
        <p:sp>
          <p:nvSpPr>
            <p:cNvPr id="325" name="Google Shape;325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2626"/>
            </a:solidFill>
            <a:ln>
              <a:noFill/>
            </a:ln>
          </p:spPr>
        </p:sp>
        <p:sp>
          <p:nvSpPr>
            <p:cNvPr id="326" name="Google Shape;326;p18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150294" y="2674594"/>
            <a:ext cx="1961855" cy="1961855"/>
            <a:chOff x="0" y="0"/>
            <a:chExt cx="812800" cy="812800"/>
          </a:xfrm>
        </p:grpSpPr>
        <p:sp>
          <p:nvSpPr>
            <p:cNvPr id="328" name="Google Shape;328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329" name="Google Shape;329;p18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18"/>
          <p:cNvGrpSpPr/>
          <p:nvPr/>
        </p:nvGrpSpPr>
        <p:grpSpPr>
          <a:xfrm>
            <a:off x="627187" y="2674594"/>
            <a:ext cx="1961855" cy="1961855"/>
            <a:chOff x="0" y="0"/>
            <a:chExt cx="812800" cy="812800"/>
          </a:xfrm>
        </p:grpSpPr>
        <p:sp>
          <p:nvSpPr>
            <p:cNvPr id="331" name="Google Shape;331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E4749"/>
            </a:solidFill>
            <a:ln>
              <a:noFill/>
            </a:ln>
          </p:spPr>
        </p:sp>
        <p:sp>
          <p:nvSpPr>
            <p:cNvPr id="332" name="Google Shape;332;p18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18"/>
          <p:cNvSpPr txBox="1"/>
          <p:nvPr/>
        </p:nvSpPr>
        <p:spPr>
          <a:xfrm>
            <a:off x="266699" y="693900"/>
            <a:ext cx="10794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Comet Dash(board)</a:t>
            </a:r>
            <a:endParaRPr/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3">
            <a:alphaModFix/>
          </a:blip>
          <a:srcRect b="2489" l="1035" r="2187" t="4261"/>
          <a:stretch/>
        </p:blipFill>
        <p:spPr>
          <a:xfrm>
            <a:off x="8094875" y="2522200"/>
            <a:ext cx="9939125" cy="71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 rotWithShape="1">
          <a:blip r:embed="rId4">
            <a:alphaModFix/>
          </a:blip>
          <a:srcRect b="2889" l="2779" r="5199" t="3002"/>
          <a:stretch/>
        </p:blipFill>
        <p:spPr>
          <a:xfrm>
            <a:off x="266700" y="4902200"/>
            <a:ext cx="3414186" cy="477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 rotWithShape="1">
          <a:blip r:embed="rId5">
            <a:alphaModFix/>
          </a:blip>
          <a:srcRect b="0" l="0" r="0" t="4443"/>
          <a:stretch/>
        </p:blipFill>
        <p:spPr>
          <a:xfrm>
            <a:off x="3853063" y="4902200"/>
            <a:ext cx="4142712" cy="378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/>
          <p:nvPr/>
        </p:nvSpPr>
        <p:spPr>
          <a:xfrm rot="-1394170">
            <a:off x="-8910890" y="-300519"/>
            <a:ext cx="26309641" cy="15687123"/>
          </a:xfrm>
          <a:custGeom>
            <a:rect b="b" l="l" r="r" t="t"/>
            <a:pathLst>
              <a:path extrusionOk="0" h="15668137" w="26277798">
                <a:moveTo>
                  <a:pt x="0" y="0"/>
                </a:moveTo>
                <a:lnTo>
                  <a:pt x="26277798" y="0"/>
                </a:lnTo>
                <a:lnTo>
                  <a:pt x="26277798" y="15668138"/>
                </a:lnTo>
                <a:lnTo>
                  <a:pt x="0" y="15668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19"/>
          <p:cNvSpPr txBox="1"/>
          <p:nvPr/>
        </p:nvSpPr>
        <p:spPr>
          <a:xfrm>
            <a:off x="644150" y="3540925"/>
            <a:ext cx="16230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Study Zone</a:t>
            </a:r>
            <a:endParaRPr/>
          </a:p>
        </p:txBody>
      </p:sp>
      <p:pic>
        <p:nvPicPr>
          <p:cNvPr id="343" name="Google Shape;3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2523" y="325227"/>
            <a:ext cx="9322500" cy="96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0"/>
          <p:cNvGrpSpPr/>
          <p:nvPr/>
        </p:nvGrpSpPr>
        <p:grpSpPr>
          <a:xfrm>
            <a:off x="15453127" y="0"/>
            <a:ext cx="2593393" cy="3303303"/>
            <a:chOff x="0" y="-57150"/>
            <a:chExt cx="2035630" cy="870000"/>
          </a:xfrm>
        </p:grpSpPr>
        <p:sp>
          <p:nvSpPr>
            <p:cNvPr id="349" name="Google Shape;349;p20"/>
            <p:cNvSpPr/>
            <p:nvPr/>
          </p:nvSpPr>
          <p:spPr>
            <a:xfrm>
              <a:off x="0" y="0"/>
              <a:ext cx="2035630" cy="606749"/>
            </a:xfrm>
            <a:custGeom>
              <a:rect b="b" l="l" r="r" t="t"/>
              <a:pathLst>
                <a:path extrusionOk="0" h="606749" w="2035630">
                  <a:moveTo>
                    <a:pt x="0" y="0"/>
                  </a:moveTo>
                  <a:lnTo>
                    <a:pt x="2035630" y="0"/>
                  </a:lnTo>
                  <a:lnTo>
                    <a:pt x="2035630" y="606749"/>
                  </a:lnTo>
                  <a:lnTo>
                    <a:pt x="0" y="606749"/>
                  </a:ln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</p:sp>
        <p:sp>
          <p:nvSpPr>
            <p:cNvPr id="350" name="Google Shape;350;p2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20"/>
          <p:cNvGrpSpPr/>
          <p:nvPr/>
        </p:nvGrpSpPr>
        <p:grpSpPr>
          <a:xfrm>
            <a:off x="15768894" y="369869"/>
            <a:ext cx="1961855" cy="1961855"/>
            <a:chOff x="0" y="0"/>
            <a:chExt cx="812800" cy="812800"/>
          </a:xfrm>
        </p:grpSpPr>
        <p:sp>
          <p:nvSpPr>
            <p:cNvPr id="352" name="Google Shape;352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95C623"/>
            </a:solidFill>
            <a:ln>
              <a:noFill/>
            </a:ln>
          </p:spPr>
        </p:sp>
        <p:sp>
          <p:nvSpPr>
            <p:cNvPr id="353" name="Google Shape;353;p20"/>
            <p:cNvSpPr txBox="1"/>
            <p:nvPr/>
          </p:nvSpPr>
          <p:spPr>
            <a:xfrm>
              <a:off x="127000" y="69850"/>
              <a:ext cx="5589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0"/>
          <p:cNvSpPr txBox="1"/>
          <p:nvPr/>
        </p:nvSpPr>
        <p:spPr>
          <a:xfrm>
            <a:off x="723901" y="693900"/>
            <a:ext cx="1600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Functional Requirements</a:t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1033250" y="2575350"/>
            <a:ext cx="160311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626"/>
              </a:buClr>
              <a:buSzPts val="3300"/>
              <a:buFont typeface="Tenor Sans"/>
              <a:buAutoNum type="arabicPeriod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Student assignment reminders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AutoNum type="arabicPeriod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Syllabus collection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AutoNum type="arabicPeriod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Grade distribution statistics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AutoNum type="arabicPeriod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Grades for each class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AutoNum type="arabicPeriod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Rate my professor statistics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AutoNum type="arabicPeriod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Study zone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AutoNum type="arabicPeriod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Dashboard view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356" name="Google Shape;356;p20"/>
          <p:cNvSpPr/>
          <p:nvPr/>
        </p:nvSpPr>
        <p:spPr>
          <a:xfrm rot="873573">
            <a:off x="11540320" y="6191030"/>
            <a:ext cx="7049487" cy="4986227"/>
          </a:xfrm>
          <a:custGeom>
            <a:rect b="b" l="l" r="r" t="t"/>
            <a:pathLst>
              <a:path extrusionOk="0" h="2762246" w="2869866">
                <a:moveTo>
                  <a:pt x="0" y="0"/>
                </a:moveTo>
                <a:lnTo>
                  <a:pt x="2869866" y="0"/>
                </a:lnTo>
                <a:lnTo>
                  <a:pt x="2869866" y="2762247"/>
                </a:lnTo>
                <a:lnTo>
                  <a:pt x="0" y="2762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7DA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/>
        </p:nvSpPr>
        <p:spPr>
          <a:xfrm>
            <a:off x="723900" y="693900"/>
            <a:ext cx="18027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2626"/>
                </a:solidFill>
                <a:latin typeface="Tenor Sans"/>
                <a:ea typeface="Tenor Sans"/>
                <a:cs typeface="Tenor Sans"/>
                <a:sym typeface="Tenor Sans"/>
              </a:rPr>
              <a:t>Non-Functional Requirements</a:t>
            </a:r>
            <a:endParaRPr/>
          </a:p>
        </p:txBody>
      </p:sp>
      <p:sp>
        <p:nvSpPr>
          <p:cNvPr id="362" name="Google Shape;362;p21"/>
          <p:cNvSpPr txBox="1"/>
          <p:nvPr/>
        </p:nvSpPr>
        <p:spPr>
          <a:xfrm>
            <a:off x="1033250" y="2575350"/>
            <a:ext cx="16031100" cy="4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Product requirement: Security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Data and PII must not be accessible by anyone but the user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Secure system that has protections against attacks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External requirement: Legal protection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Follows FERPA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If data is compromised, notify users as quickly as possible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●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Organizational requirement: Operational process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-438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Char char="○"/>
            </a:pPr>
            <a:r>
              <a:rPr lang="en-US"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System is used by students only</a:t>
            </a:r>
            <a:endParaRPr sz="33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