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4"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1EF4A-525C-49B0-94B0-0EB54433A29C}" v="15" dt="2024-04-01T15:01:36.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n jerry" userId="83fd5cb219be33b7" providerId="LiveId" clId="{1C71EF4A-525C-49B0-94B0-0EB54433A29C}"/>
    <pc:docChg chg="undo custSel addSld delSld modSld sldOrd">
      <pc:chgData name="jeron jerry" userId="83fd5cb219be33b7" providerId="LiveId" clId="{1C71EF4A-525C-49B0-94B0-0EB54433A29C}" dt="2024-04-01T15:02:28.050" v="1648" actId="2711"/>
      <pc:docMkLst>
        <pc:docMk/>
      </pc:docMkLst>
      <pc:sldChg chg="modSp mod">
        <pc:chgData name="jeron jerry" userId="83fd5cb219be33b7" providerId="LiveId" clId="{1C71EF4A-525C-49B0-94B0-0EB54433A29C}" dt="2024-04-01T15:00:11.598" v="1632" actId="27636"/>
        <pc:sldMkLst>
          <pc:docMk/>
          <pc:sldMk cId="391190047" sldId="256"/>
        </pc:sldMkLst>
        <pc:spChg chg="mod">
          <ac:chgData name="jeron jerry" userId="83fd5cb219be33b7" providerId="LiveId" clId="{1C71EF4A-525C-49B0-94B0-0EB54433A29C}" dt="2024-04-01T15:00:11.598" v="1632" actId="27636"/>
          <ac:spMkLst>
            <pc:docMk/>
            <pc:sldMk cId="391190047" sldId="256"/>
            <ac:spMk id="3" creationId="{192FD82B-A8C1-0C9E-3A17-D4E2BF5ED3A9}"/>
          </ac:spMkLst>
        </pc:spChg>
      </pc:sldChg>
      <pc:sldChg chg="modSp mod">
        <pc:chgData name="jeron jerry" userId="83fd5cb219be33b7" providerId="LiveId" clId="{1C71EF4A-525C-49B0-94B0-0EB54433A29C}" dt="2024-03-24T06:25:38.078" v="1"/>
        <pc:sldMkLst>
          <pc:docMk/>
          <pc:sldMk cId="1060425325" sldId="258"/>
        </pc:sldMkLst>
        <pc:spChg chg="mod">
          <ac:chgData name="jeron jerry" userId="83fd5cb219be33b7" providerId="LiveId" clId="{1C71EF4A-525C-49B0-94B0-0EB54433A29C}" dt="2024-03-24T06:25:38.078" v="1"/>
          <ac:spMkLst>
            <pc:docMk/>
            <pc:sldMk cId="1060425325" sldId="258"/>
            <ac:spMk id="3" creationId="{DCD9A73E-5D22-D209-8DF6-294605DC5A3B}"/>
          </ac:spMkLst>
        </pc:spChg>
      </pc:sldChg>
      <pc:sldChg chg="addSp modSp new mod ord">
        <pc:chgData name="jeron jerry" userId="83fd5cb219be33b7" providerId="LiveId" clId="{1C71EF4A-525C-49B0-94B0-0EB54433A29C}" dt="2024-03-25T16:03:46.458" v="1529"/>
        <pc:sldMkLst>
          <pc:docMk/>
          <pc:sldMk cId="2129472774" sldId="259"/>
        </pc:sldMkLst>
        <pc:spChg chg="add mod">
          <ac:chgData name="jeron jerry" userId="83fd5cb219be33b7" providerId="LiveId" clId="{1C71EF4A-525C-49B0-94B0-0EB54433A29C}" dt="2024-03-24T06:28:33.456" v="52" actId="1076"/>
          <ac:spMkLst>
            <pc:docMk/>
            <pc:sldMk cId="2129472774" sldId="259"/>
            <ac:spMk id="3" creationId="{39486B8A-DB56-4A19-3FDB-AD982A1B4F08}"/>
          </ac:spMkLst>
        </pc:spChg>
      </pc:sldChg>
      <pc:sldChg chg="addSp modSp new mod ord">
        <pc:chgData name="jeron jerry" userId="83fd5cb219be33b7" providerId="LiveId" clId="{1C71EF4A-525C-49B0-94B0-0EB54433A29C}" dt="2024-03-25T16:05:05.825" v="1559" actId="1076"/>
        <pc:sldMkLst>
          <pc:docMk/>
          <pc:sldMk cId="913761066" sldId="260"/>
        </pc:sldMkLst>
        <pc:spChg chg="add mod">
          <ac:chgData name="jeron jerry" userId="83fd5cb219be33b7" providerId="LiveId" clId="{1C71EF4A-525C-49B0-94B0-0EB54433A29C}" dt="2024-03-25T16:04:40.909" v="1555" actId="1076"/>
          <ac:spMkLst>
            <pc:docMk/>
            <pc:sldMk cId="913761066" sldId="260"/>
            <ac:spMk id="2" creationId="{5780AF95-03E6-CAD8-3B65-E26C5EF5A093}"/>
          </ac:spMkLst>
        </pc:spChg>
        <pc:spChg chg="add mod">
          <ac:chgData name="jeron jerry" userId="83fd5cb219be33b7" providerId="LiveId" clId="{1C71EF4A-525C-49B0-94B0-0EB54433A29C}" dt="2024-03-25T16:05:05.825" v="1559" actId="1076"/>
          <ac:spMkLst>
            <pc:docMk/>
            <pc:sldMk cId="913761066" sldId="260"/>
            <ac:spMk id="3" creationId="{755CD366-4389-8897-ACD0-C4C5FFCC3F9F}"/>
          </ac:spMkLst>
        </pc:spChg>
      </pc:sldChg>
      <pc:sldChg chg="addSp modSp new mod">
        <pc:chgData name="jeron jerry" userId="83fd5cb219be33b7" providerId="LiveId" clId="{1C71EF4A-525C-49B0-94B0-0EB54433A29C}" dt="2024-03-25T15:52:20.519" v="1417" actId="20577"/>
        <pc:sldMkLst>
          <pc:docMk/>
          <pc:sldMk cId="512651002" sldId="261"/>
        </pc:sldMkLst>
        <pc:spChg chg="add mod">
          <ac:chgData name="jeron jerry" userId="83fd5cb219be33b7" providerId="LiveId" clId="{1C71EF4A-525C-49B0-94B0-0EB54433A29C}" dt="2024-03-25T15:52:20.519" v="1417" actId="20577"/>
          <ac:spMkLst>
            <pc:docMk/>
            <pc:sldMk cId="512651002" sldId="261"/>
            <ac:spMk id="2" creationId="{D42F8EA9-D0E7-1E77-8C3D-931A64F376B2}"/>
          </ac:spMkLst>
        </pc:spChg>
      </pc:sldChg>
      <pc:sldChg chg="new del">
        <pc:chgData name="jeron jerry" userId="83fd5cb219be33b7" providerId="LiveId" clId="{1C71EF4A-525C-49B0-94B0-0EB54433A29C}" dt="2024-03-25T15:53:33.534" v="1419" actId="47"/>
        <pc:sldMkLst>
          <pc:docMk/>
          <pc:sldMk cId="314813768" sldId="262"/>
        </pc:sldMkLst>
      </pc:sldChg>
      <pc:sldChg chg="addSp modSp new mod">
        <pc:chgData name="jeron jerry" userId="83fd5cb219be33b7" providerId="LiveId" clId="{1C71EF4A-525C-49B0-94B0-0EB54433A29C}" dt="2024-03-25T15:54:47.734" v="1447" actId="1076"/>
        <pc:sldMkLst>
          <pc:docMk/>
          <pc:sldMk cId="4061096311" sldId="262"/>
        </pc:sldMkLst>
        <pc:spChg chg="add mod">
          <ac:chgData name="jeron jerry" userId="83fd5cb219be33b7" providerId="LiveId" clId="{1C71EF4A-525C-49B0-94B0-0EB54433A29C}" dt="2024-03-25T15:54:04.676" v="1424" actId="14100"/>
          <ac:spMkLst>
            <pc:docMk/>
            <pc:sldMk cId="4061096311" sldId="262"/>
            <ac:spMk id="3" creationId="{F280B368-F4A7-DAD9-06FB-F88BFAF1E6D9}"/>
          </ac:spMkLst>
        </pc:spChg>
        <pc:spChg chg="add mod">
          <ac:chgData name="jeron jerry" userId="83fd5cb219be33b7" providerId="LiveId" clId="{1C71EF4A-525C-49B0-94B0-0EB54433A29C}" dt="2024-03-25T15:54:47.734" v="1447" actId="1076"/>
          <ac:spMkLst>
            <pc:docMk/>
            <pc:sldMk cId="4061096311" sldId="262"/>
            <ac:spMk id="4" creationId="{EE54C300-14AC-5CEC-B0D9-3FBE16D50F1F}"/>
          </ac:spMkLst>
        </pc:spChg>
      </pc:sldChg>
      <pc:sldChg chg="addSp modSp new mod">
        <pc:chgData name="jeron jerry" userId="83fd5cb219be33b7" providerId="LiveId" clId="{1C71EF4A-525C-49B0-94B0-0EB54433A29C}" dt="2024-03-25T15:57:31.385" v="1468" actId="1076"/>
        <pc:sldMkLst>
          <pc:docMk/>
          <pc:sldMk cId="890794572" sldId="263"/>
        </pc:sldMkLst>
        <pc:spChg chg="add mod">
          <ac:chgData name="jeron jerry" userId="83fd5cb219be33b7" providerId="LiveId" clId="{1C71EF4A-525C-49B0-94B0-0EB54433A29C}" dt="2024-03-25T15:56:33.693" v="1452" actId="2711"/>
          <ac:spMkLst>
            <pc:docMk/>
            <pc:sldMk cId="890794572" sldId="263"/>
            <ac:spMk id="3" creationId="{3E4E7DE6-237D-D7E6-A0C3-263B19F28E99}"/>
          </ac:spMkLst>
        </pc:spChg>
        <pc:spChg chg="add mod">
          <ac:chgData name="jeron jerry" userId="83fd5cb219be33b7" providerId="LiveId" clId="{1C71EF4A-525C-49B0-94B0-0EB54433A29C}" dt="2024-03-25T15:57:31.385" v="1468" actId="1076"/>
          <ac:spMkLst>
            <pc:docMk/>
            <pc:sldMk cId="890794572" sldId="263"/>
            <ac:spMk id="4" creationId="{296DC503-3E3A-3DDB-7029-6E8386B7FDDB}"/>
          </ac:spMkLst>
        </pc:spChg>
      </pc:sldChg>
      <pc:sldChg chg="addSp modSp new mod">
        <pc:chgData name="jeron jerry" userId="83fd5cb219be33b7" providerId="LiveId" clId="{1C71EF4A-525C-49B0-94B0-0EB54433A29C}" dt="2024-03-25T15:58:43.834" v="1483" actId="1076"/>
        <pc:sldMkLst>
          <pc:docMk/>
          <pc:sldMk cId="815735438" sldId="264"/>
        </pc:sldMkLst>
        <pc:spChg chg="add mod">
          <ac:chgData name="jeron jerry" userId="83fd5cb219be33b7" providerId="LiveId" clId="{1C71EF4A-525C-49B0-94B0-0EB54433A29C}" dt="2024-03-25T15:58:20.189" v="1473" actId="14100"/>
          <ac:spMkLst>
            <pc:docMk/>
            <pc:sldMk cId="815735438" sldId="264"/>
            <ac:spMk id="3" creationId="{83CCD61A-8292-72AE-0DEE-E7AF13839AC4}"/>
          </ac:spMkLst>
        </pc:spChg>
        <pc:spChg chg="add mod">
          <ac:chgData name="jeron jerry" userId="83fd5cb219be33b7" providerId="LiveId" clId="{1C71EF4A-525C-49B0-94B0-0EB54433A29C}" dt="2024-03-25T15:58:43.834" v="1483" actId="1076"/>
          <ac:spMkLst>
            <pc:docMk/>
            <pc:sldMk cId="815735438" sldId="264"/>
            <ac:spMk id="4" creationId="{9D15DF3D-0C3C-DC8E-C7B6-6D887C07C2DC}"/>
          </ac:spMkLst>
        </pc:spChg>
      </pc:sldChg>
      <pc:sldChg chg="addSp modSp new mod">
        <pc:chgData name="jeron jerry" userId="83fd5cb219be33b7" providerId="LiveId" clId="{1C71EF4A-525C-49B0-94B0-0EB54433A29C}" dt="2024-03-25T16:02:05.422" v="1514" actId="1076"/>
        <pc:sldMkLst>
          <pc:docMk/>
          <pc:sldMk cId="833641165" sldId="265"/>
        </pc:sldMkLst>
        <pc:spChg chg="add mod">
          <ac:chgData name="jeron jerry" userId="83fd5cb219be33b7" providerId="LiveId" clId="{1C71EF4A-525C-49B0-94B0-0EB54433A29C}" dt="2024-03-25T15:59:14.108" v="1502" actId="255"/>
          <ac:spMkLst>
            <pc:docMk/>
            <pc:sldMk cId="833641165" sldId="265"/>
            <ac:spMk id="2" creationId="{47E6EAE3-19AA-C141-DD24-00098176AF33}"/>
          </ac:spMkLst>
        </pc:spChg>
        <pc:spChg chg="add mod">
          <ac:chgData name="jeron jerry" userId="83fd5cb219be33b7" providerId="LiveId" clId="{1C71EF4A-525C-49B0-94B0-0EB54433A29C}" dt="2024-03-25T16:02:05.422" v="1514" actId="1076"/>
          <ac:spMkLst>
            <pc:docMk/>
            <pc:sldMk cId="833641165" sldId="265"/>
            <ac:spMk id="4" creationId="{72E3B322-AA32-F8EB-6133-983495CF8321}"/>
          </ac:spMkLst>
        </pc:spChg>
      </pc:sldChg>
      <pc:sldChg chg="addSp modSp new mod">
        <pc:chgData name="jeron jerry" userId="83fd5cb219be33b7" providerId="LiveId" clId="{1C71EF4A-525C-49B0-94B0-0EB54433A29C}" dt="2024-04-01T15:02:28.050" v="1648" actId="2711"/>
        <pc:sldMkLst>
          <pc:docMk/>
          <pc:sldMk cId="2859824436" sldId="266"/>
        </pc:sldMkLst>
        <pc:spChg chg="add mod">
          <ac:chgData name="jeron jerry" userId="83fd5cb219be33b7" providerId="LiveId" clId="{1C71EF4A-525C-49B0-94B0-0EB54433A29C}" dt="2024-04-01T15:02:28.050" v="1648" actId="2711"/>
          <ac:spMkLst>
            <pc:docMk/>
            <pc:sldMk cId="2859824436" sldId="266"/>
            <ac:spMk id="2" creationId="{529BD8C9-F4A0-1597-BDB8-3D1EA6C3380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447A7C1-101D-414D-A624-67286DEF2A7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293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E3DEE-718B-44FE-AD61-06B42D4842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7A7C1-101D-414D-A624-67286DEF2A7D}" type="slidenum">
              <a:rPr lang="en-IN" smtClean="0"/>
              <a:t>‹#›</a:t>
            </a:fld>
            <a:endParaRPr lang="en-IN"/>
          </a:p>
        </p:txBody>
      </p:sp>
    </p:spTree>
    <p:extLst>
      <p:ext uri="{BB962C8B-B14F-4D97-AF65-F5344CB8AC3E}">
        <p14:creationId xmlns:p14="http://schemas.microsoft.com/office/powerpoint/2010/main" val="150874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7A7C1-101D-414D-A624-67286DEF2A7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307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7A7C1-101D-414D-A624-67286DEF2A7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307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7A7C1-101D-414D-A624-67286DEF2A7D}" type="slidenum">
              <a:rPr lang="en-IN" smtClean="0"/>
              <a:t>‹#›</a:t>
            </a:fld>
            <a:endParaRPr lang="en-IN"/>
          </a:p>
        </p:txBody>
      </p:sp>
    </p:spTree>
    <p:extLst>
      <p:ext uri="{BB962C8B-B14F-4D97-AF65-F5344CB8AC3E}">
        <p14:creationId xmlns:p14="http://schemas.microsoft.com/office/powerpoint/2010/main" val="888897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7A7C1-101D-414D-A624-67286DEF2A7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509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7A7C1-101D-414D-A624-67286DEF2A7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816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7A7C1-101D-414D-A624-67286DEF2A7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6012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7A7C1-101D-414D-A624-67286DEF2A7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996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7A7C1-101D-414D-A624-67286DEF2A7D}" type="slidenum">
              <a:rPr lang="en-IN" smtClean="0"/>
              <a:t>‹#›</a:t>
            </a:fld>
            <a:endParaRPr lang="en-IN"/>
          </a:p>
        </p:txBody>
      </p:sp>
    </p:spTree>
    <p:extLst>
      <p:ext uri="{BB962C8B-B14F-4D97-AF65-F5344CB8AC3E}">
        <p14:creationId xmlns:p14="http://schemas.microsoft.com/office/powerpoint/2010/main" val="313724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E3DEE-718B-44FE-AD61-06B42D4842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7A7C1-101D-414D-A624-67286DEF2A7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22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DE3DEE-718B-44FE-AD61-06B42D4842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7A7C1-101D-414D-A624-67286DEF2A7D}" type="slidenum">
              <a:rPr lang="en-IN" smtClean="0"/>
              <a:t>‹#›</a:t>
            </a:fld>
            <a:endParaRPr lang="en-IN"/>
          </a:p>
        </p:txBody>
      </p:sp>
    </p:spTree>
    <p:extLst>
      <p:ext uri="{BB962C8B-B14F-4D97-AF65-F5344CB8AC3E}">
        <p14:creationId xmlns:p14="http://schemas.microsoft.com/office/powerpoint/2010/main" val="27576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DE3DEE-718B-44FE-AD61-06B42D4842C0}"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47A7C1-101D-414D-A624-67286DEF2A7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3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DE3DEE-718B-44FE-AD61-06B42D4842C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47A7C1-101D-414D-A624-67286DEF2A7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23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E3DEE-718B-44FE-AD61-06B42D4842C0}"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47A7C1-101D-414D-A624-67286DEF2A7D}" type="slidenum">
              <a:rPr lang="en-IN" smtClean="0"/>
              <a:t>‹#›</a:t>
            </a:fld>
            <a:endParaRPr lang="en-IN"/>
          </a:p>
        </p:txBody>
      </p:sp>
    </p:spTree>
    <p:extLst>
      <p:ext uri="{BB962C8B-B14F-4D97-AF65-F5344CB8AC3E}">
        <p14:creationId xmlns:p14="http://schemas.microsoft.com/office/powerpoint/2010/main" val="378624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E3DEE-718B-44FE-AD61-06B42D4842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7A7C1-101D-414D-A624-67286DEF2A7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4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E3DEE-718B-44FE-AD61-06B42D4842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7A7C1-101D-414D-A624-67286DEF2A7D}" type="slidenum">
              <a:rPr lang="en-IN" smtClean="0"/>
              <a:t>‹#›</a:t>
            </a:fld>
            <a:endParaRPr lang="en-IN"/>
          </a:p>
        </p:txBody>
      </p:sp>
    </p:spTree>
    <p:extLst>
      <p:ext uri="{BB962C8B-B14F-4D97-AF65-F5344CB8AC3E}">
        <p14:creationId xmlns:p14="http://schemas.microsoft.com/office/powerpoint/2010/main" val="196086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DE3DEE-718B-44FE-AD61-06B42D4842C0}" type="datetimeFigureOut">
              <a:rPr lang="en-IN" smtClean="0"/>
              <a:t>01-04-2024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47A7C1-101D-414D-A624-67286DEF2A7D}" type="slidenum">
              <a:rPr lang="en-IN" smtClean="0"/>
              <a:t>‹#›</a:t>
            </a:fld>
            <a:endParaRPr lang="en-IN"/>
          </a:p>
        </p:txBody>
      </p:sp>
    </p:spTree>
    <p:extLst>
      <p:ext uri="{BB962C8B-B14F-4D97-AF65-F5344CB8AC3E}">
        <p14:creationId xmlns:p14="http://schemas.microsoft.com/office/powerpoint/2010/main" val="3860609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82D-E024-AEC5-52B0-D17D146AF738}"/>
              </a:ext>
            </a:extLst>
          </p:cNvPr>
          <p:cNvSpPr>
            <a:spLocks noGrp="1"/>
          </p:cNvSpPr>
          <p:nvPr>
            <p:ph type="ctrTitle"/>
          </p:nvPr>
        </p:nvSpPr>
        <p:spPr/>
        <p:txBody>
          <a:bodyPr/>
          <a:lstStyle/>
          <a:p>
            <a:r>
              <a:rPr lang="en-IN" dirty="0"/>
              <a:t>KEY LOGGER</a:t>
            </a:r>
          </a:p>
        </p:txBody>
      </p:sp>
      <p:sp>
        <p:nvSpPr>
          <p:cNvPr id="3" name="Subtitle 2">
            <a:extLst>
              <a:ext uri="{FF2B5EF4-FFF2-40B4-BE49-F238E27FC236}">
                <a16:creationId xmlns:a16="http://schemas.microsoft.com/office/drawing/2014/main" id="{192FD82B-A8C1-0C9E-3A17-D4E2BF5ED3A9}"/>
              </a:ext>
            </a:extLst>
          </p:cNvPr>
          <p:cNvSpPr>
            <a:spLocks noGrp="1"/>
          </p:cNvSpPr>
          <p:nvPr>
            <p:ph type="subTitle" idx="1"/>
          </p:nvPr>
        </p:nvSpPr>
        <p:spPr>
          <a:xfrm>
            <a:off x="1147665" y="3471337"/>
            <a:ext cx="8556345" cy="2478656"/>
          </a:xfrm>
        </p:spPr>
        <p:txBody>
          <a:bodyPr>
            <a:normAutofit fontScale="62500" lnSpcReduction="20000"/>
          </a:bodyPr>
          <a:lstStyle/>
          <a:p>
            <a:pPr algn="r"/>
            <a:endParaRPr lang="en-IN" dirty="0"/>
          </a:p>
          <a:p>
            <a:pPr algn="r"/>
            <a:r>
              <a:rPr lang="en-IN" dirty="0">
                <a:latin typeface="Aptos Display" panose="020B0004020202020204" pitchFamily="34" charset="0"/>
              </a:rPr>
              <a:t> BY:</a:t>
            </a:r>
          </a:p>
          <a:p>
            <a:pPr algn="r"/>
            <a:r>
              <a:rPr lang="en-IN" dirty="0">
                <a:latin typeface="Aptos Display" panose="020B0004020202020204" pitchFamily="34" charset="0"/>
              </a:rPr>
              <a:t>IYSWARI A</a:t>
            </a:r>
          </a:p>
          <a:p>
            <a:pPr algn="r"/>
            <a:r>
              <a:rPr lang="en-IN" dirty="0">
                <a:latin typeface="Aptos Display" panose="020B0004020202020204" pitchFamily="34" charset="0"/>
              </a:rPr>
              <a:t>950321104018</a:t>
            </a:r>
          </a:p>
          <a:p>
            <a:pPr algn="r"/>
            <a:r>
              <a:rPr lang="en-IN" dirty="0">
                <a:latin typeface="Aptos Display" panose="020B0004020202020204" pitchFamily="34" charset="0"/>
              </a:rPr>
              <a:t>CSE DEPARTMENT</a:t>
            </a:r>
          </a:p>
          <a:p>
            <a:pPr algn="r"/>
            <a:r>
              <a:rPr lang="en-IN" dirty="0">
                <a:latin typeface="Aptos Display" panose="020B0004020202020204" pitchFamily="34" charset="0"/>
              </a:rPr>
              <a:t>Grace College Of Engineering</a:t>
            </a:r>
          </a:p>
          <a:p>
            <a:pPr algn="r"/>
            <a:endParaRPr lang="en-IN" dirty="0">
              <a:latin typeface="Aptos Display" panose="020B0004020202020204" pitchFamily="34" charset="0"/>
            </a:endParaRPr>
          </a:p>
          <a:p>
            <a:pPr algn="r"/>
            <a:endParaRPr lang="en-IN" dirty="0">
              <a:latin typeface="Aptos Display" panose="020B0004020202020204" pitchFamily="34" charset="0"/>
            </a:endParaRPr>
          </a:p>
          <a:p>
            <a:r>
              <a:rPr lang="en-IN" dirty="0"/>
              <a:t>      </a:t>
            </a:r>
          </a:p>
        </p:txBody>
      </p:sp>
    </p:spTree>
    <p:extLst>
      <p:ext uri="{BB962C8B-B14F-4D97-AF65-F5344CB8AC3E}">
        <p14:creationId xmlns:p14="http://schemas.microsoft.com/office/powerpoint/2010/main" val="39119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6EAE3-19AA-C141-DD24-00098176AF33}"/>
              </a:ext>
            </a:extLst>
          </p:cNvPr>
          <p:cNvSpPr txBox="1"/>
          <p:nvPr/>
        </p:nvSpPr>
        <p:spPr>
          <a:xfrm>
            <a:off x="1043940" y="1371600"/>
            <a:ext cx="2193229" cy="461665"/>
          </a:xfrm>
          <a:prstGeom prst="rect">
            <a:avLst/>
          </a:prstGeom>
          <a:noFill/>
        </p:spPr>
        <p:txBody>
          <a:bodyPr wrap="none" rtlCol="0">
            <a:spAutoFit/>
          </a:bodyPr>
          <a:lstStyle/>
          <a:p>
            <a:r>
              <a:rPr lang="en-IN" sz="2400" dirty="0">
                <a:latin typeface="Arial Black" panose="020B0A04020102020204" pitchFamily="34" charset="0"/>
              </a:rPr>
              <a:t>References:</a:t>
            </a:r>
          </a:p>
        </p:txBody>
      </p:sp>
      <p:sp>
        <p:nvSpPr>
          <p:cNvPr id="4" name="TextBox 3">
            <a:extLst>
              <a:ext uri="{FF2B5EF4-FFF2-40B4-BE49-F238E27FC236}">
                <a16:creationId xmlns:a16="http://schemas.microsoft.com/office/drawing/2014/main" id="{72E3B322-AA32-F8EB-6133-983495CF8321}"/>
              </a:ext>
            </a:extLst>
          </p:cNvPr>
          <p:cNvSpPr txBox="1"/>
          <p:nvPr/>
        </p:nvSpPr>
        <p:spPr>
          <a:xfrm>
            <a:off x="1043940" y="1901458"/>
            <a:ext cx="7930515" cy="2031325"/>
          </a:xfrm>
          <a:prstGeom prst="rect">
            <a:avLst/>
          </a:prstGeom>
          <a:noFill/>
        </p:spPr>
        <p:txBody>
          <a:bodyPr wrap="square">
            <a:spAutoFit/>
          </a:bodyPr>
          <a:lstStyle/>
          <a:p>
            <a:r>
              <a:rPr lang="en-IN" dirty="0">
                <a:latin typeface="Aptos Display" panose="020B0004020202020204" pitchFamily="34" charset="0"/>
              </a:rPr>
              <a:t>1. Academic Journals on Cybersecurity and Computer Science.</a:t>
            </a:r>
          </a:p>
          <a:p>
            <a:r>
              <a:rPr lang="en-IN" dirty="0">
                <a:latin typeface="Aptos Display" panose="020B0004020202020204" pitchFamily="34" charset="0"/>
              </a:rPr>
              <a:t>2. Cybersecurity Reports by Leading Security Companies.</a:t>
            </a:r>
          </a:p>
          <a:p>
            <a:r>
              <a:rPr lang="en-IN" dirty="0">
                <a:latin typeface="Aptos Display" panose="020B0004020202020204" pitchFamily="34" charset="0"/>
              </a:rPr>
              <a:t>3. Proceedings from Cybersecurity Conferences and Workshops.</a:t>
            </a:r>
          </a:p>
          <a:p>
            <a:r>
              <a:rPr lang="en-IN" dirty="0">
                <a:latin typeface="Aptos Display" panose="020B0004020202020204" pitchFamily="34" charset="0"/>
              </a:rPr>
              <a:t>4. Books Covering Cybersecurity Fundamentals and Techniques.</a:t>
            </a:r>
          </a:p>
          <a:p>
            <a:r>
              <a:rPr lang="en-IN" dirty="0">
                <a:latin typeface="Aptos Display" panose="020B0004020202020204" pitchFamily="34" charset="0"/>
              </a:rPr>
              <a:t>5. Government and Industry Guidelines on Information Security.</a:t>
            </a:r>
          </a:p>
          <a:p>
            <a:r>
              <a:rPr lang="en-IN" dirty="0">
                <a:latin typeface="Aptos Display" panose="020B0004020202020204" pitchFamily="34" charset="0"/>
              </a:rPr>
              <a:t>6. Resources on Ethical Hacking and Penetration Testing.</a:t>
            </a:r>
          </a:p>
          <a:p>
            <a:r>
              <a:rPr lang="en-IN" dirty="0">
                <a:latin typeface="Aptos Display" panose="020B0004020202020204" pitchFamily="34" charset="0"/>
              </a:rPr>
              <a:t>7. Technology News Outlets Reporting on Cybersecurity Developments.</a:t>
            </a:r>
          </a:p>
        </p:txBody>
      </p:sp>
    </p:spTree>
    <p:extLst>
      <p:ext uri="{BB962C8B-B14F-4D97-AF65-F5344CB8AC3E}">
        <p14:creationId xmlns:p14="http://schemas.microsoft.com/office/powerpoint/2010/main" val="83364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BD8C9-F4A0-1597-BDB8-3D1EA6C33807}"/>
              </a:ext>
            </a:extLst>
          </p:cNvPr>
          <p:cNvSpPr txBox="1"/>
          <p:nvPr/>
        </p:nvSpPr>
        <p:spPr>
          <a:xfrm>
            <a:off x="4553338" y="3059668"/>
            <a:ext cx="3909527" cy="707886"/>
          </a:xfrm>
          <a:prstGeom prst="rect">
            <a:avLst/>
          </a:prstGeom>
          <a:noFill/>
        </p:spPr>
        <p:txBody>
          <a:bodyPr wrap="square" rtlCol="0">
            <a:spAutoFit/>
          </a:bodyPr>
          <a:lstStyle/>
          <a:p>
            <a:r>
              <a:rPr lang="en-IN" sz="4000" dirty="0">
                <a:latin typeface="Arial Black" panose="020B0A04020102020204" pitchFamily="34" charset="0"/>
              </a:rPr>
              <a:t>THANK YOU</a:t>
            </a:r>
          </a:p>
        </p:txBody>
      </p:sp>
    </p:spTree>
    <p:extLst>
      <p:ext uri="{BB962C8B-B14F-4D97-AF65-F5344CB8AC3E}">
        <p14:creationId xmlns:p14="http://schemas.microsoft.com/office/powerpoint/2010/main" val="285982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E2A9A-4524-4AAD-A2EE-180B70C9EB3D}"/>
              </a:ext>
            </a:extLst>
          </p:cNvPr>
          <p:cNvSpPr txBox="1"/>
          <p:nvPr/>
        </p:nvSpPr>
        <p:spPr>
          <a:xfrm>
            <a:off x="3498980" y="1035699"/>
            <a:ext cx="4817706" cy="3600986"/>
          </a:xfrm>
          <a:prstGeom prst="rect">
            <a:avLst/>
          </a:prstGeom>
          <a:noFill/>
        </p:spPr>
        <p:txBody>
          <a:bodyPr wrap="square">
            <a:spAutoFit/>
          </a:bodyPr>
          <a:lstStyle/>
          <a:p>
            <a:pPr algn="just"/>
            <a:r>
              <a:rPr lang="en-IN" dirty="0">
                <a:latin typeface="Arial Black" panose="020B0A04020102020204" pitchFamily="34" charset="0"/>
              </a:rPr>
              <a:t>OUTLINE:</a:t>
            </a:r>
          </a:p>
          <a:p>
            <a:pPr algn="just"/>
            <a:endParaRPr lang="en-IN" dirty="0">
              <a:latin typeface="Arial Black" panose="020B0A04020102020204" pitchFamily="34" charset="0"/>
            </a:endParaRPr>
          </a:p>
          <a:p>
            <a:pPr marL="285750" indent="-285750" algn="just">
              <a:buFont typeface="Arial" panose="020B0604020202020204" pitchFamily="34" charset="0"/>
              <a:buChar char="•"/>
            </a:pPr>
            <a:r>
              <a:rPr lang="en-IN" sz="2400" dirty="0">
                <a:latin typeface="Aptos Display" panose="020B0004020202020204" pitchFamily="34" charset="0"/>
              </a:rPr>
              <a:t> Problem Statement </a:t>
            </a:r>
          </a:p>
          <a:p>
            <a:pPr marL="342900" indent="-342900" algn="just">
              <a:buFont typeface="Arial" panose="020B0604020202020204" pitchFamily="34" charset="0"/>
              <a:buChar char="•"/>
            </a:pPr>
            <a:r>
              <a:rPr lang="en-IN" sz="2400" dirty="0">
                <a:latin typeface="Aptos Display" panose="020B0004020202020204" pitchFamily="34" charset="0"/>
              </a:rPr>
              <a:t>Proposed System</a:t>
            </a:r>
          </a:p>
          <a:p>
            <a:pPr marL="342900" indent="-342900" algn="just">
              <a:buFont typeface="Arial" panose="020B0604020202020204" pitchFamily="34" charset="0"/>
              <a:buChar char="•"/>
            </a:pPr>
            <a:r>
              <a:rPr lang="en-IN" sz="2400" dirty="0">
                <a:latin typeface="Aptos Display" panose="020B0004020202020204" pitchFamily="34" charset="0"/>
              </a:rPr>
              <a:t>System Development Approach  </a:t>
            </a:r>
          </a:p>
          <a:p>
            <a:pPr marL="342900" indent="-342900" algn="just">
              <a:buFont typeface="Arial" panose="020B0604020202020204" pitchFamily="34" charset="0"/>
              <a:buChar char="•"/>
            </a:pPr>
            <a:r>
              <a:rPr lang="en-IN" sz="2400" dirty="0">
                <a:latin typeface="Aptos Display" panose="020B0004020202020204" pitchFamily="34" charset="0"/>
              </a:rPr>
              <a:t>Algorithm &amp; Deployment</a:t>
            </a:r>
          </a:p>
          <a:p>
            <a:pPr marL="342900" indent="-342900" algn="just">
              <a:buFont typeface="Arial" panose="020B0604020202020204" pitchFamily="34" charset="0"/>
              <a:buChar char="•"/>
            </a:pPr>
            <a:r>
              <a:rPr lang="en-IN" sz="2400" dirty="0">
                <a:latin typeface="Aptos Display" panose="020B0004020202020204" pitchFamily="34" charset="0"/>
              </a:rPr>
              <a:t>Output</a:t>
            </a:r>
          </a:p>
          <a:p>
            <a:pPr marL="342900" indent="-342900" algn="just">
              <a:buFont typeface="Arial" panose="020B0604020202020204" pitchFamily="34" charset="0"/>
              <a:buChar char="•"/>
            </a:pPr>
            <a:r>
              <a:rPr lang="en-IN" sz="2400" dirty="0">
                <a:latin typeface="Aptos Display" panose="020B0004020202020204" pitchFamily="34" charset="0"/>
              </a:rPr>
              <a:t>Conclusion </a:t>
            </a:r>
          </a:p>
          <a:p>
            <a:pPr marL="342900" indent="-342900" algn="just">
              <a:buFont typeface="Arial" panose="020B0604020202020204" pitchFamily="34" charset="0"/>
              <a:buChar char="•"/>
            </a:pPr>
            <a:r>
              <a:rPr lang="en-IN" sz="2400" dirty="0">
                <a:latin typeface="Aptos Display" panose="020B0004020202020204" pitchFamily="34" charset="0"/>
              </a:rPr>
              <a:t>Future Scope</a:t>
            </a:r>
          </a:p>
          <a:p>
            <a:pPr marL="342900" indent="-342900" algn="just">
              <a:buFont typeface="Arial" panose="020B0604020202020204" pitchFamily="34" charset="0"/>
              <a:buChar char="•"/>
            </a:pPr>
            <a:r>
              <a:rPr lang="en-IN" sz="2400" dirty="0">
                <a:latin typeface="Aptos Display" panose="020B0004020202020204" pitchFamily="34" charset="0"/>
              </a:rPr>
              <a:t>References </a:t>
            </a:r>
          </a:p>
        </p:txBody>
      </p:sp>
    </p:spTree>
    <p:extLst>
      <p:ext uri="{BB962C8B-B14F-4D97-AF65-F5344CB8AC3E}">
        <p14:creationId xmlns:p14="http://schemas.microsoft.com/office/powerpoint/2010/main" val="14451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9A73E-5D22-D209-8DF6-294605DC5A3B}"/>
              </a:ext>
            </a:extLst>
          </p:cNvPr>
          <p:cNvSpPr txBox="1"/>
          <p:nvPr/>
        </p:nvSpPr>
        <p:spPr>
          <a:xfrm>
            <a:off x="931506" y="1852928"/>
            <a:ext cx="10328988" cy="2246769"/>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D0D0D"/>
                </a:solidFill>
                <a:effectLst/>
                <a:latin typeface="Aptos Display" panose="020B0004020202020204" pitchFamily="34" charset="0"/>
              </a:rPr>
              <a:t>Keyloggers are a pervasive threat in the realm of cybersecurity, capable of covertly recording every keystroke made by a user on a compromised device. </a:t>
            </a:r>
          </a:p>
          <a:p>
            <a:pPr marL="342900" indent="-342900">
              <a:buFont typeface="Arial" panose="020B0604020202020204" pitchFamily="34" charset="0"/>
              <a:buChar char="•"/>
            </a:pPr>
            <a:r>
              <a:rPr lang="en-US" sz="2000" b="0" i="0" dirty="0">
                <a:solidFill>
                  <a:srgbClr val="0D0D0D"/>
                </a:solidFill>
                <a:effectLst/>
                <a:latin typeface="Aptos Display" panose="020B0004020202020204" pitchFamily="34" charset="0"/>
              </a:rPr>
              <a:t>This malicious software enables unauthorized parties to gain access to sensitive information such as passwords, credit card numbers, and personal correspondence, leading to significant privacy violations and financial losses.</a:t>
            </a:r>
          </a:p>
          <a:p>
            <a:pPr marL="342900" indent="-342900">
              <a:buFont typeface="Arial" panose="020B0604020202020204" pitchFamily="34" charset="0"/>
              <a:buChar char="•"/>
            </a:pPr>
            <a:r>
              <a:rPr lang="en-US" sz="2000" b="0" i="0" dirty="0">
                <a:solidFill>
                  <a:srgbClr val="0D0D0D"/>
                </a:solidFill>
                <a:effectLst/>
                <a:latin typeface="Aptos Display" panose="020B0004020202020204" pitchFamily="34" charset="0"/>
              </a:rPr>
              <a:t>Traditional antivirus solutions and firewalls often fail to detect sophisticated keyloggers due to their evolving mechanisms and the use of advanced evasion techniques. </a:t>
            </a:r>
            <a:endParaRPr lang="en-IN" sz="2000" dirty="0">
              <a:latin typeface="Aptos Display" panose="020B0004020202020204" pitchFamily="34" charset="0"/>
            </a:endParaRPr>
          </a:p>
        </p:txBody>
      </p:sp>
      <p:sp>
        <p:nvSpPr>
          <p:cNvPr id="4" name="TextBox 3">
            <a:extLst>
              <a:ext uri="{FF2B5EF4-FFF2-40B4-BE49-F238E27FC236}">
                <a16:creationId xmlns:a16="http://schemas.microsoft.com/office/drawing/2014/main" id="{89A0BA47-424F-C0B1-3E33-F02679A73F56}"/>
              </a:ext>
            </a:extLst>
          </p:cNvPr>
          <p:cNvSpPr txBox="1"/>
          <p:nvPr/>
        </p:nvSpPr>
        <p:spPr>
          <a:xfrm>
            <a:off x="1156996" y="1129005"/>
            <a:ext cx="3472361" cy="400110"/>
          </a:xfrm>
          <a:prstGeom prst="rect">
            <a:avLst/>
          </a:prstGeom>
          <a:noFill/>
        </p:spPr>
        <p:txBody>
          <a:bodyPr wrap="none" rtlCol="0">
            <a:spAutoFit/>
          </a:bodyPr>
          <a:lstStyle/>
          <a:p>
            <a:r>
              <a:rPr lang="en-IN" sz="2000" dirty="0">
                <a:latin typeface="Arial Black" panose="020B0A04020102020204" pitchFamily="34" charset="0"/>
              </a:rPr>
              <a:t>PROBLEM STATEMENT:</a:t>
            </a:r>
          </a:p>
        </p:txBody>
      </p:sp>
    </p:spTree>
    <p:extLst>
      <p:ext uri="{BB962C8B-B14F-4D97-AF65-F5344CB8AC3E}">
        <p14:creationId xmlns:p14="http://schemas.microsoft.com/office/powerpoint/2010/main" val="106042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CD366-4389-8897-ACD0-C4C5FFCC3F9F}"/>
              </a:ext>
            </a:extLst>
          </p:cNvPr>
          <p:cNvSpPr txBox="1"/>
          <p:nvPr/>
        </p:nvSpPr>
        <p:spPr>
          <a:xfrm>
            <a:off x="934018" y="1623964"/>
            <a:ext cx="8872922" cy="2308324"/>
          </a:xfrm>
          <a:prstGeom prst="rect">
            <a:avLst/>
          </a:prstGeom>
          <a:noFill/>
        </p:spPr>
        <p:txBody>
          <a:bodyPr wrap="square">
            <a:spAutoFit/>
          </a:bodyPr>
          <a:lstStyle/>
          <a:p>
            <a:r>
              <a:rPr lang="en-IN" dirty="0"/>
              <a:t> </a:t>
            </a:r>
            <a:r>
              <a:rPr lang="en-IN" dirty="0">
                <a:latin typeface="Aptos Display" panose="020B0004020202020204" pitchFamily="34" charset="0"/>
              </a:rPr>
              <a:t>Topics  for a system approach to developing a cybersecurity framework against keyloggers:</a:t>
            </a:r>
          </a:p>
          <a:p>
            <a:endParaRPr lang="en-IN" dirty="0">
              <a:latin typeface="Aptos Display" panose="020B0004020202020204" pitchFamily="34" charset="0"/>
            </a:endParaRPr>
          </a:p>
          <a:p>
            <a:r>
              <a:rPr lang="en-IN" dirty="0">
                <a:latin typeface="Aptos Display" panose="020B0004020202020204" pitchFamily="34" charset="0"/>
              </a:rPr>
              <a:t> 1. System Analysis</a:t>
            </a:r>
          </a:p>
          <a:p>
            <a:r>
              <a:rPr lang="en-IN" dirty="0">
                <a:latin typeface="Aptos Display" panose="020B0004020202020204" pitchFamily="34" charset="0"/>
              </a:rPr>
              <a:t> 2. System Design</a:t>
            </a:r>
          </a:p>
          <a:p>
            <a:r>
              <a:rPr lang="en-IN" dirty="0">
                <a:latin typeface="Aptos Display" panose="020B0004020202020204" pitchFamily="34" charset="0"/>
              </a:rPr>
              <a:t> 3. System Integration</a:t>
            </a:r>
          </a:p>
          <a:p>
            <a:r>
              <a:rPr lang="en-IN" dirty="0">
                <a:latin typeface="Aptos Display" panose="020B0004020202020204" pitchFamily="34" charset="0"/>
              </a:rPr>
              <a:t> 4. Testing and Evaluation</a:t>
            </a:r>
          </a:p>
          <a:p>
            <a:r>
              <a:rPr lang="en-IN" dirty="0">
                <a:latin typeface="Aptos Display" panose="020B0004020202020204" pitchFamily="34" charset="0"/>
              </a:rPr>
              <a:t> 5. Maintenance</a:t>
            </a:r>
          </a:p>
          <a:p>
            <a:r>
              <a:rPr lang="en-IN" dirty="0">
                <a:latin typeface="Aptos Display" panose="020B0004020202020204" pitchFamily="34" charset="0"/>
              </a:rPr>
              <a:t> 6. Feedback and Improvement</a:t>
            </a:r>
          </a:p>
        </p:txBody>
      </p:sp>
      <p:sp>
        <p:nvSpPr>
          <p:cNvPr id="2" name="TextBox 1">
            <a:extLst>
              <a:ext uri="{FF2B5EF4-FFF2-40B4-BE49-F238E27FC236}">
                <a16:creationId xmlns:a16="http://schemas.microsoft.com/office/drawing/2014/main" id="{5780AF95-03E6-CAD8-3B65-E26C5EF5A093}"/>
              </a:ext>
            </a:extLst>
          </p:cNvPr>
          <p:cNvSpPr txBox="1"/>
          <p:nvPr/>
        </p:nvSpPr>
        <p:spPr>
          <a:xfrm>
            <a:off x="934018" y="887979"/>
            <a:ext cx="4977709" cy="461665"/>
          </a:xfrm>
          <a:prstGeom prst="rect">
            <a:avLst/>
          </a:prstGeom>
          <a:noFill/>
        </p:spPr>
        <p:txBody>
          <a:bodyPr wrap="none" rtlCol="0">
            <a:spAutoFit/>
          </a:bodyPr>
          <a:lstStyle/>
          <a:p>
            <a:r>
              <a:rPr lang="en-IN" sz="2400" dirty="0">
                <a:latin typeface="Arial Black" panose="020B0A04020102020204" pitchFamily="34" charset="0"/>
              </a:rPr>
              <a:t>System Design </a:t>
            </a:r>
            <a:r>
              <a:rPr lang="en-IN" sz="2400" dirty="0" err="1">
                <a:latin typeface="Arial Black" panose="020B0A04020102020204" pitchFamily="34" charset="0"/>
              </a:rPr>
              <a:t>Devlopment</a:t>
            </a:r>
            <a:r>
              <a:rPr lang="en-IN" sz="2400" dirty="0">
                <a:latin typeface="Arial Black" panose="020B0A04020102020204" pitchFamily="34" charset="0"/>
              </a:rPr>
              <a:t>: </a:t>
            </a:r>
          </a:p>
        </p:txBody>
      </p:sp>
    </p:spTree>
    <p:extLst>
      <p:ext uri="{BB962C8B-B14F-4D97-AF65-F5344CB8AC3E}">
        <p14:creationId xmlns:p14="http://schemas.microsoft.com/office/powerpoint/2010/main" val="91376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486B8A-DB56-4A19-3FDB-AD982A1B4F08}"/>
              </a:ext>
            </a:extLst>
          </p:cNvPr>
          <p:cNvSpPr txBox="1"/>
          <p:nvPr/>
        </p:nvSpPr>
        <p:spPr>
          <a:xfrm>
            <a:off x="690466" y="695360"/>
            <a:ext cx="10114382" cy="5632311"/>
          </a:xfrm>
          <a:prstGeom prst="rect">
            <a:avLst/>
          </a:prstGeom>
          <a:noFill/>
        </p:spPr>
        <p:txBody>
          <a:bodyPr wrap="square">
            <a:spAutoFit/>
          </a:bodyPr>
          <a:lstStyle/>
          <a:p>
            <a:pPr algn="l"/>
            <a:r>
              <a:rPr lang="en-US" dirty="0">
                <a:solidFill>
                  <a:srgbClr val="0D0D0D"/>
                </a:solidFill>
                <a:latin typeface="Arial Black" panose="020B0A04020102020204" pitchFamily="34" charset="0"/>
              </a:rPr>
              <a:t>PROPOSED SYSTEM:</a:t>
            </a:r>
            <a:endParaRPr lang="en-US" b="0" i="0" dirty="0">
              <a:solidFill>
                <a:srgbClr val="0D0D0D"/>
              </a:solidFill>
              <a:effectLst/>
              <a:latin typeface="Arial Black" panose="020B0A04020102020204" pitchFamily="34" charset="0"/>
            </a:endParaRPr>
          </a:p>
          <a:p>
            <a:pPr algn="l"/>
            <a:endParaRPr lang="en-US" dirty="0">
              <a:solidFill>
                <a:srgbClr val="0D0D0D"/>
              </a:solidFill>
              <a:latin typeface="Söhne"/>
            </a:endParaRPr>
          </a:p>
          <a:p>
            <a:pPr algn="l"/>
            <a:r>
              <a:rPr lang="en-US" b="0" i="0" dirty="0">
                <a:solidFill>
                  <a:srgbClr val="0D0D0D"/>
                </a:solidFill>
                <a:effectLst/>
                <a:latin typeface="Söhne"/>
              </a:rPr>
              <a:t>The proposed system aims to design, develop, and evaluate a comprehensive cybersecurity framework focused on the detection, neutralization, and prevention of keylogger attacks. This framework will integrate the following components: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Behavioral Analysis Module</a:t>
            </a:r>
            <a:r>
              <a:rPr lang="en-US" b="0" i="0" dirty="0">
                <a:solidFill>
                  <a:srgbClr val="0D0D0D"/>
                </a:solidFill>
                <a:effectLst/>
                <a:latin typeface="Söhne"/>
              </a:rPr>
              <a:t>: Utilizes machine learning algorithms to analyze user behavior and detect anomalies indicative of keylogger activity.</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Signature-Based Detection Module</a:t>
            </a:r>
            <a:r>
              <a:rPr lang="en-US" b="0" i="0" dirty="0">
                <a:solidFill>
                  <a:srgbClr val="0D0D0D"/>
                </a:solidFill>
                <a:effectLst/>
                <a:latin typeface="Söhne"/>
              </a:rPr>
              <a:t>: Incorporates an extensive database of known keylogger signatures and employs real-time scanning to identify and quarantine malicious software.</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Anomaly Detection Module</a:t>
            </a:r>
            <a:r>
              <a:rPr lang="en-US" b="0" i="0" dirty="0">
                <a:solidFill>
                  <a:srgbClr val="0D0D0D"/>
                </a:solidFill>
                <a:effectLst/>
                <a:latin typeface="Söhne"/>
              </a:rPr>
              <a:t>: Employs statistical techniques to identify deviations from normal system or network behavior, which may suggest the presence of a keylogger.</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User Education Component</a:t>
            </a:r>
            <a:r>
              <a:rPr lang="en-US" b="0" i="0" dirty="0">
                <a:solidFill>
                  <a:srgbClr val="0D0D0D"/>
                </a:solidFill>
                <a:effectLst/>
                <a:latin typeface="Söhne"/>
              </a:rPr>
              <a:t>: Aims to enhance user awareness about keylogging threats and best practices for prevention through interactive training modules.</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Response and Neutralization Mechanism</a:t>
            </a:r>
            <a:r>
              <a:rPr lang="en-US" b="0" i="0" dirty="0">
                <a:solidFill>
                  <a:srgbClr val="0D0D0D"/>
                </a:solidFill>
                <a:effectLst/>
                <a:latin typeface="Söhne"/>
              </a:rPr>
              <a:t>: Develops automated response strategies to isolate and neutralize detected keyloggers, minimizing their impact.</a:t>
            </a:r>
          </a:p>
        </p:txBody>
      </p:sp>
    </p:spTree>
    <p:extLst>
      <p:ext uri="{BB962C8B-B14F-4D97-AF65-F5344CB8AC3E}">
        <p14:creationId xmlns:p14="http://schemas.microsoft.com/office/powerpoint/2010/main" val="212947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2F8EA9-D0E7-1E77-8C3D-931A64F376B2}"/>
              </a:ext>
            </a:extLst>
          </p:cNvPr>
          <p:cNvSpPr>
            <a:spLocks noChangeArrowheads="1"/>
          </p:cNvSpPr>
          <p:nvPr/>
        </p:nvSpPr>
        <p:spPr bwMode="auto">
          <a:xfrm>
            <a:off x="1096108" y="860734"/>
            <a:ext cx="5739031" cy="466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Black" panose="020B0A04020102020204" pitchFamily="34" charset="0"/>
              </a:rPr>
              <a:t>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rPr>
              <a:t>Step 1: Data Collection</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ptos Display" panose="020B0004020202020204" pitchFamily="34" charset="0"/>
              </a:rPr>
              <a:t>Collect Keystroke Timing Data</a:t>
            </a:r>
            <a:endParaRPr kumimoji="0" lang="en-US" altLang="en-US" sz="1200" b="0" i="0" u="none" strike="noStrike" cap="none" normalizeH="0" baseline="0" dirty="0">
              <a:ln>
                <a:noFill/>
              </a:ln>
              <a:solidFill>
                <a:schemeClr val="tx1"/>
              </a:solidFill>
              <a:effectLst/>
              <a:latin typeface="Aptos Display"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ptos Display" panose="020B0004020202020204" pitchFamily="34" charset="0"/>
              </a:rPr>
              <a:t>Preprocess Data</a:t>
            </a:r>
            <a:endParaRPr kumimoji="0" lang="en-US" altLang="en-US" sz="1200" b="0" i="0" u="none" strike="noStrike" cap="none" normalizeH="0" baseline="0" dirty="0">
              <a:ln>
                <a:noFill/>
              </a:ln>
              <a:solidFill>
                <a:schemeClr val="tx1"/>
              </a:solidFill>
              <a:effectLst/>
              <a:latin typeface="Aptos Display"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rPr>
              <a:t>Step 2: Feature Extraction</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ptos Display" panose="020B0004020202020204" pitchFamily="34" charset="0"/>
              </a:rPr>
              <a:t>Determine Features</a:t>
            </a:r>
            <a:r>
              <a:rPr kumimoji="0" lang="en-US" altLang="en-US" sz="1200" b="0" i="0" u="none" strike="noStrike" cap="none" normalizeH="0" baseline="0" dirty="0">
                <a:ln>
                  <a:noFill/>
                </a:ln>
                <a:solidFill>
                  <a:schemeClr val="tx1"/>
                </a:solidFill>
                <a:effectLst/>
                <a:latin typeface="Aptos Display" panose="020B0004020202020204" pitchFamily="34" charset="0"/>
              </a:rPr>
              <a:t>: </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ptos Display" panose="020B0004020202020204" pitchFamily="34" charset="0"/>
              </a:rPr>
              <a:t>.</a:t>
            </a:r>
            <a:r>
              <a:rPr kumimoji="0" lang="en-US" altLang="en-US" sz="1200" b="1" i="0" u="none" strike="noStrike" cap="none" normalizeH="0" baseline="0" dirty="0">
                <a:ln>
                  <a:noFill/>
                </a:ln>
                <a:solidFill>
                  <a:schemeClr val="tx1"/>
                </a:solidFill>
                <a:effectLst/>
                <a:latin typeface="Aptos Display" panose="020B0004020202020204" pitchFamily="34" charset="0"/>
              </a:rPr>
              <a:t>Normalize Features</a:t>
            </a:r>
          </a:p>
          <a:p>
            <a:pPr marL="457200" marR="0" lvl="1" indent="0"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Step 3: Choose a Machine Learning Model</a:t>
            </a:r>
            <a:r>
              <a:rPr kumimoji="0" lang="en-US" altLang="en-US" sz="1200" b="0" i="0" u="none" strike="noStrike" cap="none" normalizeH="0" baseline="0" dirty="0">
                <a:ln>
                  <a:noFill/>
                </a:ln>
                <a:solidFill>
                  <a:schemeClr val="tx1"/>
                </a:solidFill>
                <a:effectLst/>
              </a:rPr>
              <a:t>:  </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ptos Display" panose="020B0004020202020204" pitchFamily="34" charset="0"/>
              </a:rPr>
              <a:t>1.Split the Data</a:t>
            </a:r>
            <a:r>
              <a:rPr kumimoji="0" lang="en-US" altLang="en-US" sz="1200" b="0" i="0" u="none" strike="noStrike" cap="none" normalizeH="0" baseline="0" dirty="0">
                <a:ln>
                  <a:noFill/>
                </a:ln>
                <a:solidFill>
                  <a:schemeClr val="tx1"/>
                </a:solidFill>
                <a:effectLst/>
                <a:latin typeface="Aptos Display" panose="020B00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ptos Display" panose="020B0004020202020204" pitchFamily="34" charset="0"/>
              </a:rPr>
              <a:t>2.Train the Model</a:t>
            </a:r>
            <a:r>
              <a:rPr kumimoji="0" lang="en-US" altLang="en-US" sz="1200" b="0" i="0" u="none" strike="noStrike" cap="none" normalizeH="0" baseline="0" dirty="0">
                <a:ln>
                  <a:noFill/>
                </a:ln>
                <a:solidFill>
                  <a:schemeClr val="tx1"/>
                </a:solidFill>
                <a:effectLst/>
                <a:latin typeface="Aptos Display" panose="020B00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rPr>
              <a:t>Step 4: Real-Time Prediction and Authentication</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ptos Display" panose="020B0004020202020204" pitchFamily="34" charset="0"/>
              </a:rPr>
              <a:t>Implement Real-Time Data Capture</a:t>
            </a:r>
            <a:endParaRPr lang="en-US" altLang="en-US" sz="1200" dirty="0">
              <a:latin typeface="Aptos Display"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ptos Display" panose="020B0004020202020204" pitchFamily="34" charset="0"/>
              </a:rPr>
              <a:t>Extract Features</a:t>
            </a:r>
            <a:endParaRPr lang="en-US" altLang="en-US" sz="1200" dirty="0">
              <a:latin typeface="Aptos Display" panose="020B00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ptos Display" panose="020B0004020202020204" pitchFamily="34" charset="0"/>
              </a:rPr>
              <a:t>3. </a:t>
            </a:r>
            <a:r>
              <a:rPr kumimoji="0" lang="en-US" altLang="en-US" sz="1200" b="1" i="0" u="none" strike="noStrike" cap="none" normalizeH="0" baseline="0" dirty="0">
                <a:ln>
                  <a:noFill/>
                </a:ln>
                <a:solidFill>
                  <a:schemeClr val="tx1"/>
                </a:solidFill>
                <a:effectLst/>
                <a:latin typeface="Aptos Display" panose="020B0004020202020204" pitchFamily="34" charset="0"/>
              </a:rPr>
              <a:t>Predict and Authenticate</a:t>
            </a:r>
            <a:endParaRPr kumimoji="0" lang="en-US" altLang="en-US" sz="1200" b="0" i="0" u="none" strike="noStrike" cap="none" normalizeH="0" baseline="0" dirty="0">
              <a:ln>
                <a:noFill/>
              </a:ln>
              <a:solidFill>
                <a:schemeClr val="tx1"/>
              </a:solidFill>
              <a:effectLst/>
              <a:latin typeface="Aptos Display"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rPr>
              <a:t>Step 5: Continuous Improvement</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ptos Display" panose="020B0004020202020204" pitchFamily="34" charset="0"/>
              </a:rPr>
              <a:t>Feedback Loop</a:t>
            </a:r>
            <a:endParaRPr kumimoji="0" lang="en-US" altLang="en-US" sz="1200" b="0" i="0" u="none" strike="noStrike" cap="none" normalizeH="0" baseline="0" dirty="0">
              <a:ln>
                <a:noFill/>
              </a:ln>
              <a:solidFill>
                <a:schemeClr val="tx1"/>
              </a:solidFill>
              <a:effectLst/>
              <a:latin typeface="Aptos Display"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ptos Display" panose="020B0004020202020204" pitchFamily="34" charset="0"/>
              </a:rPr>
              <a:t>Security Measures</a:t>
            </a:r>
            <a:r>
              <a:rPr kumimoji="0" lang="en-US" altLang="en-US" sz="1200" b="0" i="0" u="none" strike="noStrike" cap="none" normalizeH="0" baseline="0" dirty="0">
                <a:ln>
                  <a:noFill/>
                </a:ln>
                <a:solidFill>
                  <a:schemeClr val="tx1"/>
                </a:solidFill>
                <a:effectLst/>
                <a:latin typeface="Aptos Display" panose="020B00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Söhne"/>
              </a:rPr>
            </a:b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1265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CD61A-8292-72AE-0DEE-E7AF13839AC4}"/>
              </a:ext>
            </a:extLst>
          </p:cNvPr>
          <p:cNvSpPr txBox="1"/>
          <p:nvPr/>
        </p:nvSpPr>
        <p:spPr>
          <a:xfrm>
            <a:off x="800100" y="2413338"/>
            <a:ext cx="10279379" cy="1200329"/>
          </a:xfrm>
          <a:prstGeom prst="rect">
            <a:avLst/>
          </a:prstGeom>
          <a:noFill/>
        </p:spPr>
        <p:txBody>
          <a:bodyPr wrap="square">
            <a:spAutoFit/>
          </a:bodyPr>
          <a:lstStyle/>
          <a:p>
            <a:r>
              <a:rPr lang="en-IN" dirty="0">
                <a:latin typeface="Aptos Display" panose="020B0004020202020204" pitchFamily="34" charset="0"/>
              </a:rPr>
              <a:t>Keyloggers, when used ethically, can enhance security through continuous authentication and </a:t>
            </a:r>
            <a:r>
              <a:rPr lang="en-IN" dirty="0" err="1">
                <a:latin typeface="Aptos Display" panose="020B0004020202020204" pitchFamily="34" charset="0"/>
              </a:rPr>
              <a:t>behavioral</a:t>
            </a:r>
            <a:r>
              <a:rPr lang="en-IN" dirty="0">
                <a:latin typeface="Aptos Display" panose="020B0004020202020204" pitchFamily="34" charset="0"/>
              </a:rPr>
              <a:t> biometrics, offer personalized user experiences, and contribute to accessibility improvements. However, their development and application must always prioritize user privacy and consent. Advances in technology and ethical guidelines will determine their future role in cybersecurity and user interface design.</a:t>
            </a:r>
          </a:p>
        </p:txBody>
      </p:sp>
      <p:sp>
        <p:nvSpPr>
          <p:cNvPr id="4" name="TextBox 3">
            <a:extLst>
              <a:ext uri="{FF2B5EF4-FFF2-40B4-BE49-F238E27FC236}">
                <a16:creationId xmlns:a16="http://schemas.microsoft.com/office/drawing/2014/main" id="{9D15DF3D-0C3C-DC8E-C7B6-6D887C07C2DC}"/>
              </a:ext>
            </a:extLst>
          </p:cNvPr>
          <p:cNvSpPr txBox="1"/>
          <p:nvPr/>
        </p:nvSpPr>
        <p:spPr>
          <a:xfrm>
            <a:off x="800100" y="2044006"/>
            <a:ext cx="1063753" cy="369332"/>
          </a:xfrm>
          <a:prstGeom prst="rect">
            <a:avLst/>
          </a:prstGeom>
          <a:noFill/>
        </p:spPr>
        <p:txBody>
          <a:bodyPr wrap="none" rtlCol="0">
            <a:spAutoFit/>
          </a:bodyPr>
          <a:lstStyle/>
          <a:p>
            <a:r>
              <a:rPr lang="en-IN" dirty="0">
                <a:latin typeface="Arial Black" panose="020B0A04020102020204" pitchFamily="34" charset="0"/>
              </a:rPr>
              <a:t>Result:</a:t>
            </a:r>
          </a:p>
        </p:txBody>
      </p:sp>
    </p:spTree>
    <p:extLst>
      <p:ext uri="{BB962C8B-B14F-4D97-AF65-F5344CB8AC3E}">
        <p14:creationId xmlns:p14="http://schemas.microsoft.com/office/powerpoint/2010/main" val="81573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0B368-F4A7-DAD9-06FB-F88BFAF1E6D9}"/>
              </a:ext>
            </a:extLst>
          </p:cNvPr>
          <p:cNvSpPr txBox="1"/>
          <p:nvPr/>
        </p:nvSpPr>
        <p:spPr>
          <a:xfrm>
            <a:off x="739140" y="1997839"/>
            <a:ext cx="10911839" cy="1754326"/>
          </a:xfrm>
          <a:prstGeom prst="rect">
            <a:avLst/>
          </a:prstGeom>
          <a:noFill/>
        </p:spPr>
        <p:txBody>
          <a:bodyPr wrap="square">
            <a:spAutoFit/>
          </a:bodyPr>
          <a:lstStyle/>
          <a:p>
            <a:r>
              <a:rPr lang="en-IN" dirty="0">
                <a:latin typeface="Aptos Display" panose="020B0004020202020204" pitchFamily="34" charset="0"/>
              </a:rPr>
              <a:t>Keystroke dynamics offer a promising pathway for enhancing authentication methods by leveraging the unique typing patterns of individuals. This approach marries security with convenience, providing a non-intrusive yet effective layer of protection. However, its success hinges on respecting user privacy, ensuring data security, adapting to changes in typing </a:t>
            </a:r>
            <a:r>
              <a:rPr lang="en-IN" dirty="0" err="1">
                <a:latin typeface="Aptos Display" panose="020B0004020202020204" pitchFamily="34" charset="0"/>
              </a:rPr>
              <a:t>behavior</a:t>
            </a:r>
            <a:r>
              <a:rPr lang="en-IN" dirty="0">
                <a:latin typeface="Aptos Display" panose="020B0004020202020204" pitchFamily="34" charset="0"/>
              </a:rPr>
              <a:t>, maintaining accessibility, and upholding ethical standards. Embracing these principles, keystroke dynamics can significantly contribute to the future of cybersecurity, making digital spaces safer and more user-friendly.</a:t>
            </a:r>
          </a:p>
        </p:txBody>
      </p:sp>
      <p:sp>
        <p:nvSpPr>
          <p:cNvPr id="4" name="TextBox 3">
            <a:extLst>
              <a:ext uri="{FF2B5EF4-FFF2-40B4-BE49-F238E27FC236}">
                <a16:creationId xmlns:a16="http://schemas.microsoft.com/office/drawing/2014/main" id="{EE54C300-14AC-5CEC-B0D9-3FBE16D50F1F}"/>
              </a:ext>
            </a:extLst>
          </p:cNvPr>
          <p:cNvSpPr txBox="1"/>
          <p:nvPr/>
        </p:nvSpPr>
        <p:spPr>
          <a:xfrm>
            <a:off x="678180" y="1371600"/>
            <a:ext cx="2090701" cy="461665"/>
          </a:xfrm>
          <a:prstGeom prst="rect">
            <a:avLst/>
          </a:prstGeom>
          <a:noFill/>
        </p:spPr>
        <p:txBody>
          <a:bodyPr wrap="none" rtlCol="0">
            <a:spAutoFit/>
          </a:bodyPr>
          <a:lstStyle/>
          <a:p>
            <a:r>
              <a:rPr lang="en-IN" sz="2400" dirty="0">
                <a:latin typeface="Arial Black" panose="020B0A04020102020204" pitchFamily="34" charset="0"/>
              </a:rPr>
              <a:t>Conclusion</a:t>
            </a:r>
            <a:r>
              <a:rPr lang="en-IN" dirty="0"/>
              <a:t>:</a:t>
            </a:r>
          </a:p>
        </p:txBody>
      </p:sp>
    </p:spTree>
    <p:extLst>
      <p:ext uri="{BB962C8B-B14F-4D97-AF65-F5344CB8AC3E}">
        <p14:creationId xmlns:p14="http://schemas.microsoft.com/office/powerpoint/2010/main" val="406109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4E7DE6-237D-D7E6-A0C3-263B19F28E99}"/>
              </a:ext>
            </a:extLst>
          </p:cNvPr>
          <p:cNvSpPr txBox="1"/>
          <p:nvPr/>
        </p:nvSpPr>
        <p:spPr>
          <a:xfrm>
            <a:off x="784860" y="2136339"/>
            <a:ext cx="10317479" cy="1477328"/>
          </a:xfrm>
          <a:prstGeom prst="rect">
            <a:avLst/>
          </a:prstGeom>
          <a:noFill/>
        </p:spPr>
        <p:txBody>
          <a:bodyPr wrap="square">
            <a:spAutoFit/>
          </a:bodyPr>
          <a:lstStyle/>
          <a:p>
            <a:r>
              <a:rPr lang="en-IN" dirty="0">
                <a:latin typeface="Aptos Display" panose="020B0004020202020204" pitchFamily="34" charset="0"/>
              </a:rPr>
              <a:t>The future of keystroke dynamics is poised to revolutionize authentication methods by providing seamless, continuous security, integrating with other </a:t>
            </a:r>
            <a:r>
              <a:rPr lang="en-IN" dirty="0" err="1">
                <a:latin typeface="Aptos Display" panose="020B0004020202020204" pitchFamily="34" charset="0"/>
              </a:rPr>
              <a:t>behavioral</a:t>
            </a:r>
            <a:r>
              <a:rPr lang="en-IN" dirty="0">
                <a:latin typeface="Aptos Display" panose="020B0004020202020204" pitchFamily="34" charset="0"/>
              </a:rPr>
              <a:t> biometrics for enhanced accuracy, and personalizing user experiences across devices and platforms. Advances in AI will refine these systems, making them smarter and more adaptive to user </a:t>
            </a:r>
            <a:r>
              <a:rPr lang="en-IN" dirty="0" err="1">
                <a:latin typeface="Aptos Display" panose="020B0004020202020204" pitchFamily="34" charset="0"/>
              </a:rPr>
              <a:t>behavior</a:t>
            </a:r>
            <a:r>
              <a:rPr lang="en-IN" dirty="0">
                <a:latin typeface="Aptos Display" panose="020B0004020202020204" pitchFamily="34" charset="0"/>
              </a:rPr>
              <a:t>, all while prioritizing user privacy and ethical considerations. As we embrace these innovations, keystroke dynamics will become a cornerstone of secure, user-centric technology.</a:t>
            </a:r>
          </a:p>
        </p:txBody>
      </p:sp>
      <p:sp>
        <p:nvSpPr>
          <p:cNvPr id="4" name="TextBox 3">
            <a:extLst>
              <a:ext uri="{FF2B5EF4-FFF2-40B4-BE49-F238E27FC236}">
                <a16:creationId xmlns:a16="http://schemas.microsoft.com/office/drawing/2014/main" id="{296DC503-3E3A-3DDB-7029-6E8386B7FDDB}"/>
              </a:ext>
            </a:extLst>
          </p:cNvPr>
          <p:cNvSpPr txBox="1"/>
          <p:nvPr/>
        </p:nvSpPr>
        <p:spPr>
          <a:xfrm>
            <a:off x="784860" y="1645920"/>
            <a:ext cx="1919628" cy="369332"/>
          </a:xfrm>
          <a:prstGeom prst="rect">
            <a:avLst/>
          </a:prstGeom>
          <a:noFill/>
        </p:spPr>
        <p:txBody>
          <a:bodyPr wrap="none" rtlCol="0">
            <a:spAutoFit/>
          </a:bodyPr>
          <a:lstStyle/>
          <a:p>
            <a:r>
              <a:rPr lang="en-IN" dirty="0">
                <a:latin typeface="Arial Black" panose="020B0A04020102020204" pitchFamily="34" charset="0"/>
              </a:rPr>
              <a:t>Future scope:</a:t>
            </a:r>
          </a:p>
        </p:txBody>
      </p:sp>
    </p:spTree>
    <p:extLst>
      <p:ext uri="{BB962C8B-B14F-4D97-AF65-F5344CB8AC3E}">
        <p14:creationId xmlns:p14="http://schemas.microsoft.com/office/powerpoint/2010/main" val="8907945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147</TotalTime>
  <Words>695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 Display</vt:lpstr>
      <vt:lpstr>Arial</vt:lpstr>
      <vt:lpstr>Arial Black</vt:lpstr>
      <vt:lpstr>Garamond</vt:lpstr>
      <vt:lpstr>Söhne</vt:lpstr>
      <vt:lpstr>Organic</vt:lpstr>
      <vt:lpstr>KEY 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jeron jerry</dc:creator>
  <cp:lastModifiedBy>jeron jerry</cp:lastModifiedBy>
  <cp:revision>1</cp:revision>
  <dcterms:created xsi:type="dcterms:W3CDTF">2024-03-24T06:06:17Z</dcterms:created>
  <dcterms:modified xsi:type="dcterms:W3CDTF">2024-04-01T15:02:28Z</dcterms:modified>
</cp:coreProperties>
</file>