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0080625" cy="7559675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842C3-2930-4E34-9C74-FBEB2F2F6453}" v="5" dt="2022-12-12T09:51:45.511"/>
    <p1510:client id="{FD65DE42-2955-4084-99F0-8964E7B7F2E5}" v="3" dt="2022-12-02T21:19:19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İH NİHAT PEŞKER" userId="S::fatihpesker@ogr365.iyte.edu.tr::99f17f29-592e-424c-a731-7ae4afec8e00" providerId="AD" clId="Web-{FD65DE42-2955-4084-99F0-8964E7B7F2E5}"/>
    <pc:docChg chg="addSld delSld">
      <pc:chgData name="FATİH NİHAT PEŞKER" userId="S::fatihpesker@ogr365.iyte.edu.tr::99f17f29-592e-424c-a731-7ae4afec8e00" providerId="AD" clId="Web-{FD65DE42-2955-4084-99F0-8964E7B7F2E5}" dt="2022-12-02T21:19:18.541" v="1"/>
      <pc:docMkLst>
        <pc:docMk/>
      </pc:docMkLst>
      <pc:sldChg chg="add del">
        <pc:chgData name="FATİH NİHAT PEŞKER" userId="S::fatihpesker@ogr365.iyte.edu.tr::99f17f29-592e-424c-a731-7ae4afec8e00" providerId="AD" clId="Web-{FD65DE42-2955-4084-99F0-8964E7B7F2E5}" dt="2022-12-02T21:19:18.541" v="1"/>
        <pc:sldMkLst>
          <pc:docMk/>
          <pc:sldMk cId="0" sldId="287"/>
        </pc:sldMkLst>
      </pc:sldChg>
    </pc:docChg>
  </pc:docChgLst>
  <pc:docChgLst>
    <pc:chgData name="KAAN KORKMAZ" userId="S::kaankorkmaz@ogr365.iyte.edu.tr::ef807798-8ee7-4c72-8ae5-9ff1977cd751" providerId="AD" clId="Web-{8AA842C3-2930-4E34-9C74-FBEB2F2F6453}"/>
    <pc:docChg chg="addSld delSld modSld">
      <pc:chgData name="KAAN KORKMAZ" userId="S::kaankorkmaz@ogr365.iyte.edu.tr::ef807798-8ee7-4c72-8ae5-9ff1977cd751" providerId="AD" clId="Web-{8AA842C3-2930-4E34-9C74-FBEB2F2F6453}" dt="2022-12-12T09:51:43.745" v="3"/>
      <pc:docMkLst>
        <pc:docMk/>
      </pc:docMkLst>
      <pc:sldChg chg="modSp add del">
        <pc:chgData name="KAAN KORKMAZ" userId="S::kaankorkmaz@ogr365.iyte.edu.tr::ef807798-8ee7-4c72-8ae5-9ff1977cd751" providerId="AD" clId="Web-{8AA842C3-2930-4E34-9C74-FBEB2F2F6453}" dt="2022-12-12T09:51:43.745" v="3"/>
        <pc:sldMkLst>
          <pc:docMk/>
          <pc:sldMk cId="0" sldId="289"/>
        </pc:sldMkLst>
        <pc:spChg chg="mod">
          <ac:chgData name="KAAN KORKMAZ" userId="S::kaankorkmaz@ogr365.iyte.edu.tr::ef807798-8ee7-4c72-8ae5-9ff1977cd751" providerId="AD" clId="Web-{8AA842C3-2930-4E34-9C74-FBEB2F2F6453}" dt="2022-12-12T09:50:05.101" v="1" actId="20577"/>
          <ac:spMkLst>
            <pc:docMk/>
            <pc:sldMk cId="0" sldId="289"/>
            <ac:spMk id="16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6;p14"/>
          <p:cNvPicPr/>
          <p:nvPr/>
        </p:nvPicPr>
        <p:blipFill>
          <a:blip r:embed="rId14"/>
          <a:stretch/>
        </p:blipFill>
        <p:spPr>
          <a:xfrm>
            <a:off x="0" y="360"/>
            <a:ext cx="10079280" cy="7558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b="1" strike="noStrike" spc="-1">
                <a:solidFill>
                  <a:srgbClr val="FFFFFF"/>
                </a:solidFill>
                <a:latin typeface="Raleway"/>
                <a:ea typeface="Raleway"/>
              </a:rPr>
              <a:t>Python 101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04800" y="1798223"/>
            <a:ext cx="88689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4000" b="0" strike="noStrike" spc="-1" err="1">
                <a:solidFill>
                  <a:srgbClr val="FFFFFF"/>
                </a:solidFill>
                <a:latin typeface="Arial"/>
                <a:ea typeface="Arial"/>
              </a:rPr>
              <a:t>Lecture</a:t>
            </a:r>
            <a:r>
              <a:rPr lang="tr-TR" sz="4000" b="0" strike="noStrike" spc="-1">
                <a:solidFill>
                  <a:srgbClr val="FFFFFF"/>
                </a:solidFill>
                <a:latin typeface="Arial"/>
                <a:ea typeface="Arial"/>
              </a:rPr>
              <a:t> 1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360" y="292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504360" y="1651320"/>
            <a:ext cx="8869320" cy="52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Courier New"/>
              <a:buChar char="●"/>
            </a:pPr>
            <a:r>
              <a:rPr lang="en-US" sz="2400" b="1" strike="noStrike" spc="-1">
                <a:solidFill>
                  <a:srgbClr val="FFFFFF"/>
                </a:solidFill>
                <a:latin typeface="Verdana"/>
                <a:ea typeface="Courier New"/>
              </a:rPr>
              <a:t>Case sensitive</a:t>
            </a:r>
            <a:br/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Courier New"/>
              </a:rPr>
              <a:t>area</a:t>
            </a:r>
            <a:r>
              <a:rPr lang="en-US" sz="2400" b="0" strike="noStrike" spc="-1">
                <a:solidFill>
                  <a:srgbClr val="81D41A"/>
                </a:solidFill>
                <a:latin typeface="Verdana"/>
                <a:ea typeface="Courier New"/>
              </a:rPr>
              <a:t> </a:t>
            </a:r>
            <a:r>
              <a:rPr lang="en-US" sz="2400" b="0" strike="noStrike" spc="-1">
                <a:solidFill>
                  <a:srgbClr val="81D41A"/>
                </a:solidFill>
                <a:latin typeface="Verdana"/>
                <a:ea typeface="Verdana"/>
              </a:rPr>
              <a:t>≠ </a:t>
            </a:r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Verdana"/>
              </a:rPr>
              <a:t>Area</a:t>
            </a:r>
            <a:r>
              <a:rPr lang="en-US" sz="2400" b="0" strike="noStrike" spc="-1">
                <a:solidFill>
                  <a:srgbClr val="81D41A"/>
                </a:solidFill>
                <a:latin typeface="Verdana"/>
                <a:ea typeface="Verdana"/>
              </a:rPr>
              <a:t>            </a:t>
            </a:r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Verdana"/>
              </a:rPr>
              <a:t>print()</a:t>
            </a:r>
            <a:r>
              <a:rPr lang="en-US" sz="2400" b="0" strike="noStrike" spc="-1">
                <a:solidFill>
                  <a:srgbClr val="81D41A"/>
                </a:solidFill>
                <a:latin typeface="Verdana"/>
                <a:ea typeface="Verdana"/>
              </a:rPr>
              <a:t> ≠ </a:t>
            </a:r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Verdana"/>
              </a:rPr>
              <a:t>Print()</a:t>
            </a:r>
            <a:br/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Courier New"/>
              <a:buChar char="●"/>
            </a:pPr>
            <a:r>
              <a:rPr lang="en-US" sz="2400" b="1" strike="noStrike" spc="-1">
                <a:solidFill>
                  <a:srgbClr val="FFFFFF"/>
                </a:solidFill>
                <a:latin typeface="Verdana"/>
                <a:ea typeface="Courier New"/>
              </a:rPr>
              <a:t>Use descriptive names</a:t>
            </a:r>
            <a:br/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Courier New"/>
              </a:rPr>
              <a:t>x = 2019       year = 2019</a:t>
            </a:r>
            <a:br/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Courier New"/>
              <a:buChar char="●"/>
            </a:pPr>
            <a:r>
              <a:rPr lang="en-US" sz="2400" b="1" strike="noStrike" spc="-1">
                <a:solidFill>
                  <a:srgbClr val="FFFFFF"/>
                </a:solidFill>
                <a:latin typeface="Verdana"/>
                <a:ea typeface="Courier New"/>
              </a:rPr>
              <a:t>Naming convention</a:t>
            </a:r>
            <a:br/>
            <a:br/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Courier New"/>
              </a:rPr>
              <a:t>lowercase for single word → </a:t>
            </a:r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Courier New"/>
              </a:rPr>
              <a:t>radius = 10</a:t>
            </a:r>
            <a:br/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Courier New"/>
              </a:rPr>
              <a:t>camelCase for multiple words → </a:t>
            </a:r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Courier New"/>
              </a:rPr>
              <a:t>numOfStudents = 98</a:t>
            </a:r>
            <a:br/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Courier New"/>
              </a:rPr>
              <a:t>uppercase for constants → </a:t>
            </a:r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Courier New"/>
              </a:rPr>
              <a:t>PI = 3.14159</a:t>
            </a:r>
            <a:br/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04000" y="3009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Tips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(valid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(valid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292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360" y="1651320"/>
            <a:ext cx="8869320" cy="52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8016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Courier New"/>
              <a:buChar char="●"/>
            </a:pPr>
            <a:r>
              <a:rPr lang="en-US" sz="2400" b="1" strike="noStrike" spc="-1">
                <a:solidFill>
                  <a:srgbClr val="FFFFFF"/>
                </a:solidFill>
                <a:latin typeface="Verdana"/>
                <a:ea typeface="Courier New"/>
              </a:rPr>
              <a:t>Data Types</a:t>
            </a:r>
            <a:br/>
            <a:r>
              <a:rPr lang="en-US" sz="2400" b="0" strike="noStrike" spc="-1">
                <a:solidFill>
                  <a:srgbClr val="81D41A"/>
                </a:solidFill>
                <a:latin typeface="Verdana"/>
                <a:ea typeface="Courier New"/>
              </a:rPr>
              <a:t>int →</a:t>
            </a:r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Courier New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25</a:t>
            </a:r>
            <a:br/>
            <a:r>
              <a:rPr lang="en-US" sz="2400" b="0" strike="noStrike" spc="-1">
                <a:solidFill>
                  <a:srgbClr val="81D41A"/>
                </a:solidFill>
                <a:latin typeface="Verdana"/>
                <a:ea typeface="Courier New"/>
              </a:rPr>
              <a:t>float →</a:t>
            </a:r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Courier New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3.14</a:t>
            </a:r>
            <a:br/>
            <a:r>
              <a:rPr lang="en-US" sz="2400" b="0" strike="noStrike" spc="-1">
                <a:solidFill>
                  <a:srgbClr val="81D41A"/>
                </a:solidFill>
                <a:latin typeface="Verdana"/>
                <a:ea typeface="Courier New"/>
              </a:rPr>
              <a:t>string →</a:t>
            </a:r>
            <a:r>
              <a:rPr lang="en-US" sz="2400" b="0" strike="noStrike" spc="-1">
                <a:solidFill>
                  <a:srgbClr val="81D41A"/>
                </a:solidFill>
                <a:latin typeface="Courier New"/>
                <a:ea typeface="Courier New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“John” or ‘John’ or “25” or ‘3.14’</a:t>
            </a:r>
            <a:br/>
            <a:r>
              <a:rPr lang="en-US" sz="2400" b="0" strike="noStrike" spc="-1">
                <a:solidFill>
                  <a:srgbClr val="81D41A"/>
                </a:solidFill>
                <a:latin typeface="Verdana"/>
                <a:ea typeface="Courier New"/>
              </a:rPr>
              <a:t>boolean →</a:t>
            </a:r>
            <a:r>
              <a:rPr lang="en-US" sz="2400" b="1" strike="noStrike" spc="-1">
                <a:solidFill>
                  <a:srgbClr val="81D41A"/>
                </a:solidFill>
                <a:latin typeface="Courier New"/>
                <a:ea typeface="Courier New"/>
              </a:rPr>
              <a:t> </a:t>
            </a:r>
            <a:r>
              <a:rPr lang="en-US" sz="24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True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or</a:t>
            </a:r>
            <a:r>
              <a:rPr lang="en-US" sz="24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False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Courier New"/>
              <a:buChar char="●"/>
            </a:pPr>
            <a:r>
              <a:rPr lang="en-US" sz="2400" b="1" strike="noStrike" spc="-1">
                <a:solidFill>
                  <a:srgbClr val="FFFFFF"/>
                </a:solidFill>
                <a:latin typeface="Verdana"/>
                <a:ea typeface="Courier New"/>
              </a:rPr>
              <a:t>Operators</a:t>
            </a:r>
            <a:br/>
            <a:r>
              <a:rPr lang="en-US" sz="2400" b="1" strike="noStrike" spc="-1">
                <a:solidFill>
                  <a:srgbClr val="81D41A"/>
                </a:solidFill>
                <a:latin typeface="Courier New"/>
                <a:ea typeface="Courier New"/>
              </a:rPr>
              <a:t>+   -   /   *   %   //   **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Courier New"/>
              <a:buChar char="●"/>
            </a:pPr>
            <a:r>
              <a:rPr lang="en-US" sz="2400" b="1" strike="noStrike" spc="-1">
                <a:solidFill>
                  <a:srgbClr val="FFFFFF"/>
                </a:solidFill>
                <a:latin typeface="Verdana"/>
                <a:ea typeface="Courier New"/>
              </a:rPr>
              <a:t>Functions</a:t>
            </a:r>
            <a:endParaRPr lang="en-US" sz="24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Courier New"/>
              <a:buChar char="●"/>
            </a:pPr>
            <a:r>
              <a:rPr lang="en-US" sz="2400" b="0" strike="noStrike" spc="-1">
                <a:solidFill>
                  <a:srgbClr val="81D41A"/>
                </a:solidFill>
                <a:latin typeface="Verdana"/>
                <a:ea typeface="Courier New"/>
              </a:rPr>
              <a:t>Built-in →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print, max, round, abs, pow...</a:t>
            </a:r>
            <a:br/>
            <a:r>
              <a:rPr lang="en-US" sz="2400" b="0" strike="noStrike" spc="-1">
                <a:solidFill>
                  <a:srgbClr val="81D41A"/>
                </a:solidFill>
                <a:latin typeface="Verdana"/>
                <a:ea typeface="Courier New"/>
              </a:rPr>
              <a:t>User-defined →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...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(valid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f1 = 5.6                         (valid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f1 = 5.6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f1 = 5.6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a_str = “Hello”              (valid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f1 = 5.6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a_str = “Hello”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f1 = 5.6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a_str = “Hello”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b_str = 'world'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f1 = 5.6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a_str = “Hello”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b_str = 'world'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a+2 = a                         (valid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f1 = 5.6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a_str = “Hello”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b_str = 'world'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a+2 = a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360" y="292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Operators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2" name="Resim 81"/>
          <p:cNvPicPr/>
          <p:nvPr/>
        </p:nvPicPr>
        <p:blipFill>
          <a:blip r:embed="rId2"/>
          <a:stretch/>
        </p:blipFill>
        <p:spPr>
          <a:xfrm>
            <a:off x="584640" y="1782720"/>
            <a:ext cx="8943120" cy="476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f1 = 5.6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a_str = “Hello”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b_str = 'world'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a+2 = a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a+b = 5                         (valid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364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4760" y="1479600"/>
            <a:ext cx="9070920" cy="55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5    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5 = a    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h+6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5(a+6)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abc = 5*(a+6)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 = a + 2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f1 = 5.6          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a_str = “Hello”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b_str = 'world'               (</a:t>
            </a:r>
            <a:r>
              <a:rPr lang="en-US" sz="3000" b="0" strike="noStrike" spc="-1">
                <a:solidFill>
                  <a:srgbClr val="81D41A"/>
                </a:solidFill>
                <a:latin typeface="Arial"/>
                <a:ea typeface="Arial"/>
              </a:rPr>
              <a:t>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 or invalid)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a+2 = a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a+b = 5                         (valid or </a:t>
            </a:r>
            <a:r>
              <a:rPr lang="en-US" sz="3000" b="0" strike="noStrike" spc="-1">
                <a:solidFill>
                  <a:srgbClr val="FF0000"/>
                </a:solidFill>
                <a:latin typeface="Arial"/>
                <a:ea typeface="Arial"/>
              </a:rPr>
              <a:t>invalid</a:t>
            </a:r>
            <a:r>
              <a:rPr lang="en-US" sz="3000" b="0" strike="noStrike" spc="-1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18120" y="1668240"/>
            <a:ext cx="8891280" cy="39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Exercises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09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Math Equation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768680"/>
            <a:ext cx="8868960" cy="52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Verdana"/>
              <a:buChar char="●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Write a Python program to solve the following mathematical equation for x=1, y=4, z=0.25</a:t>
            </a:r>
            <a:br>
              <a:rPr/>
            </a:br>
            <a:br>
              <a:rPr/>
            </a:br>
            <a:br>
              <a:rPr/>
            </a:br>
            <a:br>
              <a:rPr/>
            </a:br>
            <a:br>
              <a:rPr/>
            </a:b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Verdana"/>
              <a:buChar char="●"/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Hint 1: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 Define variables for x, y, and z</a:t>
            </a:r>
            <a:br>
              <a:rPr/>
            </a:b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Verdana"/>
              <a:buChar char="●"/>
            </a:pPr>
            <a:r>
              <a:rPr lang="en-US" sz="2800" b="1" strike="noStrike" spc="-1">
                <a:solidFill>
                  <a:srgbClr val="FFFFFF"/>
                </a:solidFill>
                <a:latin typeface="Verdana"/>
                <a:ea typeface="Verdana"/>
              </a:rPr>
              <a:t>Hint 2: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 You can use ** operator to take square root</a:t>
            </a:r>
            <a:endParaRPr lang="en-US" sz="2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Formula 3"/>
              <p:cNvSpPr txBox="1"/>
              <p:nvPr/>
            </p:nvSpPr>
            <p:spPr>
              <a:xfrm>
                <a:off x="3648060" y="2952720"/>
                <a:ext cx="2782440" cy="14515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4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060" y="2952720"/>
                <a:ext cx="2782440" cy="1451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09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Raleway"/>
                <a:ea typeface="Raleway"/>
              </a:rPr>
              <a:t>Temperature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8680"/>
            <a:ext cx="8868960" cy="52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379730">
              <a:lnSpc>
                <a:spcPct val="100000"/>
              </a:lnSpc>
              <a:buClr>
                <a:srgbClr val="FFFFFF"/>
              </a:buClr>
              <a:buFont typeface="Verdana"/>
              <a:buChar char="●"/>
            </a:pPr>
            <a:r>
              <a:rPr lang="en-US" sz="315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Write a Python program that asks the user for a number as a temperature in Celsius then </a:t>
            </a:r>
            <a:r>
              <a:rPr lang="en-US" sz="3150" b="1" strike="noStrike" spc="-1" dirty="0">
                <a:solidFill>
                  <a:srgbClr val="81D41A"/>
                </a:solidFill>
                <a:latin typeface="Verdana"/>
                <a:ea typeface="Verdana"/>
              </a:rPr>
              <a:t>converts it to Fahrenheit</a:t>
            </a:r>
            <a:r>
              <a:rPr lang="en-US" sz="315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and prints it.</a:t>
            </a:r>
            <a:endParaRPr lang="en-US" sz="31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190" b="0" strike="noStrike" spc="-1">
              <a:latin typeface="Arial"/>
            </a:endParaRPr>
          </a:p>
          <a:p>
            <a:pPr marL="457200" lvl="1" indent="-379730">
              <a:buClr>
                <a:srgbClr val="FFFFFF"/>
              </a:buClr>
              <a:buFont typeface="Verdana"/>
              <a:buChar char="●"/>
            </a:pPr>
            <a:r>
              <a:rPr lang="en-US" sz="3150" b="1" strike="noStrike" spc="-1" dirty="0">
                <a:solidFill>
                  <a:srgbClr val="FFFFFF"/>
                </a:solidFill>
                <a:latin typeface="Verdana"/>
                <a:ea typeface="Verdana"/>
              </a:rPr>
              <a:t>Hint 1: </a:t>
            </a:r>
            <a:r>
              <a:rPr lang="en-US" sz="315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You will need eval function or</a:t>
            </a:r>
            <a:r>
              <a:rPr lang="en-US" sz="3150" spc="-1" dirty="0">
                <a:solidFill>
                  <a:srgbClr val="FFFFFF"/>
                </a:solidFill>
                <a:latin typeface="Verdana"/>
                <a:ea typeface="Verdana"/>
              </a:rPr>
              <a:t> </a:t>
            </a:r>
            <a:r>
              <a:rPr lang="en-US" sz="315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conversion.</a:t>
            </a:r>
            <a:endParaRPr lang="en-US" sz="315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3190" b="0" strike="noStrike" spc="-1">
              <a:latin typeface="Arial"/>
            </a:endParaRPr>
          </a:p>
          <a:p>
            <a:pPr marL="457200" indent="-379730">
              <a:lnSpc>
                <a:spcPct val="100000"/>
              </a:lnSpc>
              <a:buClr>
                <a:srgbClr val="FFFFFF"/>
              </a:buClr>
              <a:buFont typeface="Verdana"/>
              <a:buChar char="●"/>
            </a:pPr>
            <a:r>
              <a:rPr lang="en-US" sz="3150" b="1" strike="noStrike" spc="-1" dirty="0">
                <a:solidFill>
                  <a:srgbClr val="FFFFFF"/>
                </a:solidFill>
                <a:latin typeface="Verdana"/>
                <a:ea typeface="Verdana"/>
              </a:rPr>
              <a:t>Hint 2</a:t>
            </a:r>
            <a:r>
              <a:rPr lang="en-US" sz="315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: T</a:t>
            </a:r>
            <a:r>
              <a:rPr lang="en-US" sz="3150" b="0" strike="noStrike" spc="-1" baseline="-25000" dirty="0">
                <a:solidFill>
                  <a:srgbClr val="FFFFFF"/>
                </a:solidFill>
                <a:latin typeface="Verdana"/>
                <a:ea typeface="Verdana"/>
              </a:rPr>
              <a:t>(°F)</a:t>
            </a:r>
            <a:r>
              <a:rPr lang="en-US" sz="315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= T</a:t>
            </a:r>
            <a:r>
              <a:rPr lang="en-US" sz="3150" b="0" strike="noStrike" spc="-1" baseline="-25000" dirty="0">
                <a:solidFill>
                  <a:srgbClr val="FFFFFF"/>
                </a:solidFill>
                <a:latin typeface="Verdana"/>
                <a:ea typeface="Verdana"/>
              </a:rPr>
              <a:t>(°C)</a:t>
            </a:r>
            <a:r>
              <a:rPr lang="en-US" sz="315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× 1.8 + 32</a:t>
            </a:r>
            <a:endParaRPr lang="en-US" sz="315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09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Velocity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768680"/>
            <a:ext cx="8731080" cy="52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Verdana"/>
              <a:buChar char="●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Write a program that solves the following problem:</a:t>
            </a:r>
            <a:br>
              <a:rPr/>
            </a:br>
            <a:br>
              <a:rPr/>
            </a:b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There are two cars that start at the same time and drive towards each other. Velocity of the cars are fixed at </a:t>
            </a:r>
            <a:r>
              <a:rPr lang="en-US" sz="2800" b="1" strike="noStrike" spc="-1">
                <a:solidFill>
                  <a:srgbClr val="81D41A"/>
                </a:solidFill>
                <a:latin typeface="Verdana"/>
                <a:ea typeface="Verdana"/>
              </a:rPr>
              <a:t>80 km/h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 and </a:t>
            </a:r>
            <a:r>
              <a:rPr lang="en-US" sz="2800" b="1" strike="noStrike" spc="-1">
                <a:solidFill>
                  <a:srgbClr val="81D41A"/>
                </a:solidFill>
                <a:latin typeface="Verdana"/>
                <a:ea typeface="Verdana"/>
              </a:rPr>
              <a:t>70 km/h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. At the beginning, the distance between the cars is </a:t>
            </a:r>
            <a:r>
              <a:rPr lang="en-US" sz="2800" b="1" strike="noStrike" spc="-1">
                <a:solidFill>
                  <a:srgbClr val="81D41A"/>
                </a:solidFill>
                <a:latin typeface="Verdana"/>
                <a:ea typeface="Verdana"/>
              </a:rPr>
              <a:t>490 km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. After how many </a:t>
            </a:r>
            <a:r>
              <a:rPr lang="en-US" sz="2800" b="0" i="1" u="sng" strike="noStrike" spc="-1">
                <a:solidFill>
                  <a:srgbClr val="FF972F"/>
                </a:solidFill>
                <a:uFillTx/>
                <a:latin typeface="Verdana"/>
                <a:ea typeface="Verdana"/>
              </a:rPr>
              <a:t>minutes</a:t>
            </a:r>
            <a:r>
              <a:rPr lang="en-US" sz="2800" b="0" i="1" strike="noStrike" spc="-1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will the distance between them be </a:t>
            </a:r>
            <a:r>
              <a:rPr lang="en-US" sz="2800" b="1" strike="noStrike" spc="-1">
                <a:solidFill>
                  <a:srgbClr val="81D41A"/>
                </a:solidFill>
                <a:latin typeface="Verdana"/>
                <a:ea typeface="Verdana"/>
              </a:rPr>
              <a:t>150 km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3840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Hypotenuse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806120"/>
            <a:ext cx="8548200" cy="52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Verdana"/>
              <a:buChar char="●"/>
            </a:pPr>
            <a:r>
              <a:rPr lang="en-US" sz="3200" b="0" strike="noStrike" spc="-1">
                <a:solidFill>
                  <a:srgbClr val="FFFFFF"/>
                </a:solidFill>
                <a:latin typeface="Verdana"/>
                <a:ea typeface="Verdana"/>
              </a:rPr>
              <a:t>Write a program that asks the user for the length of perpendicular edges of a right triangle, then </a:t>
            </a:r>
            <a:r>
              <a:rPr lang="en-US" sz="3200" b="1" strike="noStrike" spc="-1">
                <a:solidFill>
                  <a:srgbClr val="81D41A"/>
                </a:solidFill>
                <a:latin typeface="Verdana"/>
                <a:ea typeface="Verdana"/>
              </a:rPr>
              <a:t>calculates the hypotenuse</a:t>
            </a:r>
            <a:r>
              <a:rPr lang="en-US" sz="3200" b="0" strike="noStrike" spc="-1">
                <a:solidFill>
                  <a:srgbClr val="FFFFFF"/>
                </a:solidFill>
                <a:latin typeface="Verdana"/>
                <a:ea typeface="Verdana"/>
              </a:rPr>
              <a:t> and prints it.</a:t>
            </a:r>
            <a:br>
              <a:rPr/>
            </a:br>
            <a:r>
              <a:rPr lang="en-US" sz="3200" b="0" strike="noStrike" spc="-1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FFFFFF"/>
              </a:buClr>
              <a:buFont typeface="Verdana"/>
              <a:buChar char="●"/>
            </a:pPr>
            <a:r>
              <a:rPr lang="en-US" sz="3200" b="1" strike="noStrike" spc="-1">
                <a:solidFill>
                  <a:srgbClr val="FFFFFF"/>
                </a:solidFill>
                <a:latin typeface="Verdana"/>
                <a:ea typeface="Verdana"/>
              </a:rPr>
              <a:t>E.g.</a:t>
            </a:r>
            <a:r>
              <a:rPr lang="en-US" sz="3200" b="0" strike="noStrike" spc="-1">
                <a:solidFill>
                  <a:srgbClr val="FFFFFF"/>
                </a:solidFill>
                <a:latin typeface="Verdana"/>
                <a:ea typeface="Verdana"/>
              </a:rPr>
              <a:t> For the inputs 3 and 4, the output should be 5.</a:t>
            </a:r>
            <a:br>
              <a:rPr/>
            </a:br>
            <a:r>
              <a:rPr lang="en-US" sz="3200" b="0" strike="noStrike" spc="-1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360" y="2926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print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360" y="1651320"/>
            <a:ext cx="8869320" cy="52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Courier New"/>
              <a:buChar char="●"/>
            </a:pP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</a:t>
            </a:r>
            <a:r>
              <a:rPr lang="en-US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 : Produces text output on the console.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</a:pPr>
            <a:endParaRPr lang="en-US" sz="2000" b="0" strike="noStrike" spc="-1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Verdana"/>
              <a:buChar char="●"/>
            </a:pPr>
            <a:r>
              <a:rPr lang="en-US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Syntax: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  	</a:t>
            </a: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</a:t>
            </a:r>
            <a:r>
              <a:rPr lang="en-US" sz="2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“</a:t>
            </a:r>
            <a:r>
              <a:rPr lang="en-US" sz="2000" b="1" i="1" strike="noStrike" spc="-1">
                <a:solidFill>
                  <a:srgbClr val="FFFFFF"/>
                </a:solidFill>
                <a:latin typeface="Courier New"/>
                <a:ea typeface="Verdana"/>
              </a:rPr>
              <a:t>Message”</a:t>
            </a: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Verdana"/>
              </a:rPr>
              <a:t>  	</a:t>
            </a: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</a:t>
            </a:r>
            <a:r>
              <a:rPr lang="en-US" sz="2000" b="1" i="1" strike="noStrike" spc="-1">
                <a:solidFill>
                  <a:srgbClr val="FFFFFF"/>
                </a:solidFill>
                <a:latin typeface="Courier New"/>
                <a:ea typeface="Verdana"/>
              </a:rPr>
              <a:t>Expression</a:t>
            </a: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Verdana"/>
              </a:rPr>
              <a:t>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Verdana"/>
              </a:rPr>
              <a:t>  	</a:t>
            </a: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</a:t>
            </a:r>
            <a:r>
              <a:rPr lang="en-US" sz="2000" b="1" i="1" strike="noStrike" spc="-1">
                <a:solidFill>
                  <a:srgbClr val="FFFFFF"/>
                </a:solidFill>
                <a:latin typeface="Courier New"/>
                <a:ea typeface="Verdana"/>
              </a:rPr>
              <a:t>Item1</a:t>
            </a:r>
            <a:r>
              <a:rPr lang="en-US" sz="2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, </a:t>
            </a:r>
            <a:r>
              <a:rPr lang="en-US" sz="2000" b="1" i="1" strike="noStrike" spc="-1">
                <a:solidFill>
                  <a:srgbClr val="FFFFFF"/>
                </a:solidFill>
                <a:latin typeface="Courier New"/>
                <a:ea typeface="Verdana"/>
              </a:rPr>
              <a:t>Item2</a:t>
            </a:r>
            <a:r>
              <a:rPr lang="en-US" sz="2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, </a:t>
            </a: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Verdana"/>
              </a:rPr>
              <a:t>...</a:t>
            </a:r>
            <a:r>
              <a:rPr lang="en-US" sz="2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, </a:t>
            </a:r>
            <a:r>
              <a:rPr lang="en-US" sz="2000" b="1" i="1" strike="noStrike" spc="-1">
                <a:solidFill>
                  <a:srgbClr val="FFFFFF"/>
                </a:solidFill>
                <a:latin typeface="Courier New"/>
                <a:ea typeface="Verdana"/>
              </a:rPr>
              <a:t>ItemN</a:t>
            </a: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Verdana"/>
              </a:rPr>
              <a:t>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Verdana"/>
              <a:buChar char="●"/>
            </a:pPr>
            <a:r>
              <a:rPr lang="en-US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Example 1:</a:t>
            </a:r>
            <a:endParaRPr lang="en-US" sz="2000" b="0" strike="noStrike" spc="-1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Verdana"/>
              <a:buChar char="●"/>
            </a:pP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print(“Hello, world!”)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</a:pPr>
            <a:endParaRPr lang="en-US" sz="2000" b="0" strike="noStrike" spc="-1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Verdana"/>
              <a:buChar char="●"/>
            </a:pPr>
            <a:r>
              <a:rPr lang="en-US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Exampe 2: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7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	born = 1999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7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	print(“You are”, </a:t>
            </a:r>
            <a:r>
              <a:rPr lang="en-US" sz="2000" b="1" strike="noStrike" spc="-1">
                <a:solidFill>
                  <a:srgbClr val="81D41A"/>
                </a:solidFill>
                <a:latin typeface="Courier New"/>
                <a:ea typeface="Courier New"/>
              </a:rPr>
              <a:t>2019 – born</a:t>
            </a:r>
            <a:r>
              <a:rPr lang="en-US" sz="2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, “years old.”)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09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input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8680"/>
            <a:ext cx="8869320" cy="52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Verdana"/>
              <a:buChar char="●"/>
            </a:pPr>
            <a:r>
              <a:rPr lang="en-US" sz="2200" b="0" strike="noStrike" spc="-1">
                <a:solidFill>
                  <a:srgbClr val="FFFFFF"/>
                </a:solidFill>
                <a:latin typeface="Courier New"/>
                <a:ea typeface="Verdana"/>
              </a:rPr>
              <a:t>input</a:t>
            </a: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 : Reads data from user input.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2200" b="0" strike="noStrike" spc="-1">
                <a:solidFill>
                  <a:srgbClr val="81D41A"/>
                </a:solidFill>
                <a:latin typeface="Verdana"/>
                <a:ea typeface="Verdana"/>
              </a:rPr>
              <a:t>You can store an input data in a variable.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endParaRPr lang="en-US" sz="2200" b="0" strike="noStrike" spc="-1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400"/>
              </a:spcBef>
              <a:buClr>
                <a:srgbClr val="FFFFFF"/>
              </a:buClr>
              <a:buFont typeface="Verdana"/>
              <a:buChar char="●"/>
            </a:pP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Example: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en-US" sz="2200" b="0" strike="noStrike" spc="-1">
                <a:solidFill>
                  <a:srgbClr val="FFFFFF"/>
                </a:solidFill>
                <a:latin typeface="Courier New"/>
                <a:ea typeface="Verdana"/>
              </a:rPr>
              <a:t>	name = input(“What is your name? ”)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ourier New"/>
                <a:ea typeface="Verdana"/>
              </a:rPr>
              <a:t>  	print(“Hello”, </a:t>
            </a:r>
            <a:r>
              <a:rPr lang="en-US" sz="2200" b="1" strike="noStrike" spc="-1">
                <a:solidFill>
                  <a:srgbClr val="81D41A"/>
                </a:solidFill>
                <a:latin typeface="Courier New"/>
                <a:ea typeface="Verdana"/>
              </a:rPr>
              <a:t>name</a:t>
            </a:r>
            <a:r>
              <a:rPr lang="en-US" sz="2200" b="0" strike="noStrike" spc="-1">
                <a:solidFill>
                  <a:srgbClr val="FFFFFF"/>
                </a:solidFill>
                <a:latin typeface="Courier New"/>
                <a:ea typeface="Verdana"/>
              </a:rPr>
              <a:t>, “!”)</a:t>
            </a: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  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endParaRPr lang="en-US" sz="2200" b="0" strike="noStrike" spc="-1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400"/>
              </a:spcBef>
              <a:buClr>
                <a:srgbClr val="FFFFFF"/>
              </a:buClr>
              <a:buFont typeface="Verdana"/>
              <a:buChar char="●"/>
            </a:pP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Output: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ourier New"/>
                <a:ea typeface="Verdana"/>
              </a:rPr>
              <a:t>  	What is your name? </a:t>
            </a:r>
            <a:r>
              <a:rPr lang="en-US" sz="2200" b="1" u="sng" strike="noStrike" spc="-1">
                <a:solidFill>
                  <a:srgbClr val="FFFFFF"/>
                </a:solidFill>
                <a:uFillTx/>
                <a:latin typeface="Courier New"/>
                <a:ea typeface="Verdana"/>
              </a:rPr>
              <a:t>John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ourier New"/>
                <a:ea typeface="Verdana"/>
              </a:rPr>
              <a:t>  	Hello John!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60000"/>
              </a:lnSpc>
              <a:spcBef>
                <a:spcPts val="400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	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09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Data Type Conversion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8680"/>
            <a:ext cx="8869320" cy="52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Verdana"/>
              <a:buChar char="●"/>
            </a:pPr>
            <a:r>
              <a:rPr lang="en-US" sz="2200" b="1" u="sng" strike="noStrike" spc="-1">
                <a:solidFill>
                  <a:srgbClr val="FFFFFF"/>
                </a:solidFill>
                <a:uFillTx/>
                <a:latin typeface="Verdana"/>
                <a:ea typeface="Verdana"/>
              </a:rPr>
              <a:t>Some</a:t>
            </a: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	data types can be converted into others: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</a:pPr>
            <a:r>
              <a:rPr lang="en-US" sz="2200" b="1" strike="noStrike" spc="-1">
                <a:solidFill>
                  <a:srgbClr val="81D41A"/>
                </a:solidFill>
                <a:latin typeface="Verdana"/>
                <a:ea typeface="Verdana"/>
              </a:rPr>
              <a:t>	</a:t>
            </a:r>
            <a:r>
              <a:rPr lang="en-US" sz="2200" b="1" strike="noStrike" spc="-1">
                <a:solidFill>
                  <a:srgbClr val="FF972F"/>
                </a:solidFill>
                <a:latin typeface="Verdana"/>
                <a:ea typeface="Verdana"/>
              </a:rPr>
              <a:t>		</a:t>
            </a:r>
            <a:br/>
            <a:r>
              <a:rPr lang="en-US" sz="2200" b="1" strike="noStrike" spc="-1">
                <a:solidFill>
                  <a:srgbClr val="FF972F"/>
                </a:solidFill>
                <a:latin typeface="Verdana"/>
                <a:ea typeface="Verdana"/>
              </a:rPr>
              <a:t>			</a:t>
            </a:r>
            <a:r>
              <a:rPr lang="en-US" sz="2200" b="1" strike="noStrike" spc="-1">
                <a:solidFill>
                  <a:srgbClr val="FF972F"/>
                </a:solidFill>
                <a:latin typeface="Courier New"/>
                <a:ea typeface="Verdana"/>
              </a:rPr>
              <a:t>“5”+“3” ≠ 5+3</a:t>
            </a:r>
            <a:br/>
            <a:r>
              <a:rPr lang="en-US" sz="2200" b="1" strike="noStrike" spc="-1">
                <a:solidFill>
                  <a:srgbClr val="FF972F"/>
                </a:solidFill>
                <a:latin typeface="Courier New"/>
                <a:ea typeface="Verdana"/>
              </a:rPr>
              <a:t>			“5”+“3” ≠ 53</a:t>
            </a:r>
            <a:br/>
            <a:r>
              <a:rPr lang="en-US" sz="2200" b="1" strike="noStrike" spc="-1">
                <a:solidFill>
                  <a:srgbClr val="81D41A"/>
                </a:solidFill>
                <a:latin typeface="Courier New"/>
                <a:ea typeface="Verdana"/>
              </a:rPr>
              <a:t>			int(“5”)+int(“3”) = 5+3</a:t>
            </a:r>
            <a:br/>
            <a:r>
              <a:rPr lang="en-US" sz="2200" b="1" strike="noStrike" spc="-1">
                <a:solidFill>
                  <a:srgbClr val="81D41A"/>
                </a:solidFill>
                <a:latin typeface="Courier New"/>
                <a:ea typeface="Verdana"/>
              </a:rPr>
              <a:t>			int(“5”+“3”) = 53</a:t>
            </a:r>
            <a:br/>
            <a:endParaRPr lang="en-US" sz="2200" b="0" strike="noStrike" spc="-1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499"/>
              </a:spcBef>
              <a:buClr>
                <a:srgbClr val="FFFFFF"/>
              </a:buClr>
              <a:buFont typeface="Verdana"/>
              <a:buChar char="●"/>
            </a:pP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What is the output of following program?</a:t>
            </a:r>
            <a:br/>
            <a:br/>
            <a:r>
              <a:rPr lang="en-US" sz="2200" b="0" strike="noStrike" spc="-1">
                <a:solidFill>
                  <a:srgbClr val="FFFFFF"/>
                </a:solidFill>
                <a:latin typeface="Courier New"/>
                <a:ea typeface="Verdana"/>
              </a:rPr>
              <a:t>n = input("Enter number1: ")</a:t>
            </a:r>
            <a:br/>
            <a:r>
              <a:rPr lang="en-US" sz="2200" b="0" strike="noStrike" spc="-1">
                <a:solidFill>
                  <a:srgbClr val="FFFFFF"/>
                </a:solidFill>
                <a:latin typeface="Courier New"/>
                <a:ea typeface="Verdana"/>
              </a:rPr>
              <a:t>m = input("Enter number2: ")</a:t>
            </a:r>
            <a:br/>
            <a:r>
              <a:rPr lang="en-US" sz="2200" b="0" strike="noStrike" spc="-1">
                <a:solidFill>
                  <a:srgbClr val="FFFFFF"/>
                </a:solidFill>
                <a:latin typeface="Courier New"/>
                <a:ea typeface="Verdana"/>
              </a:rPr>
              <a:t>print(n + m)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60000"/>
              </a:lnSpc>
              <a:spcBef>
                <a:spcPts val="400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	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09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Variables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 flipH="1">
            <a:off x="503280" y="2222640"/>
            <a:ext cx="8869320" cy="47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1D41A"/>
                </a:solidFill>
                <a:latin typeface="Verdana"/>
                <a:ea typeface="Verdana"/>
              </a:rPr>
              <a:t>						variable = expression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					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					area  =  radius * radius * 3.14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		assignment	     variable      operator      value</a:t>
            </a:r>
            <a:br/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          operator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987360" y="4308480"/>
            <a:ext cx="3693240" cy="636840"/>
          </a:xfrm>
          <a:custGeom>
            <a:avLst/>
            <a:gdLst/>
            <a:ahLst/>
            <a:cxnLst/>
            <a:rect l="l" t="t" r="r" b="b"/>
            <a:pathLst>
              <a:path w="10262" h="1772">
                <a:moveTo>
                  <a:pt x="295" y="0"/>
                </a:moveTo>
                <a:cubicBezTo>
                  <a:pt x="147" y="0"/>
                  <a:pt x="0" y="147"/>
                  <a:pt x="0" y="295"/>
                </a:cubicBezTo>
                <a:lnTo>
                  <a:pt x="0" y="1475"/>
                </a:lnTo>
                <a:cubicBezTo>
                  <a:pt x="0" y="1623"/>
                  <a:pt x="147" y="1771"/>
                  <a:pt x="295" y="1771"/>
                </a:cubicBezTo>
                <a:lnTo>
                  <a:pt x="9965" y="1771"/>
                </a:lnTo>
                <a:cubicBezTo>
                  <a:pt x="10113" y="1771"/>
                  <a:pt x="10261" y="1623"/>
                  <a:pt x="10261" y="1475"/>
                </a:cubicBezTo>
                <a:lnTo>
                  <a:pt x="10261" y="295"/>
                </a:lnTo>
                <a:cubicBezTo>
                  <a:pt x="10261" y="147"/>
                  <a:pt x="10113" y="0"/>
                  <a:pt x="9965" y="0"/>
                </a:cubicBezTo>
                <a:lnTo>
                  <a:pt x="295" y="0"/>
                </a:lnTo>
              </a:path>
            </a:pathLst>
          </a:custGeom>
          <a:noFill/>
          <a:ln w="18360">
            <a:solidFill>
              <a:srgbClr val="81D4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2651760" y="4308840"/>
            <a:ext cx="986040" cy="639720"/>
          </a:xfrm>
          <a:custGeom>
            <a:avLst/>
            <a:gdLst/>
            <a:ahLst/>
            <a:cxnLst/>
            <a:rect l="l" t="t" r="r" b="b"/>
            <a:pathLst>
              <a:path w="2741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2444" y="1779"/>
                </a:lnTo>
                <a:cubicBezTo>
                  <a:pt x="2592" y="1779"/>
                  <a:pt x="2740" y="1630"/>
                  <a:pt x="2740" y="1482"/>
                </a:cubicBezTo>
                <a:lnTo>
                  <a:pt x="2740" y="296"/>
                </a:lnTo>
                <a:cubicBezTo>
                  <a:pt x="2740" y="148"/>
                  <a:pt x="2592" y="0"/>
                  <a:pt x="2444" y="0"/>
                </a:cubicBezTo>
                <a:lnTo>
                  <a:pt x="296" y="0"/>
                </a:lnTo>
              </a:path>
            </a:pathLst>
          </a:custGeom>
          <a:noFill/>
          <a:ln w="18360">
            <a:solidFill>
              <a:srgbClr val="81D4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5"/>
          <p:cNvSpPr/>
          <p:nvPr/>
        </p:nvSpPr>
        <p:spPr>
          <a:xfrm flipH="1">
            <a:off x="3291840" y="3394080"/>
            <a:ext cx="548640" cy="822960"/>
          </a:xfrm>
          <a:prstGeom prst="line">
            <a:avLst/>
          </a:prstGeom>
          <a:ln w="1836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6"/>
          <p:cNvSpPr/>
          <p:nvPr/>
        </p:nvSpPr>
        <p:spPr>
          <a:xfrm>
            <a:off x="5852520" y="3389400"/>
            <a:ext cx="0" cy="822960"/>
          </a:xfrm>
          <a:prstGeom prst="line">
            <a:avLst/>
          </a:prstGeom>
          <a:ln w="1836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7"/>
          <p:cNvSpPr/>
          <p:nvPr/>
        </p:nvSpPr>
        <p:spPr>
          <a:xfrm flipH="1">
            <a:off x="4206240" y="4824720"/>
            <a:ext cx="350280" cy="946800"/>
          </a:xfrm>
          <a:prstGeom prst="line">
            <a:avLst/>
          </a:prstGeom>
          <a:ln w="1836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8"/>
          <p:cNvSpPr/>
          <p:nvPr/>
        </p:nvSpPr>
        <p:spPr>
          <a:xfrm flipH="1">
            <a:off x="4389120" y="4762800"/>
            <a:ext cx="1241280" cy="1008720"/>
          </a:xfrm>
          <a:prstGeom prst="line">
            <a:avLst/>
          </a:prstGeom>
          <a:ln w="1836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9"/>
          <p:cNvSpPr/>
          <p:nvPr/>
        </p:nvSpPr>
        <p:spPr>
          <a:xfrm>
            <a:off x="7132320" y="4815720"/>
            <a:ext cx="548640" cy="1047240"/>
          </a:xfrm>
          <a:prstGeom prst="line">
            <a:avLst/>
          </a:prstGeom>
          <a:ln w="1836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0"/>
          <p:cNvSpPr/>
          <p:nvPr/>
        </p:nvSpPr>
        <p:spPr>
          <a:xfrm flipH="1">
            <a:off x="6107040" y="4765680"/>
            <a:ext cx="476640" cy="1097280"/>
          </a:xfrm>
          <a:prstGeom prst="line">
            <a:avLst/>
          </a:prstGeom>
          <a:ln w="1836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11"/>
          <p:cNvSpPr/>
          <p:nvPr/>
        </p:nvSpPr>
        <p:spPr>
          <a:xfrm>
            <a:off x="5303520" y="4765680"/>
            <a:ext cx="712080" cy="1097280"/>
          </a:xfrm>
          <a:prstGeom prst="line">
            <a:avLst/>
          </a:prstGeom>
          <a:ln w="1836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12"/>
          <p:cNvSpPr/>
          <p:nvPr/>
        </p:nvSpPr>
        <p:spPr>
          <a:xfrm flipH="1">
            <a:off x="2978640" y="4854240"/>
            <a:ext cx="822960" cy="1005840"/>
          </a:xfrm>
          <a:prstGeom prst="line">
            <a:avLst/>
          </a:prstGeom>
          <a:ln w="1836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3"/>
          <p:cNvSpPr/>
          <p:nvPr/>
        </p:nvSpPr>
        <p:spPr>
          <a:xfrm>
            <a:off x="504000" y="14529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Verdana"/>
                <a:ea typeface="Raleway"/>
              </a:rPr>
              <a:t>Variable:</a:t>
            </a: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Raleway"/>
              </a:rPr>
              <a:t> A name that refers to a value stored in memory.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09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Variables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 flipH="1">
            <a:off x="822240" y="1768680"/>
            <a:ext cx="8550360" cy="52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Verdana"/>
              </a:rPr>
              <a:t>radius = 10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Verdana"/>
              </a:rPr>
              <a:t>area = radius * radius * 3.14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Verdana"/>
              </a:rPr>
              <a:t>circumference = 2 * 3.14 * radius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u="sng" strike="noStrike" spc="-1">
                <a:solidFill>
                  <a:srgbClr val="FFFFFF"/>
                </a:solidFill>
                <a:uFillTx/>
                <a:latin typeface="Courier New"/>
                <a:ea typeface="Verdana"/>
              </a:rPr>
              <a:t>							</a:t>
            </a:r>
            <a:r>
              <a:rPr lang="en-US" sz="2400" b="1" u="sng" strike="noStrike" spc="-1">
                <a:solidFill>
                  <a:srgbClr val="FFFFFF"/>
                </a:solidFill>
                <a:uFillTx/>
                <a:latin typeface="Verdana"/>
                <a:ea typeface="Verdana"/>
              </a:rPr>
              <a:t>Memory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Verdana"/>
                <a:ea typeface="Verdana"/>
              </a:rPr>
              <a:t>							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						   radius   	10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							 area 		314.0			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				circumference		62.8						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727600" y="5342040"/>
            <a:ext cx="239076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5270400" y="4915440"/>
            <a:ext cx="1279800" cy="45684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5270400" y="5491440"/>
            <a:ext cx="1279800" cy="45684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5270400" y="6067440"/>
            <a:ext cx="1279800" cy="45684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09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Raleway"/>
                <a:ea typeface="Raleway"/>
              </a:rPr>
              <a:t>Constants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 flipH="1">
            <a:off x="822240" y="1768680"/>
            <a:ext cx="8550360" cy="52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Verdana"/>
              </a:rPr>
              <a:t>PI = 3.14159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Verdana"/>
              </a:rPr>
              <a:t>radius = 10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Verdana"/>
              </a:rPr>
              <a:t>area = radius * radius * PI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u="sng" strike="noStrike" spc="-1">
                <a:solidFill>
                  <a:srgbClr val="FFFFFF"/>
                </a:solidFill>
                <a:uFillTx/>
                <a:latin typeface="Courier New"/>
                <a:ea typeface="Verdana"/>
              </a:rPr>
              <a:t>							</a:t>
            </a:r>
            <a:r>
              <a:rPr lang="en-US" sz="2400" b="1" u="sng" strike="noStrike" spc="-1">
                <a:solidFill>
                  <a:srgbClr val="FFFFFF"/>
                </a:solidFill>
                <a:uFillTx/>
                <a:latin typeface="Verdana"/>
                <a:ea typeface="Verdana"/>
              </a:rPr>
              <a:t>Memory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Verdana"/>
                <a:ea typeface="Verdana"/>
              </a:rPr>
              <a:t>							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						   		PI   	3.14159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						   radius		10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							 area 		314.159		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					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727600" y="5342040"/>
            <a:ext cx="239076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5270400" y="4915440"/>
            <a:ext cx="1861560" cy="45684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5270400" y="5491440"/>
            <a:ext cx="1861560" cy="45684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5270400" y="6067440"/>
            <a:ext cx="1861560" cy="45684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5577840" y="1737360"/>
            <a:ext cx="2285640" cy="822600"/>
          </a:xfrm>
          <a:custGeom>
            <a:avLst/>
            <a:gdLst/>
            <a:ahLst/>
            <a:cxnLst/>
            <a:rect l="l" t="t" r="r" b="b"/>
            <a:pathLst>
              <a:path w="6352" h="2288">
                <a:moveTo>
                  <a:pt x="0" y="1143"/>
                </a:moveTo>
                <a:lnTo>
                  <a:pt x="753" y="1250"/>
                </a:lnTo>
                <a:lnTo>
                  <a:pt x="108" y="1439"/>
                </a:lnTo>
                <a:lnTo>
                  <a:pt x="912" y="1472"/>
                </a:lnTo>
                <a:lnTo>
                  <a:pt x="425" y="1715"/>
                </a:lnTo>
                <a:lnTo>
                  <a:pt x="1226" y="1672"/>
                </a:lnTo>
                <a:lnTo>
                  <a:pt x="930" y="1952"/>
                </a:lnTo>
                <a:lnTo>
                  <a:pt x="1673" y="1836"/>
                </a:lnTo>
                <a:lnTo>
                  <a:pt x="1587" y="2133"/>
                </a:lnTo>
                <a:lnTo>
                  <a:pt x="2221" y="1952"/>
                </a:lnTo>
                <a:lnTo>
                  <a:pt x="2353" y="2248"/>
                </a:lnTo>
                <a:lnTo>
                  <a:pt x="2835" y="2013"/>
                </a:lnTo>
                <a:lnTo>
                  <a:pt x="3175" y="2287"/>
                </a:lnTo>
                <a:lnTo>
                  <a:pt x="3472" y="2015"/>
                </a:lnTo>
                <a:lnTo>
                  <a:pt x="3997" y="2248"/>
                </a:lnTo>
                <a:lnTo>
                  <a:pt x="4089" y="1958"/>
                </a:lnTo>
                <a:lnTo>
                  <a:pt x="4763" y="2133"/>
                </a:lnTo>
                <a:lnTo>
                  <a:pt x="4644" y="1845"/>
                </a:lnTo>
                <a:lnTo>
                  <a:pt x="5420" y="1952"/>
                </a:lnTo>
                <a:lnTo>
                  <a:pt x="5098" y="1684"/>
                </a:lnTo>
                <a:lnTo>
                  <a:pt x="5925" y="1715"/>
                </a:lnTo>
                <a:lnTo>
                  <a:pt x="5421" y="1486"/>
                </a:lnTo>
                <a:lnTo>
                  <a:pt x="6242" y="1439"/>
                </a:lnTo>
                <a:lnTo>
                  <a:pt x="5592" y="1265"/>
                </a:lnTo>
                <a:lnTo>
                  <a:pt x="6351" y="1143"/>
                </a:lnTo>
                <a:lnTo>
                  <a:pt x="5597" y="1036"/>
                </a:lnTo>
                <a:lnTo>
                  <a:pt x="6242" y="847"/>
                </a:lnTo>
                <a:lnTo>
                  <a:pt x="5438" y="814"/>
                </a:lnTo>
                <a:lnTo>
                  <a:pt x="5925" y="571"/>
                </a:lnTo>
                <a:lnTo>
                  <a:pt x="5124" y="614"/>
                </a:lnTo>
                <a:lnTo>
                  <a:pt x="5420" y="334"/>
                </a:lnTo>
                <a:lnTo>
                  <a:pt x="4677" y="450"/>
                </a:lnTo>
                <a:lnTo>
                  <a:pt x="4763" y="153"/>
                </a:lnTo>
                <a:lnTo>
                  <a:pt x="4129" y="334"/>
                </a:lnTo>
                <a:lnTo>
                  <a:pt x="3997" y="38"/>
                </a:lnTo>
                <a:lnTo>
                  <a:pt x="3515" y="273"/>
                </a:lnTo>
                <a:lnTo>
                  <a:pt x="3175" y="0"/>
                </a:lnTo>
                <a:lnTo>
                  <a:pt x="2878" y="271"/>
                </a:lnTo>
                <a:lnTo>
                  <a:pt x="2353" y="38"/>
                </a:lnTo>
                <a:lnTo>
                  <a:pt x="2261" y="328"/>
                </a:lnTo>
                <a:lnTo>
                  <a:pt x="1587" y="153"/>
                </a:lnTo>
                <a:lnTo>
                  <a:pt x="1706" y="441"/>
                </a:lnTo>
                <a:lnTo>
                  <a:pt x="930" y="334"/>
                </a:lnTo>
                <a:lnTo>
                  <a:pt x="1252" y="602"/>
                </a:lnTo>
                <a:lnTo>
                  <a:pt x="425" y="571"/>
                </a:lnTo>
                <a:lnTo>
                  <a:pt x="929" y="800"/>
                </a:lnTo>
                <a:lnTo>
                  <a:pt x="108" y="847"/>
                </a:lnTo>
                <a:lnTo>
                  <a:pt x="758" y="1021"/>
                </a:lnTo>
                <a:lnTo>
                  <a:pt x="0" y="1143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PERMANENT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" name="Line 8"/>
          <p:cNvSpPr/>
          <p:nvPr/>
        </p:nvSpPr>
        <p:spPr>
          <a:xfrm flipV="1">
            <a:off x="3474720" y="2158560"/>
            <a:ext cx="1920240" cy="182880"/>
          </a:xfrm>
          <a:prstGeom prst="line">
            <a:avLst/>
          </a:prstGeom>
          <a:ln w="18360">
            <a:solidFill>
              <a:srgbClr val="81D4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9f615f-d363-43da-ba4f-919be0d57cab" xsi:nil="true"/>
    <lcf76f155ced4ddcb4097134ff3c332f xmlns="bb4803d3-af68-4f1d-bce9-1b1b569d677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769030ED360D4A488A6AD1B135DEDD0C" ma:contentTypeVersion="11" ma:contentTypeDescription="Yeni belge oluşturun." ma:contentTypeScope="" ma:versionID="b17448a830caad333cf7741dcb993e50">
  <xsd:schema xmlns:xsd="http://www.w3.org/2001/XMLSchema" xmlns:xs="http://www.w3.org/2001/XMLSchema" xmlns:p="http://schemas.microsoft.com/office/2006/metadata/properties" xmlns:ns2="bb4803d3-af68-4f1d-bce9-1b1b569d6770" xmlns:ns3="029f615f-d363-43da-ba4f-919be0d57cab" targetNamespace="http://schemas.microsoft.com/office/2006/metadata/properties" ma:root="true" ma:fieldsID="bbb7fe1015448207eae17e88b4259bbb" ns2:_="" ns3:_="">
    <xsd:import namespace="bb4803d3-af68-4f1d-bce9-1b1b569d6770"/>
    <xsd:import namespace="029f615f-d363-43da-ba4f-919be0d57c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803d3-af68-4f1d-bce9-1b1b569d67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Resim Etiketleri" ma:readOnly="false" ma:fieldId="{5cf76f15-5ced-4ddc-b409-7134ff3c332f}" ma:taxonomyMulti="true" ma:sspId="1add2b4c-a3eb-410e-847d-2572f33f79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f615f-d363-43da-ba4f-919be0d57c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4541a8b-1b34-4bcd-abab-4a2c170149b8}" ma:internalName="TaxCatchAll" ma:showField="CatchAllData" ma:web="029f615f-d363-43da-ba4f-919be0d57c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59ABDE-FD3F-4BED-BD81-E5D957779421}">
  <ds:schemaRefs>
    <ds:schemaRef ds:uri="http://schemas.microsoft.com/office/2006/metadata/properties"/>
    <ds:schemaRef ds:uri="http://schemas.microsoft.com/office/infopath/2007/PartnerControls"/>
    <ds:schemaRef ds:uri="029f615f-d363-43da-ba4f-919be0d57cab"/>
    <ds:schemaRef ds:uri="bb4803d3-af68-4f1d-bce9-1b1b569d6770"/>
  </ds:schemaRefs>
</ds:datastoreItem>
</file>

<file path=customXml/itemProps2.xml><?xml version="1.0" encoding="utf-8"?>
<ds:datastoreItem xmlns:ds="http://schemas.openxmlformats.org/officeDocument/2006/customXml" ds:itemID="{55D7EFA4-4980-4733-A82B-77817DDED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803d3-af68-4f1d-bce9-1b1b569d6770"/>
    <ds:schemaRef ds:uri="029f615f-d363-43da-ba4f-919be0d57c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6E2E05-DDEE-4870-9986-61F9BCBD4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Özel</PresentationFormat>
  <Slides>36</Slides>
  <Notes>0</Notes>
  <HiddenSlides>4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36</vt:i4>
      </vt:variant>
    </vt:vector>
  </HeadingPairs>
  <TitlesOfParts>
    <vt:vector size="38" baseType="lpstr"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/>
  <dc:description/>
  <cp:revision>6</cp:revision>
  <dcterms:modified xsi:type="dcterms:W3CDTF">2022-12-12T09:51:45Z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0x010100769030ED360D4A488A6AD1B135DEDD0C</vt:lpwstr>
  </property>
  <property fmtid="{D5CDD505-2E9C-101B-9397-08002B2CF9AE}" pid="3" name="MediaServiceImageTags">
    <vt:lpwstr/>
  </property>
</Properties>
</file>