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4" r:id="rId3"/>
    <p:sldId id="265" r:id="rId4"/>
    <p:sldId id="273" r:id="rId5"/>
    <p:sldId id="258" r:id="rId6"/>
    <p:sldId id="260" r:id="rId7"/>
    <p:sldId id="261" r:id="rId8"/>
    <p:sldId id="262" r:id="rId9"/>
    <p:sldId id="257" r:id="rId10"/>
    <p:sldId id="270" r:id="rId11"/>
    <p:sldId id="259" r:id="rId12"/>
    <p:sldId id="271" r:id="rId13"/>
    <p:sldId id="272" r:id="rId14"/>
    <p:sldId id="263" r:id="rId15"/>
    <p:sldId id="267" r:id="rId16"/>
    <p:sldId id="266" r:id="rId17"/>
  </p:sldIdLst>
  <p:sldSz cx="10080625" cy="7559675"/>
  <p:notesSz cx="7559675" cy="10691813"/>
  <p:embeddedFontLst>
    <p:embeddedFont>
      <p:font typeface="Raleway" pitchFamily="2" charset="-94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26D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C006C9-3F28-47BE-913E-718E3EF9437E}">
  <a:tblStyle styleId="{8FC006C9-3F28-47BE-913E-718E3EF943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infinite loop; 1 == 1, or simply True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scenario: searching for an element with certain property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scenario: ignoring elements with certain property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a0f69769_0_19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04" name="Google Shape;104;ga8a0f6976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495" y="685791"/>
            <a:ext cx="609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845959f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012" y="801885"/>
            <a:ext cx="50403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5845959fa_0_98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845959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845959fa_0_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a0f69769_0_13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85" name="Google Shape;85;ga8a0f6976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495" y="685791"/>
            <a:ext cx="609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8a0f69769_0_13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92" name="Google Shape;92;ga8a0f6976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495" y="685791"/>
            <a:ext cx="609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a0f69769_0_14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98" name="Google Shape;98;ga8a0f697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495" y="685791"/>
            <a:ext cx="609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04000" y="30096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88701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 b="0" i="0" u="none" strike="noStrike" cap="none"/>
            </a:lvl1pPr>
            <a:lvl2pPr marR="0" lvl="1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2pPr>
            <a:lvl3pPr marR="0" lvl="2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3pPr>
            <a:lvl4pPr marR="0" lvl="3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4pPr>
            <a:lvl5pPr marR="0" lvl="4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5pPr>
            <a:lvl6pPr marR="0" lvl="5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6pPr>
            <a:lvl7pPr marR="0" lvl="6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7pPr>
            <a:lvl8pPr marR="0" lvl="7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8pPr>
            <a:lvl9pPr marR="0" lvl="8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 hasCustomPrompt="1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4000" y="30096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88701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2000"/>
              </a:spcBef>
              <a:spcAft>
                <a:spcPts val="2000"/>
              </a:spcAft>
              <a:buSzPts val="17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75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5040313" y="37"/>
            <a:ext cx="5040300" cy="75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 101</a:t>
            </a:r>
            <a:endParaRPr sz="4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tr-TR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ecture</a:t>
            </a:r>
            <a:r>
              <a:rPr lang="tr-TR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0960"/>
            <a:ext cx="9071700" cy="12621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228600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US" sz="44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4400">
                <a:latin typeface="Raleway"/>
                <a:ea typeface="Raleway"/>
                <a:cs typeface="Raleway"/>
                <a:sym typeface="Raleway"/>
              </a:rPr>
              <a:t> loop</a:t>
            </a:r>
            <a:endParaRPr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504000" y="1455325"/>
            <a:ext cx="8870100" cy="55071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loop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Executes a group of statements as long as a condition is True.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for </a:t>
            </a:r>
            <a:r>
              <a:rPr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indefinite loops 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(repeat an unknown number of times)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b="1" i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while number &lt; 200:</a:t>
            </a:r>
            <a:endParaRPr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print(number)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number = number *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  <a:endParaRPr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	1 2 4 8 16 32 64 128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775" y="3080601"/>
            <a:ext cx="3226350" cy="30681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994225" y="4700325"/>
            <a:ext cx="3402600" cy="1547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04000" y="300960"/>
            <a:ext cx="9071700" cy="12621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break</a:t>
            </a:r>
            <a:endParaRPr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504000" y="1190675"/>
            <a:ext cx="8870100" cy="5996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ourier New"/>
              <a:buChar char="●"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test_expression: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#code inside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condition: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#code inside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#code outside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ourier New"/>
              <a:buChar char="●"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sequence: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		#code inside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condition: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#code inside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#code outside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200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5" name="Shape 85"/>
          <p:cNvCxnSpPr/>
          <p:nvPr/>
        </p:nvCxnSpPr>
        <p:spPr>
          <a:xfrm flipH="1">
            <a:off x="1015900" y="2640050"/>
            <a:ext cx="902700" cy="729600"/>
          </a:xfrm>
          <a:prstGeom prst="bentConnector3">
            <a:avLst>
              <a:gd name="adj1" fmla="val 13148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 flipH="1">
            <a:off x="960763" y="5405250"/>
            <a:ext cx="902700" cy="799500"/>
          </a:xfrm>
          <a:prstGeom prst="bentConnector3">
            <a:avLst>
              <a:gd name="adj1" fmla="val 13011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75" y="2012350"/>
            <a:ext cx="3411016" cy="39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04000" y="300960"/>
            <a:ext cx="9071700" cy="12621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continue</a:t>
            </a:r>
            <a:endParaRPr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504000" y="1190675"/>
            <a:ext cx="8870100" cy="5996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ourier New"/>
              <a:buChar char="●"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test_expression: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#code inside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condition: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#code inside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#code outside while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ourier New"/>
              <a:buChar char="●"/>
            </a:pP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sequence: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#code inside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condition: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#code inside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#code outside for loop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200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50" y="1984900"/>
            <a:ext cx="3299425" cy="39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835925" y="4361350"/>
            <a:ext cx="908625" cy="1035825"/>
          </a:xfrm>
          <a:custGeom>
            <a:avLst/>
            <a:gdLst/>
            <a:ahLst/>
            <a:cxnLst/>
            <a:rect l="0" t="0" r="0" b="0"/>
            <a:pathLst>
              <a:path w="36345" h="41433" extrusionOk="0">
                <a:moveTo>
                  <a:pt x="36345" y="41433"/>
                </a:moveTo>
                <a:lnTo>
                  <a:pt x="0" y="41433"/>
                </a:lnTo>
                <a:lnTo>
                  <a:pt x="0" y="0"/>
                </a:lnTo>
                <a:lnTo>
                  <a:pt x="1817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96" name="Shape 96"/>
          <p:cNvSpPr/>
          <p:nvPr/>
        </p:nvSpPr>
        <p:spPr>
          <a:xfrm>
            <a:off x="752075" y="1853575"/>
            <a:ext cx="908625" cy="745380"/>
          </a:xfrm>
          <a:custGeom>
            <a:avLst/>
            <a:gdLst/>
            <a:ahLst/>
            <a:cxnLst/>
            <a:rect l="0" t="0" r="0" b="0"/>
            <a:pathLst>
              <a:path w="36345" h="41433" extrusionOk="0">
                <a:moveTo>
                  <a:pt x="36345" y="41433"/>
                </a:moveTo>
                <a:lnTo>
                  <a:pt x="0" y="41433"/>
                </a:lnTo>
                <a:lnTo>
                  <a:pt x="0" y="0"/>
                </a:lnTo>
                <a:lnTo>
                  <a:pt x="1817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oval" w="lg" len="lg"/>
            <a:tailEnd type="triangle" w="lg" len="lg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Use of </a:t>
            </a:r>
            <a:r>
              <a:rPr lang="en-US" sz="24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continue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 inside loop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"hello":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 == "l":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print(val)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print("The end")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2000"/>
              </a:spcAft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Examples of break and continue</a:t>
            </a:r>
            <a:endParaRPr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48428" y="1693854"/>
            <a:ext cx="4409700" cy="5021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Use of </a:t>
            </a:r>
            <a:r>
              <a:rPr lang="en-US" sz="24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break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 inside loop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"hello":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 == "l":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print(val)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print("The end")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200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84625" y="2741850"/>
            <a:ext cx="4043100" cy="3261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401100" y="2741850"/>
            <a:ext cx="4043100" cy="3261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604800" y="944661"/>
            <a:ext cx="8868833" cy="566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ctr" anchorCtr="0">
            <a:noAutofit/>
          </a:bodyPr>
          <a:lstStyle/>
          <a:p>
            <a:pPr algn="ctr">
              <a:buSzPts val="6000"/>
            </a:pPr>
            <a:r>
              <a:rPr lang="en" sz="6614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Exercises</a:t>
            </a:r>
            <a:endParaRPr sz="6614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504000" y="69696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50" tIns="111950" rIns="111950" bIns="111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Sum of list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04000" y="1768680"/>
            <a:ext cx="8868960" cy="52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50" tIns="111950" rIns="111950" bIns="111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Write a Python program which calculates sum of the elements of a given list.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7DA7D8"/>
                </a:solidFill>
                <a:latin typeface="Arial"/>
                <a:ea typeface="Arial"/>
                <a:cs typeface="Arial"/>
                <a:sym typeface="Arial"/>
              </a:rPr>
              <a:t>nums = [8, 60, 43, 55, 25, 134, 1]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8120" y="5109480"/>
            <a:ext cx="2732760" cy="14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845959fa_0_98"/>
          <p:cNvSpPr txBox="1">
            <a:spLocks noGrp="1"/>
          </p:cNvSpPr>
          <p:nvPr>
            <p:ph type="title"/>
          </p:nvPr>
        </p:nvSpPr>
        <p:spPr>
          <a:xfrm>
            <a:off x="343625" y="425475"/>
            <a:ext cx="93933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Employees</a:t>
            </a:r>
            <a:endParaRPr sz="4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g75845959fa_0_98"/>
          <p:cNvSpPr txBox="1">
            <a:spLocks noGrp="1"/>
          </p:cNvSpPr>
          <p:nvPr>
            <p:ph type="body" idx="1"/>
          </p:nvPr>
        </p:nvSpPr>
        <p:spPr>
          <a:xfrm>
            <a:off x="343625" y="1358350"/>
            <a:ext cx="9316500" cy="5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Assume that there is a company with 5 employees. </a:t>
            </a:r>
            <a:endParaRPr>
              <a:solidFill>
                <a:schemeClr val="dk1"/>
              </a:solidFill>
            </a:endParaRPr>
          </a:p>
          <a:p>
            <a:pPr marL="457200" marR="0" lvl="0" indent="-3683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>
                <a:solidFill>
                  <a:schemeClr val="dk1"/>
                </a:solidFill>
              </a:rPr>
              <a:t>Assume that each employee has a different name.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Take each employee’s name and salary from the user, and store them in a dictionary </a:t>
            </a:r>
            <a:r>
              <a:rPr lang="en-US">
                <a:solidFill>
                  <a:schemeClr val="accent4"/>
                </a:solidFill>
              </a:rPr>
              <a:t>“employees”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marR="0" lvl="0" indent="-368300" algn="just" rt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Print the names of the employees with the highest three salaries.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845959fa_0_84"/>
          <p:cNvSpPr txBox="1">
            <a:spLocks noGrp="1"/>
          </p:cNvSpPr>
          <p:nvPr>
            <p:ph type="title"/>
          </p:nvPr>
        </p:nvSpPr>
        <p:spPr>
          <a:xfrm>
            <a:off x="343665" y="9742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Dictionaries</a:t>
            </a:r>
            <a:endParaRPr sz="4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g75845959fa_0_84"/>
          <p:cNvSpPr txBox="1">
            <a:spLocks noGrp="1"/>
          </p:cNvSpPr>
          <p:nvPr>
            <p:ph type="body" idx="1"/>
          </p:nvPr>
        </p:nvSpPr>
        <p:spPr>
          <a:xfrm>
            <a:off x="623425" y="939225"/>
            <a:ext cx="91137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 u="sng">
                <a:solidFill>
                  <a:schemeClr val="dk1"/>
                </a:solidFill>
              </a:rPr>
              <a:t>dictionary</a:t>
            </a:r>
            <a:r>
              <a:rPr lang="en-US">
                <a:solidFill>
                  <a:schemeClr val="dk1"/>
                </a:solidFill>
              </a:rPr>
              <a:t> is a set of </a:t>
            </a:r>
            <a:r>
              <a:rPr lang="en-US">
                <a:solidFill>
                  <a:schemeClr val="accent4"/>
                </a:solidFill>
              </a:rPr>
              <a:t>key</a:t>
            </a: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>
                <a:solidFill>
                  <a:schemeClr val="accent5"/>
                </a:solidFill>
              </a:rPr>
              <a:t>value</a:t>
            </a:r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pairs</a:t>
            </a:r>
            <a:endParaRPr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Keys must be </a:t>
            </a:r>
            <a:r>
              <a:rPr lang="en-US" b="1" i="1">
                <a:solidFill>
                  <a:schemeClr val="dk1"/>
                </a:solidFill>
              </a:rPr>
              <a:t>unique</a:t>
            </a:r>
            <a:r>
              <a:rPr lang="en-US">
                <a:solidFill>
                  <a:schemeClr val="dk1"/>
                </a:solidFill>
              </a:rPr>
              <a:t> within a dictionary (No </a:t>
            </a:r>
            <a:r>
              <a:rPr lang="en-US" b="1" i="1">
                <a:solidFill>
                  <a:schemeClr val="dk1"/>
                </a:solidFill>
              </a:rPr>
              <a:t>duplicate</a:t>
            </a:r>
            <a:r>
              <a:rPr lang="en-US">
                <a:solidFill>
                  <a:schemeClr val="dk1"/>
                </a:solidFill>
              </a:rPr>
              <a:t> keys)</a:t>
            </a:r>
            <a:endParaRPr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>
                <a:solidFill>
                  <a:schemeClr val="dk1"/>
                </a:solidFill>
              </a:rPr>
              <a:t>Keys must be </a:t>
            </a:r>
            <a:r>
              <a:rPr lang="en-US" b="1" i="1">
                <a:solidFill>
                  <a:schemeClr val="dk1"/>
                </a:solidFill>
              </a:rPr>
              <a:t>immutable</a:t>
            </a:r>
            <a:r>
              <a:rPr lang="en-US">
                <a:solidFill>
                  <a:schemeClr val="dk1"/>
                </a:solidFill>
              </a:rPr>
              <a:t>. </a:t>
            </a:r>
            <a:r>
              <a:rPr lang="en-US" sz="2200">
                <a:solidFill>
                  <a:schemeClr val="dk1"/>
                </a:solidFill>
              </a:rPr>
              <a:t>Use </a:t>
            </a:r>
            <a:r>
              <a:rPr lang="en-US" sz="2200" i="1">
                <a:solidFill>
                  <a:schemeClr val="dk1"/>
                </a:solidFill>
              </a:rPr>
              <a:t>strings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i="1">
                <a:solidFill>
                  <a:schemeClr val="dk1"/>
                </a:solidFill>
              </a:rPr>
              <a:t>numbers</a:t>
            </a:r>
            <a:r>
              <a:rPr lang="en-US" sz="2200">
                <a:solidFill>
                  <a:schemeClr val="dk1"/>
                </a:solidFill>
              </a:rPr>
              <a:t> or </a:t>
            </a:r>
            <a:r>
              <a:rPr lang="en-US" sz="2200" i="1">
                <a:solidFill>
                  <a:schemeClr val="dk1"/>
                </a:solidFill>
              </a:rPr>
              <a:t>tuples</a:t>
            </a:r>
            <a:r>
              <a:rPr lang="en-US" sz="2200">
                <a:solidFill>
                  <a:schemeClr val="dk1"/>
                </a:solidFill>
              </a:rPr>
              <a:t> as keys.</a:t>
            </a:r>
            <a:endParaRPr/>
          </a:p>
        </p:txBody>
      </p:sp>
      <p:sp>
        <p:nvSpPr>
          <p:cNvPr id="83" name="Google Shape;83;g75845959fa_0_84"/>
          <p:cNvSpPr txBox="1"/>
          <p:nvPr/>
        </p:nvSpPr>
        <p:spPr>
          <a:xfrm>
            <a:off x="708725" y="5233625"/>
            <a:ext cx="183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75845959fa_0_84"/>
          <p:cNvSpPr txBox="1"/>
          <p:nvPr/>
        </p:nvSpPr>
        <p:spPr>
          <a:xfrm>
            <a:off x="847350" y="2473725"/>
            <a:ext cx="8631600" cy="1223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age = {'</a:t>
            </a:r>
            <a:r>
              <a:rPr lang="en-US" sz="19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en-US" sz="19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19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en-US" sz="19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age['Alice']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75845959fa_0_84"/>
          <p:cNvSpPr txBox="1"/>
          <p:nvPr/>
        </p:nvSpPr>
        <p:spPr>
          <a:xfrm>
            <a:off x="847350" y="3833825"/>
            <a:ext cx="8631600" cy="33846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</a:t>
            </a:r>
            <a:r>
              <a:rPr lang="en-US" sz="17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{}  								  # purse = dict()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17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700" b="0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candy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17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700" b="0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tissues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17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endParaRPr sz="1700" b="0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</a:t>
            </a:r>
            <a:endParaRPr sz="1700" b="0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candy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 							  # purse.get('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candy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700" b="0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candy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= purse['</a:t>
            </a:r>
            <a:r>
              <a:rPr lang="en-US" sz="17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candy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'] + 2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purse</a:t>
            </a:r>
            <a:endParaRPr sz="1700" b="0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5}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43665" y="9742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Dictionaries (cont.)</a:t>
            </a:r>
            <a:endParaRPr sz="4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body" idx="1"/>
          </p:nvPr>
        </p:nvSpPr>
        <p:spPr>
          <a:xfrm>
            <a:off x="343625" y="1077863"/>
            <a:ext cx="4699800" cy="2926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1975" tIns="111975" rIns="111975" bIns="111975" numCol="1" anchor="t" anchorCtr="0">
            <a:noAutofit/>
          </a:bodyPr>
          <a:lstStyle/>
          <a:p>
            <a:pPr marL="457200" lvl="0" indent="-3683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b="1" u="sng">
                <a:solidFill>
                  <a:schemeClr val="dk1"/>
                </a:solidFill>
              </a:rPr>
              <a:t>Displaying Contents: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&gt;&gt;&gt; age = {'Alice' : 25, 'Carol': 'twenty-two'}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&gt;&gt;&gt; list(age.</a:t>
            </a:r>
            <a:r>
              <a:rPr lang="en-US" sz="1800">
                <a:solidFill>
                  <a:schemeClr val="accent1"/>
                </a:solidFill>
              </a:rPr>
              <a:t>items()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[ </a:t>
            </a:r>
            <a:r>
              <a:rPr lang="en-US" sz="1800">
                <a:solidFill>
                  <a:schemeClr val="accent4"/>
                </a:solidFill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'Alice', 25</a:t>
            </a:r>
            <a:r>
              <a:rPr lang="en-US" sz="1800">
                <a:solidFill>
                  <a:schemeClr val="accent4"/>
                </a:solidFill>
              </a:rPr>
              <a:t>)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accent4"/>
                </a:solidFill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'Carol', 'twenty-two'</a:t>
            </a:r>
            <a:r>
              <a:rPr lang="en-US" sz="1800">
                <a:solidFill>
                  <a:schemeClr val="accent4"/>
                </a:solidFill>
              </a:rPr>
              <a:t>)</a:t>
            </a:r>
            <a:r>
              <a:rPr lang="en-US" sz="1800">
                <a:solidFill>
                  <a:schemeClr val="dk1"/>
                </a:solidFill>
              </a:rPr>
              <a:t> 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&gt;&gt;&gt; list(age.</a:t>
            </a:r>
            <a:r>
              <a:rPr lang="en-US" sz="1800">
                <a:solidFill>
                  <a:schemeClr val="accent1"/>
                </a:solidFill>
              </a:rPr>
              <a:t>keys()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[ 'Alice', 'Carol' 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&gt;&gt;&gt; list(age.</a:t>
            </a:r>
            <a:r>
              <a:rPr lang="en-US" sz="1800">
                <a:solidFill>
                  <a:schemeClr val="accent1"/>
                </a:solidFill>
              </a:rPr>
              <a:t>values()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chemeClr val="dk1"/>
                </a:solidFill>
              </a:rPr>
              <a:t>[25, 'twenty-two']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800" b="1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 b="1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 b="1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 b="1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1800" b="1" u="sng">
                <a:solidFill>
                  <a:schemeClr val="dk1"/>
                </a:solidFill>
              </a:rPr>
              <a:t>	</a:t>
            </a:r>
            <a:endParaRPr sz="18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1800">
                <a:solidFill>
                  <a:srgbClr val="FFFFFF"/>
                </a:solidFill>
              </a:rPr>
              <a:t>			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2200"/>
              <a:buNone/>
            </a:pPr>
            <a:endParaRPr sz="1800"/>
          </a:p>
        </p:txBody>
      </p:sp>
      <p:sp>
        <p:nvSpPr>
          <p:cNvPr id="92" name="Google Shape;92;p5"/>
          <p:cNvSpPr txBox="1"/>
          <p:nvPr/>
        </p:nvSpPr>
        <p:spPr>
          <a:xfrm>
            <a:off x="708725" y="5233625"/>
            <a:ext cx="183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363200" y="1051200"/>
            <a:ext cx="4233000" cy="3824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marR="0" lvl="0" indent="-3683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 Dictionaries:</a:t>
            </a:r>
            <a:endParaRPr sz="22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 = {'Alice': 26 , 'Carol' : 22}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age.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update(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{'Bob' : 29}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Bob': 29, 'Carol': 22, 'Alice': 26}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age.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update(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{'Carol' : 23}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{'Bob': 29, 'Carol': 23, 'Alice': 26}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'Alice'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{'Bob': 29, 'Carol': 23, 'Alice': 27}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343625" y="4143025"/>
            <a:ext cx="4699800" cy="3182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marR="0" lvl="0" indent="-3683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an item:</a:t>
            </a:r>
            <a:endParaRPr sz="22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 = {'Alice' : 25, 'Carol': 'twenty-two'}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age.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pop(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'Carol'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'twenty-two'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{'Alice': 25}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age['Alice']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363200" y="5022025"/>
            <a:ext cx="4233000" cy="2303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 Key with </a:t>
            </a:r>
            <a:r>
              <a:rPr lang="en-US" sz="2200" b="1" i="0" u="sng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 = {'Alice': 26 , 'Carol' : 22}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'Alice' </a:t>
            </a:r>
            <a:r>
              <a:rPr lang="en-US"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'Bob' </a:t>
            </a:r>
            <a:r>
              <a:rPr lang="en-US" sz="18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lang="en-US"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43628" y="28792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 b="1" dirty="0">
                <a:latin typeface="Raleway"/>
                <a:ea typeface="Raleway"/>
                <a:cs typeface="Raleway"/>
                <a:sym typeface="Raleway"/>
              </a:rPr>
              <a:t>Sets</a:t>
            </a:r>
            <a:endParaRPr sz="44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43625" y="841408"/>
            <a:ext cx="9393300" cy="6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 </a:t>
            </a:r>
            <a:r>
              <a:rPr lang="en-US" sz="2000" dirty="0">
                <a:solidFill>
                  <a:schemeClr val="accent1"/>
                </a:solidFill>
              </a:rPr>
              <a:t>set</a:t>
            </a:r>
            <a:r>
              <a:rPr lang="en-US" sz="2000" dirty="0">
                <a:solidFill>
                  <a:schemeClr val="dk1"/>
                </a:solidFill>
              </a:rPr>
              <a:t> is an </a:t>
            </a:r>
            <a:r>
              <a:rPr lang="en-US" sz="2000" dirty="0">
                <a:solidFill>
                  <a:schemeClr val="accent1"/>
                </a:solidFill>
              </a:rPr>
              <a:t>unordered</a:t>
            </a:r>
            <a:r>
              <a:rPr lang="en-US" sz="2000" dirty="0">
                <a:solidFill>
                  <a:schemeClr val="dk1"/>
                </a:solidFill>
              </a:rPr>
              <a:t> collection of </a:t>
            </a:r>
            <a:r>
              <a:rPr lang="en-US" sz="2000" dirty="0">
                <a:solidFill>
                  <a:schemeClr val="accent1"/>
                </a:solidFill>
              </a:rPr>
              <a:t>unique</a:t>
            </a:r>
            <a:r>
              <a:rPr lang="en-US" sz="2000" dirty="0">
                <a:solidFill>
                  <a:schemeClr val="dk1"/>
                </a:solidFill>
              </a:rPr>
              <a:t> elements.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dk1"/>
                </a:solidFill>
              </a:rPr>
              <a:t> = </a:t>
            </a:r>
            <a:r>
              <a:rPr lang="en-US" sz="2000" dirty="0">
                <a:solidFill>
                  <a:schemeClr val="accent1"/>
                </a:solidFill>
              </a:rPr>
              <a:t>set([2, 1, 3, 3])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 err="1">
                <a:solidFill>
                  <a:schemeClr val="dk1"/>
                </a:solidFill>
              </a:rPr>
              <a:t>same_numbers</a:t>
            </a:r>
            <a:r>
              <a:rPr lang="en-US" sz="2000" dirty="0">
                <a:solidFill>
                  <a:schemeClr val="dk1"/>
                </a:solidFill>
              </a:rPr>
              <a:t> = </a:t>
            </a:r>
            <a:r>
              <a:rPr lang="en-US" sz="2000" dirty="0">
                <a:solidFill>
                  <a:schemeClr val="accent1"/>
                </a:solidFill>
              </a:rPr>
              <a:t>set([3, 2, 1])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 err="1">
                <a:solidFill>
                  <a:schemeClr val="dk1"/>
                </a:solidFill>
              </a:rPr>
              <a:t>other_numbers</a:t>
            </a:r>
            <a:r>
              <a:rPr lang="en-US" sz="2000" dirty="0">
                <a:solidFill>
                  <a:schemeClr val="dk1"/>
                </a:solidFill>
              </a:rPr>
              <a:t> = </a:t>
            </a:r>
            <a:r>
              <a:rPr lang="en-US" sz="2000" dirty="0">
                <a:solidFill>
                  <a:schemeClr val="accent1"/>
                </a:solidFill>
              </a:rPr>
              <a:t>set([4, 3, 1])</a:t>
            </a:r>
            <a:endParaRPr sz="20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dk1"/>
                </a:solidFill>
              </a:rPr>
              <a:t>) 									# {1, 2, 3}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==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same_numbers</a:t>
            </a:r>
            <a:r>
              <a:rPr lang="en-US" sz="2000" dirty="0">
                <a:solidFill>
                  <a:schemeClr val="dk1"/>
                </a:solidFill>
              </a:rPr>
              <a:t>) </a:t>
            </a:r>
            <a:r>
              <a:rPr lang="tr-TR" sz="2000" dirty="0">
                <a:solidFill>
                  <a:schemeClr val="dk1"/>
                </a:solidFill>
              </a:rPr>
              <a:t>                   </a:t>
            </a:r>
            <a:r>
              <a:rPr lang="tr-TR" sz="2000" dirty="0" err="1">
                <a:solidFill>
                  <a:srgbClr val="00F26D"/>
                </a:solidFill>
              </a:rPr>
              <a:t>Result</a:t>
            </a:r>
            <a:r>
              <a:rPr lang="tr-TR" sz="2000" dirty="0">
                <a:solidFill>
                  <a:srgbClr val="00F26D"/>
                </a:solidFill>
              </a:rPr>
              <a:t>: ?</a:t>
            </a:r>
            <a:br>
              <a:rPr lang="en-US" sz="2000" dirty="0">
                <a:solidFill>
                  <a:srgbClr val="00F26D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accent1"/>
                </a:solidFill>
              </a:rPr>
              <a:t>len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dk1"/>
                </a:solidFill>
              </a:rPr>
              <a:t>) 			</a:t>
            </a:r>
            <a:r>
              <a:rPr lang="tr-TR" sz="2000" dirty="0">
                <a:solidFill>
                  <a:schemeClr val="dk1"/>
                </a:solidFill>
              </a:rPr>
              <a:t>       </a:t>
            </a:r>
            <a:r>
              <a:rPr lang="tr-TR" sz="2000" dirty="0" err="1">
                <a:solidFill>
                  <a:srgbClr val="00F26D"/>
                </a:solidFill>
              </a:rPr>
              <a:t>Result</a:t>
            </a:r>
            <a:r>
              <a:rPr lang="tr-TR" sz="2000" dirty="0">
                <a:solidFill>
                  <a:srgbClr val="00F26D"/>
                </a:solidFill>
              </a:rPr>
              <a:t>: ?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dk1"/>
                </a:solidFill>
              </a:rPr>
              <a:t>other_numbers.</a:t>
            </a:r>
            <a:r>
              <a:rPr lang="en-US" sz="2000" dirty="0" err="1">
                <a:solidFill>
                  <a:schemeClr val="accent1"/>
                </a:solidFill>
              </a:rPr>
              <a:t>issubset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dk1"/>
                </a:solidFill>
              </a:rPr>
              <a:t>) 	</a:t>
            </a:r>
            <a:r>
              <a:rPr lang="tr-TR" sz="2000" dirty="0">
                <a:solidFill>
                  <a:schemeClr val="dk1"/>
                </a:solidFill>
              </a:rPr>
              <a:t>       </a:t>
            </a:r>
            <a:r>
              <a:rPr lang="tr-TR" sz="2000" dirty="0" err="1">
                <a:solidFill>
                  <a:srgbClr val="00F26D"/>
                </a:solidFill>
              </a:rPr>
              <a:t>Result</a:t>
            </a:r>
            <a:r>
              <a:rPr lang="tr-TR" sz="2000" dirty="0">
                <a:solidFill>
                  <a:srgbClr val="00F26D"/>
                </a:solidFill>
              </a:rPr>
              <a:t>: ?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dk1"/>
                </a:solidFill>
              </a:rPr>
              <a:t>other_numbers.</a:t>
            </a:r>
            <a:r>
              <a:rPr lang="en-US" sz="2000" dirty="0" err="1">
                <a:solidFill>
                  <a:schemeClr val="accent1"/>
                </a:solidFill>
              </a:rPr>
              <a:t>union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dk1"/>
                </a:solidFill>
              </a:rPr>
              <a:t>)	# {1, 2, 3, 4}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</a:t>
            </a:r>
            <a:r>
              <a:rPr lang="en-US" sz="2000" dirty="0" err="1">
                <a:solidFill>
                  <a:schemeClr val="dk1"/>
                </a:solidFill>
              </a:rPr>
              <a:t>other_numbers.</a:t>
            </a:r>
            <a:r>
              <a:rPr lang="en-US" sz="2000" dirty="0" err="1">
                <a:solidFill>
                  <a:schemeClr val="accent1"/>
                </a:solidFill>
              </a:rPr>
              <a:t>difference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dk1"/>
                </a:solidFill>
              </a:rPr>
              <a:t>)	# {4}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print(5 </a:t>
            </a:r>
            <a:r>
              <a:rPr lang="en-US" sz="2000" dirty="0">
                <a:solidFill>
                  <a:schemeClr val="accent1"/>
                </a:solidFill>
              </a:rPr>
              <a:t>in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some_numbers</a:t>
            </a:r>
            <a:r>
              <a:rPr lang="en-US" sz="2000" dirty="0">
                <a:solidFill>
                  <a:schemeClr val="dk1"/>
                </a:solidFill>
              </a:rPr>
              <a:t>)				# False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some_numbers.</a:t>
            </a:r>
            <a:r>
              <a:rPr lang="en-US" sz="2000" dirty="0" err="1">
                <a:solidFill>
                  <a:schemeClr val="accent1"/>
                </a:solidFill>
              </a:rPr>
              <a:t>add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dk1"/>
                </a:solidFill>
              </a:rPr>
              <a:t>-5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22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43628" y="242802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 b="1">
                <a:latin typeface="Raleway"/>
                <a:ea typeface="Raleway"/>
                <a:cs typeface="Raleway"/>
                <a:sym typeface="Raleway"/>
              </a:rPr>
              <a:t>Tuples</a:t>
            </a:r>
            <a:endParaRPr sz="4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43625" y="1084600"/>
            <a:ext cx="9737100" cy="6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-US" sz="1600" dirty="0">
                <a:solidFill>
                  <a:schemeClr val="accent2"/>
                </a:solidFill>
              </a:rPr>
              <a:t>A tuple is a </a:t>
            </a:r>
            <a:r>
              <a:rPr lang="en-US" sz="1600" dirty="0">
                <a:solidFill>
                  <a:schemeClr val="accent4"/>
                </a:solidFill>
              </a:rPr>
              <a:t>comma-separated, ordered</a:t>
            </a:r>
            <a:r>
              <a:rPr lang="en-US" sz="1600" dirty="0">
                <a:solidFill>
                  <a:schemeClr val="accent2"/>
                </a:solidFill>
              </a:rPr>
              <a:t> sequence of </a:t>
            </a:r>
            <a:r>
              <a:rPr lang="en-US" sz="1600" dirty="0">
                <a:solidFill>
                  <a:schemeClr val="accent4"/>
                </a:solidFill>
              </a:rPr>
              <a:t>immutable </a:t>
            </a:r>
            <a:r>
              <a:rPr lang="en-US" sz="1600" dirty="0">
                <a:solidFill>
                  <a:schemeClr val="accent2"/>
                </a:solidFill>
              </a:rPr>
              <a:t>elements.</a:t>
            </a: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tup1 = ('physics', 'chemistry', 3, 8, 15.2)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tup2 = (1, 2, 3, 4)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tup3 = 'a', 'b', 'c'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tup4 = ()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tup5 = (50,)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a_list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["15", "25"]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tup6 = 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a_list</a:t>
            </a:r>
            <a:r>
              <a:rPr lang="en-US" sz="1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# 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Convert a list into a tuple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(x, y) = (4, '</a:t>
            </a:r>
            <a:r>
              <a:rPr lang="en-US" sz="1400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Maths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')  				# x, y = (4, '</a:t>
            </a:r>
            <a:r>
              <a:rPr lang="en-US" sz="1400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Maths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print(tup2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					# 1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print(tup2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[-2]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					# 3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print(tup2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[1:3]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					# (2,3)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400" dirty="0" err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tup5</a:t>
            </a:r>
            <a:r>
              <a:rPr lang="en-US" sz="1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					# 1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print(tup2 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tup3) 				# (1, 2, 3, 4, 'a', 'b', 'c')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print(3 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(1, 2, 3))  				# True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 x in 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(1, 2)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					# Iteration over a tuple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  <a:b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print(('</a:t>
            </a:r>
            <a:r>
              <a:rPr lang="en-US" sz="1400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a','b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r>
              <a:rPr lang="en-US" sz="14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3)				# ('a', 'b', 'a', 'b', 'a', 'b')</a:t>
            </a:r>
            <a:endParaRPr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04000" y="1170405"/>
            <a:ext cx="9070578" cy="9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ctr" anchorCtr="0">
            <a:noAutofit/>
          </a:bodyPr>
          <a:lstStyle/>
          <a:p>
            <a:pPr marL="2100072">
              <a:buSzPts val="3700"/>
            </a:pPr>
            <a:r>
              <a:rPr lang="en" sz="407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4079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en" sz="407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loop</a:t>
            </a:r>
            <a:endParaRPr sz="4079"/>
          </a:p>
        </p:txBody>
      </p:sp>
      <p:sp>
        <p:nvSpPr>
          <p:cNvPr id="88" name="Google Shape;88;p18"/>
          <p:cNvSpPr/>
          <p:nvPr/>
        </p:nvSpPr>
        <p:spPr>
          <a:xfrm>
            <a:off x="365760" y="2042057"/>
            <a:ext cx="9007078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t" anchorCtr="0">
            <a:noAutofit/>
          </a:bodyPr>
          <a:lstStyle/>
          <a:p>
            <a:pPr>
              <a:lnSpc>
                <a:spcPct val="90000"/>
              </a:lnSpc>
              <a:buSzPts val="2000"/>
            </a:pPr>
            <a:r>
              <a:rPr lang="en" sz="2205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r>
              <a:rPr lang="en" sz="220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2205"/>
          </a:p>
          <a:p>
            <a:pPr>
              <a:lnSpc>
                <a:spcPct val="90000"/>
              </a:lnSpc>
              <a:spcBef>
                <a:spcPts val="1874"/>
              </a:spcBef>
              <a:buSzPts val="1800"/>
            </a:pPr>
            <a:r>
              <a:rPr lang="en" sz="1984">
                <a:solidFill>
                  <a:srgbClr val="FFFFFF"/>
                </a:solidFill>
              </a:rPr>
              <a:t>for </a:t>
            </a:r>
            <a:r>
              <a:rPr lang="en" sz="1984" b="1">
                <a:solidFill>
                  <a:srgbClr val="89C765"/>
                </a:solidFill>
              </a:rPr>
              <a:t>variableName</a:t>
            </a:r>
            <a:r>
              <a:rPr lang="en" sz="1984">
                <a:solidFill>
                  <a:srgbClr val="FFFFFF"/>
                </a:solidFill>
              </a:rPr>
              <a:t> in </a:t>
            </a:r>
            <a:r>
              <a:rPr lang="en" sz="1984" b="1">
                <a:solidFill>
                  <a:srgbClr val="F04E4D"/>
                </a:solidFill>
              </a:rPr>
              <a:t>groupOfValues</a:t>
            </a:r>
            <a:r>
              <a:rPr lang="en" sz="1984">
                <a:solidFill>
                  <a:srgbClr val="FFFFFF"/>
                </a:solidFill>
              </a:rPr>
              <a:t>:</a:t>
            </a:r>
            <a:endParaRPr sz="1984"/>
          </a:p>
          <a:p>
            <a:pPr>
              <a:lnSpc>
                <a:spcPct val="90000"/>
              </a:lnSpc>
              <a:spcBef>
                <a:spcPts val="1874"/>
              </a:spcBef>
              <a:buSzPts val="1800"/>
            </a:pPr>
            <a:r>
              <a:rPr lang="en" sz="1984">
                <a:solidFill>
                  <a:srgbClr val="FFFFFF"/>
                </a:solidFill>
              </a:rPr>
              <a:t>     </a:t>
            </a:r>
            <a:r>
              <a:rPr lang="en" sz="1984" b="1">
                <a:solidFill>
                  <a:srgbClr val="7DA7D8"/>
                </a:solidFill>
              </a:rPr>
              <a:t>statements</a:t>
            </a:r>
            <a:endParaRPr sz="1984"/>
          </a:p>
          <a:p>
            <a:pPr>
              <a:lnSpc>
                <a:spcPct val="90000"/>
              </a:lnSpc>
              <a:spcBef>
                <a:spcPts val="1874"/>
              </a:spcBef>
              <a:buSzPts val="1800"/>
            </a:pPr>
            <a:endParaRPr sz="1984"/>
          </a:p>
          <a:p>
            <a:pPr>
              <a:lnSpc>
                <a:spcPct val="90000"/>
              </a:lnSpc>
              <a:spcBef>
                <a:spcPts val="1874"/>
              </a:spcBef>
              <a:buSzPts val="2000"/>
            </a:pPr>
            <a:r>
              <a:rPr lang="en" sz="2205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205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1874"/>
              </a:spcBef>
              <a:buSzPts val="2000"/>
            </a:pPr>
            <a:r>
              <a:rPr lang="en" sz="2205">
                <a:solidFill>
                  <a:srgbClr val="FFFFFF"/>
                </a:solidFill>
              </a:rPr>
              <a:t>   for </a:t>
            </a:r>
            <a:r>
              <a:rPr lang="en" sz="2205" b="1">
                <a:solidFill>
                  <a:srgbClr val="89C765"/>
                </a:solidFill>
              </a:rPr>
              <a:t>i</a:t>
            </a:r>
            <a:r>
              <a:rPr lang="en" sz="2205">
                <a:solidFill>
                  <a:srgbClr val="FFFFFF"/>
                </a:solidFill>
              </a:rPr>
              <a:t> in </a:t>
            </a:r>
            <a:r>
              <a:rPr lang="en" sz="2205" b="1">
                <a:solidFill>
                  <a:srgbClr val="F04E4D"/>
                </a:solidFill>
              </a:rPr>
              <a:t>range(3)</a:t>
            </a:r>
            <a:r>
              <a:rPr lang="en" sz="2205">
                <a:solidFill>
                  <a:srgbClr val="FFFFFF"/>
                </a:solidFill>
              </a:rPr>
              <a:t>:</a:t>
            </a:r>
            <a:endParaRPr sz="2205"/>
          </a:p>
          <a:p>
            <a:pPr>
              <a:lnSpc>
                <a:spcPct val="115000"/>
              </a:lnSpc>
              <a:spcBef>
                <a:spcPts val="1874"/>
              </a:spcBef>
              <a:buSzPts val="2000"/>
            </a:pPr>
            <a:r>
              <a:rPr lang="en" sz="2205">
                <a:solidFill>
                  <a:srgbClr val="FFFFFF"/>
                </a:solidFill>
              </a:rPr>
              <a:t>      </a:t>
            </a:r>
            <a:r>
              <a:rPr lang="en" sz="2205" b="1">
                <a:solidFill>
                  <a:srgbClr val="7DA7D8"/>
                </a:solidFill>
              </a:rPr>
              <a:t>print("Hello!")</a:t>
            </a:r>
            <a:endParaRPr sz="2205"/>
          </a:p>
          <a:p>
            <a:pPr>
              <a:lnSpc>
                <a:spcPct val="115000"/>
              </a:lnSpc>
              <a:spcBef>
                <a:spcPts val="1874"/>
              </a:spcBef>
              <a:buSzPts val="2000"/>
            </a:pPr>
            <a:r>
              <a:rPr lang="en" sz="2205">
                <a:solidFill>
                  <a:srgbClr val="FFFFFF"/>
                </a:solidFill>
              </a:rPr>
              <a:t>   print("Good bye!")</a:t>
            </a:r>
            <a:endParaRPr sz="2205"/>
          </a:p>
          <a:p>
            <a:pPr>
              <a:lnSpc>
                <a:spcPct val="90000"/>
              </a:lnSpc>
              <a:spcBef>
                <a:spcPts val="1874"/>
              </a:spcBef>
              <a:buSzPts val="2000"/>
            </a:pPr>
            <a:endParaRPr sz="2205"/>
          </a:p>
          <a:p>
            <a:pPr>
              <a:spcBef>
                <a:spcPts val="1874"/>
              </a:spcBef>
              <a:buSzPts val="2000"/>
            </a:pPr>
            <a:endParaRPr sz="2205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250" y="2156283"/>
            <a:ext cx="3231625" cy="395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505020" y="1028632"/>
            <a:ext cx="9070578" cy="9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ctr" anchorCtr="0">
            <a:noAutofit/>
          </a:bodyPr>
          <a:lstStyle/>
          <a:p>
            <a:pPr algn="ctr">
              <a:buSzPts val="3700"/>
            </a:pPr>
            <a:r>
              <a:rPr lang="en" sz="4079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range</a:t>
            </a:r>
            <a:endParaRPr sz="4079"/>
          </a:p>
        </p:txBody>
      </p:sp>
      <p:sp>
        <p:nvSpPr>
          <p:cNvPr id="95" name="Google Shape;95;p19"/>
          <p:cNvSpPr/>
          <p:nvPr/>
        </p:nvSpPr>
        <p:spPr>
          <a:xfrm>
            <a:off x="504000" y="2065549"/>
            <a:ext cx="8868833" cy="449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t" anchorCtr="0">
            <a:noAutofit/>
          </a:bodyPr>
          <a:lstStyle/>
          <a:p>
            <a:pPr>
              <a:lnSpc>
                <a:spcPct val="90000"/>
              </a:lnSpc>
              <a:buSzPts val="2000"/>
            </a:pPr>
            <a:r>
              <a:rPr lang="en" sz="220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range function specifies a range of integers:</a:t>
            </a:r>
            <a:endParaRPr sz="2205"/>
          </a:p>
          <a:p>
            <a:pPr marL="420014" indent="-329011">
              <a:spcBef>
                <a:spcPts val="1874"/>
              </a:spcBef>
              <a:buClr>
                <a:srgbClr val="FFFFFF"/>
              </a:buClr>
              <a:buSzPts val="1700"/>
              <a:buFont typeface="Arial"/>
              <a:buChar char="●"/>
            </a:pP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range(</a:t>
            </a:r>
            <a:r>
              <a:rPr lang="en" sz="1874" b="1" i="1">
                <a:solidFill>
                  <a:srgbClr val="89C765"/>
                </a:solidFill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74" b="1" i="1">
                <a:solidFill>
                  <a:srgbClr val="F04E4D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74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1874"/>
              </a:spcBef>
              <a:buSzPts val="2000"/>
            </a:pPr>
            <a:r>
              <a:rPr lang="en" sz="1874" u="sng">
                <a:solidFill>
                  <a:srgbClr val="FFFFFF"/>
                </a:solidFill>
              </a:rPr>
              <a:t>	</a:t>
            </a:r>
            <a:r>
              <a:rPr lang="en" sz="1874">
                <a:solidFill>
                  <a:srgbClr val="FFFFFF"/>
                </a:solidFill>
              </a:rPr>
              <a:t>for i in range(2, 4):</a:t>
            </a:r>
            <a:br>
              <a:rPr lang="en" sz="1323"/>
            </a:br>
            <a:r>
              <a:rPr lang="en" sz="1874">
                <a:solidFill>
                  <a:srgbClr val="FFFFFF"/>
                </a:solidFill>
              </a:rPr>
              <a:t>		print(i)</a:t>
            </a:r>
            <a:endParaRPr sz="1874"/>
          </a:p>
          <a:p>
            <a:pPr marL="420014" indent="-329011">
              <a:spcBef>
                <a:spcPts val="1874"/>
              </a:spcBef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range(</a:t>
            </a:r>
            <a:r>
              <a:rPr lang="en" sz="1874" b="1">
                <a:solidFill>
                  <a:srgbClr val="89C765"/>
                </a:solidFill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" sz="1874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74" b="1">
                <a:solidFill>
                  <a:srgbClr val="F04E4D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 sz="1874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74" b="1">
                <a:solidFill>
                  <a:srgbClr val="7DA7D8"/>
                </a:solidFill>
                <a:latin typeface="Verdana"/>
                <a:ea typeface="Verdana"/>
                <a:cs typeface="Verdana"/>
                <a:sym typeface="Verdana"/>
              </a:rPr>
              <a:t>step</a:t>
            </a: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74"/>
          </a:p>
          <a:p>
            <a:pPr>
              <a:spcBef>
                <a:spcPts val="1874"/>
              </a:spcBef>
              <a:buSzPts val="2000"/>
            </a:pP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874">
                <a:solidFill>
                  <a:srgbClr val="FFFFFF"/>
                </a:solidFill>
              </a:rPr>
              <a:t>for i in range(2, 17, 3):</a:t>
            </a:r>
            <a:br>
              <a:rPr lang="en" sz="1323"/>
            </a:br>
            <a:r>
              <a:rPr lang="en" sz="1874">
                <a:solidFill>
                  <a:srgbClr val="FFFFFF"/>
                </a:solidFill>
              </a:rPr>
              <a:t>		print(i)</a:t>
            </a:r>
            <a:endParaRPr sz="1874">
              <a:solidFill>
                <a:srgbClr val="FFFFFF"/>
              </a:solidFill>
            </a:endParaRPr>
          </a:p>
          <a:p>
            <a:pPr marL="420014" indent="-329011">
              <a:spcBef>
                <a:spcPts val="1874"/>
              </a:spcBef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range(</a:t>
            </a:r>
            <a:r>
              <a:rPr lang="en" sz="1874" b="1">
                <a:solidFill>
                  <a:srgbClr val="F04E4D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 sz="187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74"/>
          </a:p>
          <a:p>
            <a:pPr indent="420014">
              <a:spcBef>
                <a:spcPts val="1874"/>
              </a:spcBef>
              <a:buSzPts val="2000"/>
            </a:pPr>
            <a:r>
              <a:rPr lang="en" sz="1874">
                <a:solidFill>
                  <a:srgbClr val="FFFFFF"/>
                </a:solidFill>
              </a:rPr>
              <a:t>for i in range(17):</a:t>
            </a:r>
            <a:br>
              <a:rPr lang="en" sz="1323"/>
            </a:br>
            <a:r>
              <a:rPr lang="en" sz="1874">
                <a:solidFill>
                  <a:srgbClr val="FFFFFF"/>
                </a:solidFill>
              </a:rPr>
              <a:t>		print(i)</a:t>
            </a:r>
            <a:endParaRPr sz="1874"/>
          </a:p>
          <a:p>
            <a:pPr>
              <a:spcBef>
                <a:spcPts val="1874"/>
              </a:spcBef>
              <a:buSzPts val="2000"/>
            </a:pPr>
            <a:r>
              <a:rPr lang="en" sz="220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205"/>
          </a:p>
          <a:p>
            <a:pPr>
              <a:spcBef>
                <a:spcPts val="1874"/>
              </a:spcBef>
              <a:buSzPts val="2000"/>
            </a:pPr>
            <a:endParaRPr sz="2205"/>
          </a:p>
          <a:p>
            <a:pPr>
              <a:spcBef>
                <a:spcPts val="1874"/>
              </a:spcBef>
              <a:buSzPts val="2000"/>
            </a:pPr>
            <a:endParaRPr sz="22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04000" y="1170405"/>
            <a:ext cx="9070578" cy="9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ctr" anchorCtr="0">
            <a:noAutofit/>
          </a:bodyPr>
          <a:lstStyle/>
          <a:p>
            <a:pPr algn="ctr">
              <a:buSzPts val="3700"/>
            </a:pPr>
            <a:r>
              <a:rPr lang="en" sz="4079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Loops with List</a:t>
            </a:r>
            <a:endParaRPr sz="4079"/>
          </a:p>
        </p:txBody>
      </p:sp>
      <p:sp>
        <p:nvSpPr>
          <p:cNvPr id="101" name="Google Shape;101;p20"/>
          <p:cNvSpPr/>
          <p:nvPr/>
        </p:nvSpPr>
        <p:spPr>
          <a:xfrm>
            <a:off x="548640" y="2271581"/>
            <a:ext cx="8868833" cy="395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36" tIns="102636" rIns="102636" bIns="102636" anchor="t" anchorCtr="0">
            <a:noAutofit/>
          </a:bodyPr>
          <a:lstStyle/>
          <a:p>
            <a:pPr>
              <a:buSzPts val="2000"/>
            </a:pPr>
            <a:r>
              <a:rPr lang="en" sz="2205" b="1">
                <a:solidFill>
                  <a:srgbClr val="FFFFFF"/>
                </a:solidFill>
              </a:rPr>
              <a:t>movie_list</a:t>
            </a:r>
            <a:r>
              <a:rPr lang="en" sz="2205">
                <a:solidFill>
                  <a:srgbClr val="FFFFFF"/>
                </a:solidFill>
              </a:rPr>
              <a:t> = [ “Mad Max”, “Interstellar”, “Taxi Driver”, “Whiplash”, “The Prestige” ]</a:t>
            </a:r>
            <a:endParaRPr sz="2205"/>
          </a:p>
          <a:p>
            <a:pPr>
              <a:spcBef>
                <a:spcPts val="1874"/>
              </a:spcBef>
              <a:buSzPts val="2000"/>
            </a:pPr>
            <a:endParaRPr sz="2205">
              <a:solidFill>
                <a:srgbClr val="FFFFFF"/>
              </a:solidFill>
            </a:endParaRPr>
          </a:p>
          <a:p>
            <a:pPr>
              <a:spcBef>
                <a:spcPts val="1874"/>
              </a:spcBef>
              <a:buSzPts val="2000"/>
            </a:pPr>
            <a:r>
              <a:rPr lang="en" sz="2095" b="1">
                <a:solidFill>
                  <a:srgbClr val="FFFFFF"/>
                </a:solidFill>
              </a:rPr>
              <a:t>for</a:t>
            </a:r>
            <a:r>
              <a:rPr lang="en" sz="2095">
                <a:solidFill>
                  <a:srgbClr val="FFFFFF"/>
                </a:solidFill>
              </a:rPr>
              <a:t> i </a:t>
            </a:r>
            <a:r>
              <a:rPr lang="en" sz="2095" b="1">
                <a:solidFill>
                  <a:srgbClr val="FFFFFF"/>
                </a:solidFill>
              </a:rPr>
              <a:t>in</a:t>
            </a:r>
            <a:r>
              <a:rPr lang="en" sz="2095">
                <a:solidFill>
                  <a:srgbClr val="FFFFFF"/>
                </a:solidFill>
              </a:rPr>
              <a:t> range(</a:t>
            </a:r>
            <a:r>
              <a:rPr lang="en" sz="2095" b="1">
                <a:solidFill>
                  <a:srgbClr val="89C765"/>
                </a:solidFill>
              </a:rPr>
              <a:t>len(movie_list)</a:t>
            </a:r>
            <a:r>
              <a:rPr lang="en" sz="2095">
                <a:solidFill>
                  <a:srgbClr val="FFFFFF"/>
                </a:solidFill>
              </a:rPr>
              <a:t>):</a:t>
            </a:r>
            <a:endParaRPr sz="2095"/>
          </a:p>
          <a:p>
            <a:pPr>
              <a:spcBef>
                <a:spcPts val="1874"/>
              </a:spcBef>
              <a:buSzPts val="2000"/>
            </a:pPr>
            <a:r>
              <a:rPr lang="en" sz="2095">
                <a:solidFill>
                  <a:srgbClr val="FFFFFF"/>
                </a:solidFill>
              </a:rPr>
              <a:t>      </a:t>
            </a:r>
            <a:r>
              <a:rPr lang="en" sz="2095" b="1">
                <a:solidFill>
                  <a:srgbClr val="7DA7D8"/>
                </a:solidFill>
              </a:rPr>
              <a:t>print(movie_list[i])</a:t>
            </a:r>
            <a:endParaRPr sz="2095"/>
          </a:p>
          <a:p>
            <a:pPr>
              <a:spcBef>
                <a:spcPts val="1874"/>
              </a:spcBef>
              <a:buSzPts val="2000"/>
            </a:pPr>
            <a:endParaRPr sz="2095"/>
          </a:p>
          <a:p>
            <a:pPr>
              <a:spcBef>
                <a:spcPts val="1874"/>
              </a:spcBef>
              <a:buSzPts val="2000"/>
            </a:pPr>
            <a:r>
              <a:rPr lang="en" sz="2095" b="1">
                <a:solidFill>
                  <a:srgbClr val="FFFFFF"/>
                </a:solidFill>
              </a:rPr>
              <a:t>for</a:t>
            </a:r>
            <a:r>
              <a:rPr lang="en" sz="2095">
                <a:solidFill>
                  <a:srgbClr val="FFFFFF"/>
                </a:solidFill>
              </a:rPr>
              <a:t> m_name </a:t>
            </a:r>
            <a:r>
              <a:rPr lang="en" sz="2095" b="1">
                <a:solidFill>
                  <a:srgbClr val="FFFFFF"/>
                </a:solidFill>
              </a:rPr>
              <a:t>in</a:t>
            </a:r>
            <a:r>
              <a:rPr lang="en" sz="2095">
                <a:solidFill>
                  <a:srgbClr val="FFFFFF"/>
                </a:solidFill>
              </a:rPr>
              <a:t> movie_list:</a:t>
            </a:r>
            <a:endParaRPr sz="2095"/>
          </a:p>
          <a:p>
            <a:pPr>
              <a:spcBef>
                <a:spcPts val="1874"/>
              </a:spcBef>
              <a:buSzPts val="2000"/>
            </a:pPr>
            <a:r>
              <a:rPr lang="en" sz="2095">
                <a:solidFill>
                  <a:srgbClr val="FFFFFF"/>
                </a:solidFill>
              </a:rPr>
              <a:t>     </a:t>
            </a:r>
            <a:r>
              <a:rPr lang="en" sz="2095" b="1">
                <a:solidFill>
                  <a:srgbClr val="7DA7D8"/>
                </a:solidFill>
              </a:rPr>
              <a:t> print(m_name)</a:t>
            </a:r>
            <a:endParaRPr sz="20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288000" y="300960"/>
            <a:ext cx="949572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50" tIns="111950" rIns="111950" bIns="111950" anchor="ctr" anchorCtr="0">
            <a:noAutofit/>
          </a:bodyPr>
          <a:lstStyle/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vs    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8"/>
          <p:cNvCxnSpPr/>
          <p:nvPr/>
        </p:nvCxnSpPr>
        <p:spPr>
          <a:xfrm flipH="1">
            <a:off x="2840400" y="1463040"/>
            <a:ext cx="177120" cy="421200"/>
          </a:xfrm>
          <a:prstGeom prst="straightConnector1">
            <a:avLst/>
          </a:prstGeom>
          <a:noFill/>
          <a:ln w="367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19;p28"/>
          <p:cNvCxnSpPr/>
          <p:nvPr/>
        </p:nvCxnSpPr>
        <p:spPr>
          <a:xfrm>
            <a:off x="6842880" y="1434600"/>
            <a:ext cx="198000" cy="394200"/>
          </a:xfrm>
          <a:prstGeom prst="straightConnector1">
            <a:avLst/>
          </a:prstGeom>
          <a:noFill/>
          <a:ln w="367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20;p28"/>
          <p:cNvSpPr/>
          <p:nvPr/>
        </p:nvSpPr>
        <p:spPr>
          <a:xfrm>
            <a:off x="548640" y="1975680"/>
            <a:ext cx="4975920" cy="517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5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Iteration based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increment / decrement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range → Safe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 iterator initialization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range(1,10,2):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print(i**2)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for ch in ‘hello’: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print(ch)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for color in [‘blue’,’red’]: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print(color)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range(10):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if n % 3 == 0: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i="0" u="none" strike="noStrike" cap="non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	print(n)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FFFF6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5176080" y="2011680"/>
            <a:ext cx="4555080" cy="49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5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Condition(s) based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type of operations on iterator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Infinite loops possible → Dangerous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27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Manual iterator initialization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if … :		 </a:t>
            </a:r>
            <a:r>
              <a:rPr lang="en-US" sz="1600" b="1" i="0" u="none" strike="noStrike" cap="non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# Exit condition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i="0" u="none" strike="noStrike" cap="non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while x &lt;= 20: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x = x**2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y =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while x &gt; 5 and y &lt; 8: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x /=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y *= 3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FFFF6D"/>
                </a:solidFill>
                <a:latin typeface="Courier New"/>
                <a:ea typeface="Courier New"/>
                <a:cs typeface="Courier New"/>
                <a:sym typeface="Courier New"/>
              </a:rPr>
              <a:t>	print(x+y)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8"/>
          <p:cNvCxnSpPr/>
          <p:nvPr/>
        </p:nvCxnSpPr>
        <p:spPr>
          <a:xfrm>
            <a:off x="5273280" y="4369680"/>
            <a:ext cx="4145040" cy="19440"/>
          </a:xfrm>
          <a:prstGeom prst="straightConnector1">
            <a:avLst/>
          </a:prstGeom>
          <a:noFill/>
          <a:ln w="18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8"/>
          <p:cNvCxnSpPr/>
          <p:nvPr/>
        </p:nvCxnSpPr>
        <p:spPr>
          <a:xfrm>
            <a:off x="5273280" y="5521680"/>
            <a:ext cx="4145040" cy="0"/>
          </a:xfrm>
          <a:prstGeom prst="straightConnector1">
            <a:avLst/>
          </a:prstGeom>
          <a:noFill/>
          <a:ln w="18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28"/>
          <p:cNvCxnSpPr/>
          <p:nvPr/>
        </p:nvCxnSpPr>
        <p:spPr>
          <a:xfrm>
            <a:off x="593280" y="4153680"/>
            <a:ext cx="3795840" cy="19440"/>
          </a:xfrm>
          <a:prstGeom prst="straightConnector1">
            <a:avLst/>
          </a:prstGeom>
          <a:noFill/>
          <a:ln w="18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28"/>
          <p:cNvCxnSpPr/>
          <p:nvPr/>
        </p:nvCxnSpPr>
        <p:spPr>
          <a:xfrm rot="10800000" flipH="1">
            <a:off x="593280" y="4813200"/>
            <a:ext cx="3795840" cy="24480"/>
          </a:xfrm>
          <a:prstGeom prst="straightConnector1">
            <a:avLst/>
          </a:prstGeom>
          <a:noFill/>
          <a:ln w="18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28"/>
          <p:cNvCxnSpPr/>
          <p:nvPr/>
        </p:nvCxnSpPr>
        <p:spPr>
          <a:xfrm rot="10800000" flipH="1">
            <a:off x="593280" y="5544720"/>
            <a:ext cx="3795840" cy="12960"/>
          </a:xfrm>
          <a:prstGeom prst="straightConnector1">
            <a:avLst/>
          </a:prstGeom>
          <a:noFill/>
          <a:ln w="18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030ED360D4A488A6AD1B135DEDD0C" ma:contentTypeVersion="11" ma:contentTypeDescription="Create a new document." ma:contentTypeScope="" ma:versionID="8545f332db2dcb263597eae4ecfcc282">
  <xsd:schema xmlns:xsd="http://www.w3.org/2001/XMLSchema" xmlns:xs="http://www.w3.org/2001/XMLSchema" xmlns:p="http://schemas.microsoft.com/office/2006/metadata/properties" xmlns:ns2="bb4803d3-af68-4f1d-bce9-1b1b569d6770" xmlns:ns3="029f615f-d363-43da-ba4f-919be0d57cab" targetNamespace="http://schemas.microsoft.com/office/2006/metadata/properties" ma:root="true" ma:fieldsID="ffa7b163ccdaa49820528d2953f373a4" ns2:_="" ns3:_="">
    <xsd:import namespace="bb4803d3-af68-4f1d-bce9-1b1b569d6770"/>
    <xsd:import namespace="029f615f-d363-43da-ba4f-919be0d57c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803d3-af68-4f1d-bce9-1b1b569d6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add2b4c-a3eb-410e-847d-2572f33f79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f615f-d363-43da-ba4f-919be0d57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4541a8b-1b34-4bcd-abab-4a2c170149b8}" ma:internalName="TaxCatchAll" ma:showField="CatchAllData" ma:web="029f615f-d363-43da-ba4f-919be0d57c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081CB-B49E-4110-B416-EDE7264ACBEF}"/>
</file>

<file path=customXml/itemProps2.xml><?xml version="1.0" encoding="utf-8"?>
<ds:datastoreItem xmlns:ds="http://schemas.openxmlformats.org/officeDocument/2006/customXml" ds:itemID="{C4ABE329-FDCC-4A1F-A266-E10E5AC55268}"/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1605</Words>
  <Application>Microsoft Office PowerPoint</Application>
  <PresentationFormat>Özel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Verdana</vt:lpstr>
      <vt:lpstr>Play</vt:lpstr>
      <vt:lpstr>Courier New</vt:lpstr>
      <vt:lpstr>Noto Sans Symbols</vt:lpstr>
      <vt:lpstr>Raleway</vt:lpstr>
      <vt:lpstr>Arial</vt:lpstr>
      <vt:lpstr>Simple Dark</vt:lpstr>
      <vt:lpstr>PowerPoint Sunusu</vt:lpstr>
      <vt:lpstr>Dictionaries</vt:lpstr>
      <vt:lpstr>Dictionaries (cont.)</vt:lpstr>
      <vt:lpstr>Sets</vt:lpstr>
      <vt:lpstr>Tuples</vt:lpstr>
      <vt:lpstr>PowerPoint Sunusu</vt:lpstr>
      <vt:lpstr>PowerPoint Sunusu</vt:lpstr>
      <vt:lpstr>PowerPoint Sunusu</vt:lpstr>
      <vt:lpstr>PowerPoint Sunusu</vt:lpstr>
      <vt:lpstr>The while loop</vt:lpstr>
      <vt:lpstr>break</vt:lpstr>
      <vt:lpstr>continue</vt:lpstr>
      <vt:lpstr>Examples of break and continue</vt:lpstr>
      <vt:lpstr>PowerPoint Sunusu</vt:lpstr>
      <vt:lpstr>PowerPoint Sunusu</vt:lpstr>
      <vt:lpstr>Employees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YAGIZ NALCAKAN</cp:lastModifiedBy>
  <cp:revision>11</cp:revision>
  <dcterms:modified xsi:type="dcterms:W3CDTF">2022-12-15T14:34:59Z</dcterms:modified>
</cp:coreProperties>
</file>