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6"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E1527-0FEC-45E6-920A-9779EC6A8BB0}" v="20" dt="2024-04-27T04:01:04.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4/27/2024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D64-7BB1-34FE-3F1E-E71DC7D78225}"/>
              </a:ext>
            </a:extLst>
          </p:cNvPr>
          <p:cNvSpPr>
            <a:spLocks noGrp="1"/>
          </p:cNvSpPr>
          <p:nvPr>
            <p:ph type="ctrTitle"/>
          </p:nvPr>
        </p:nvSpPr>
        <p:spPr>
          <a:xfrm>
            <a:off x="1375983" y="107888"/>
            <a:ext cx="9440034" cy="1828801"/>
          </a:xfrm>
        </p:spPr>
        <p:txBody>
          <a:bodyPr>
            <a:normAutofit/>
          </a:bodyPr>
          <a:lstStyle/>
          <a:p>
            <a:pPr>
              <a:lnSpc>
                <a:spcPct val="150000"/>
              </a:lnSpc>
            </a:pPr>
            <a:r>
              <a:rPr lang="en-IN" sz="3600" b="1" dirty="0">
                <a:latin typeface="Bahnschrift Light SemiCondensed" panose="020B0502040204020203" pitchFamily="34" charset="0"/>
              </a:rPr>
              <a:t>AUTOMATIC EMERGENCY BRAKING SYSTEM WITH ANTI-LOCK BRAKES</a:t>
            </a:r>
          </a:p>
        </p:txBody>
      </p:sp>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1624695" y="2434271"/>
            <a:ext cx="74602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Bahnschrift Light SemiCondensed" panose="020B0502040204020203" pitchFamily="34" charset="0"/>
              </a:rPr>
              <a:t>“Safety in Motion: AEB and ABS Unite”</a:t>
            </a:r>
            <a:endParaRPr kumimoji="0" lang="en-US" altLang="en-US" sz="1800" b="0" i="0" u="none" strike="noStrike" cap="none" normalizeH="0" baseline="0" dirty="0">
              <a:ln>
                <a:noFill/>
              </a:ln>
              <a:solidFill>
                <a:schemeClr val="tx1"/>
              </a:solidFill>
              <a:effectLst/>
              <a:latin typeface="Bahnschrift Light SemiCondensed" panose="020B0502040204020203" pitchFamily="34" charset="0"/>
            </a:endParaRPr>
          </a:p>
        </p:txBody>
      </p:sp>
      <p:sp>
        <p:nvSpPr>
          <p:cNvPr id="3" name="TextBox 2">
            <a:extLst>
              <a:ext uri="{FF2B5EF4-FFF2-40B4-BE49-F238E27FC236}">
                <a16:creationId xmlns:a16="http://schemas.microsoft.com/office/drawing/2014/main" id="{80BA2AA7-4FAE-7A32-3AEA-00B232DB8127}"/>
              </a:ext>
            </a:extLst>
          </p:cNvPr>
          <p:cNvSpPr txBox="1"/>
          <p:nvPr/>
        </p:nvSpPr>
        <p:spPr>
          <a:xfrm>
            <a:off x="7776546" y="4885394"/>
            <a:ext cx="1495922" cy="369332"/>
          </a:xfrm>
          <a:prstGeom prst="rect">
            <a:avLst/>
          </a:prstGeom>
          <a:noFill/>
        </p:spPr>
        <p:txBody>
          <a:bodyPr wrap="none" rtlCol="0">
            <a:spAutoFit/>
          </a:bodyPr>
          <a:lstStyle/>
          <a:p>
            <a:r>
              <a:rPr lang="en-IN" dirty="0">
                <a:latin typeface="Bahnschrift Light" panose="020B0502040204020203" pitchFamily="34" charset="0"/>
              </a:rPr>
              <a:t>GUIDED BY:  </a:t>
            </a:r>
          </a:p>
        </p:txBody>
      </p:sp>
      <p:sp>
        <p:nvSpPr>
          <p:cNvPr id="5" name="TextBox 4">
            <a:extLst>
              <a:ext uri="{FF2B5EF4-FFF2-40B4-BE49-F238E27FC236}">
                <a16:creationId xmlns:a16="http://schemas.microsoft.com/office/drawing/2014/main" id="{38B070AB-E8DC-7396-6550-274FD7598B43}"/>
              </a:ext>
            </a:extLst>
          </p:cNvPr>
          <p:cNvSpPr txBox="1"/>
          <p:nvPr/>
        </p:nvSpPr>
        <p:spPr>
          <a:xfrm>
            <a:off x="8524507" y="5208414"/>
            <a:ext cx="2717411" cy="867032"/>
          </a:xfrm>
          <a:prstGeom prst="rect">
            <a:avLst/>
          </a:prstGeom>
          <a:noFill/>
        </p:spPr>
        <p:txBody>
          <a:bodyPr wrap="none" rtlCol="0">
            <a:spAutoFit/>
          </a:bodyPr>
          <a:lstStyle/>
          <a:p>
            <a:pPr>
              <a:lnSpc>
                <a:spcPct val="150000"/>
              </a:lnSpc>
            </a:pPr>
            <a:r>
              <a:rPr lang="en-IN" dirty="0">
                <a:latin typeface="Bahnschrift Light" panose="020B0502040204020203" pitchFamily="34" charset="0"/>
              </a:rPr>
              <a:t>Dr . P. SAKTHI,</a:t>
            </a:r>
          </a:p>
          <a:p>
            <a:pPr>
              <a:lnSpc>
                <a:spcPct val="150000"/>
              </a:lnSpc>
            </a:pPr>
            <a:r>
              <a:rPr lang="en-IN" dirty="0">
                <a:latin typeface="Bahnschrift Light" panose="020B0502040204020203" pitchFamily="34" charset="0"/>
              </a:rPr>
              <a:t>ASSISTANT PROFESSOR</a:t>
            </a:r>
          </a:p>
        </p:txBody>
      </p:sp>
      <p:sp>
        <p:nvSpPr>
          <p:cNvPr id="6" name="TextBox 5">
            <a:extLst>
              <a:ext uri="{FF2B5EF4-FFF2-40B4-BE49-F238E27FC236}">
                <a16:creationId xmlns:a16="http://schemas.microsoft.com/office/drawing/2014/main" id="{FD5693C6-366C-1D57-0368-1444844EED05}"/>
              </a:ext>
            </a:extLst>
          </p:cNvPr>
          <p:cNvSpPr txBox="1"/>
          <p:nvPr/>
        </p:nvSpPr>
        <p:spPr>
          <a:xfrm>
            <a:off x="910943" y="3429000"/>
            <a:ext cx="1840568" cy="369332"/>
          </a:xfrm>
          <a:prstGeom prst="rect">
            <a:avLst/>
          </a:prstGeom>
          <a:noFill/>
        </p:spPr>
        <p:txBody>
          <a:bodyPr wrap="none" rtlCol="0">
            <a:spAutoFit/>
          </a:bodyPr>
          <a:lstStyle/>
          <a:p>
            <a:r>
              <a:rPr lang="en-IN" dirty="0">
                <a:latin typeface="Bahnschrift Light" panose="020B0502040204020203" pitchFamily="34" charset="0"/>
              </a:rPr>
              <a:t>PRESENTED BY:</a:t>
            </a:r>
          </a:p>
        </p:txBody>
      </p:sp>
      <p:sp>
        <p:nvSpPr>
          <p:cNvPr id="7" name="TextBox 6">
            <a:extLst>
              <a:ext uri="{FF2B5EF4-FFF2-40B4-BE49-F238E27FC236}">
                <a16:creationId xmlns:a16="http://schemas.microsoft.com/office/drawing/2014/main" id="{2126DE23-4204-F989-5CA0-F4BCDEB7AF81}"/>
              </a:ext>
            </a:extLst>
          </p:cNvPr>
          <p:cNvSpPr txBox="1"/>
          <p:nvPr/>
        </p:nvSpPr>
        <p:spPr>
          <a:xfrm>
            <a:off x="1504648" y="4054398"/>
            <a:ext cx="4830874" cy="2031325"/>
          </a:xfrm>
          <a:prstGeom prst="rect">
            <a:avLst/>
          </a:prstGeom>
          <a:noFill/>
        </p:spPr>
        <p:txBody>
          <a:bodyPr wrap="none" rtlCol="0">
            <a:spAutoFit/>
          </a:bodyPr>
          <a:lstStyle/>
          <a:p>
            <a:pPr algn="just"/>
            <a:r>
              <a:rPr lang="en-IN" dirty="0">
                <a:latin typeface="Bahnschrift Light" panose="020B0502040204020203" pitchFamily="34" charset="0"/>
              </a:rPr>
              <a:t>IYYAPPAN M     			     927622BEC077</a:t>
            </a:r>
          </a:p>
          <a:p>
            <a:pPr algn="just"/>
            <a:endParaRPr lang="en-IN" dirty="0">
              <a:latin typeface="Bahnschrift Light" panose="020B0502040204020203" pitchFamily="34" charset="0"/>
            </a:endParaRPr>
          </a:p>
          <a:p>
            <a:pPr algn="just"/>
            <a:r>
              <a:rPr lang="en-IN" dirty="0">
                <a:latin typeface="Bahnschrift Light" panose="020B0502040204020203" pitchFamily="34" charset="0"/>
              </a:rPr>
              <a:t>JAISURYA S                             927622BEC080 </a:t>
            </a:r>
          </a:p>
          <a:p>
            <a:pPr algn="just"/>
            <a:endParaRPr lang="en-IN" dirty="0">
              <a:latin typeface="Bahnschrift Light" panose="020B0502040204020203" pitchFamily="34" charset="0"/>
            </a:endParaRPr>
          </a:p>
          <a:p>
            <a:pPr algn="just"/>
            <a:r>
              <a:rPr lang="en-IN" dirty="0">
                <a:latin typeface="Bahnschrift Light" panose="020B0502040204020203" pitchFamily="34" charset="0"/>
              </a:rPr>
              <a:t>JEEVA A                                   927622BEC082</a:t>
            </a:r>
          </a:p>
          <a:p>
            <a:pPr algn="just"/>
            <a:endParaRPr lang="en-IN" dirty="0">
              <a:latin typeface="Bahnschrift Light" panose="020B0502040204020203" pitchFamily="34" charset="0"/>
            </a:endParaRPr>
          </a:p>
          <a:p>
            <a:pPr algn="just"/>
            <a:r>
              <a:rPr lang="en-IN" dirty="0">
                <a:latin typeface="Bahnschrift Light" panose="020B0502040204020203" pitchFamily="34" charset="0"/>
              </a:rPr>
              <a:t>MOHAMMED RISHWAN S        927622BEC120</a:t>
            </a:r>
          </a:p>
        </p:txBody>
      </p:sp>
    </p:spTree>
    <p:extLst>
      <p:ext uri="{BB962C8B-B14F-4D97-AF65-F5344CB8AC3E}">
        <p14:creationId xmlns:p14="http://schemas.microsoft.com/office/powerpoint/2010/main" val="409138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D64-7BB1-34FE-3F1E-E71DC7D78225}"/>
              </a:ext>
            </a:extLst>
          </p:cNvPr>
          <p:cNvSpPr>
            <a:spLocks noGrp="1"/>
          </p:cNvSpPr>
          <p:nvPr>
            <p:ph type="ctrTitle"/>
          </p:nvPr>
        </p:nvSpPr>
        <p:spPr>
          <a:xfrm>
            <a:off x="729095" y="1172833"/>
            <a:ext cx="10733810" cy="4994788"/>
          </a:xfrm>
        </p:spPr>
        <p:txBody>
          <a:bodyPr>
            <a:noAutofit/>
          </a:bodyPr>
          <a:lstStyle/>
          <a:p>
            <a:pPr algn="just">
              <a:lnSpc>
                <a:spcPct val="150000"/>
              </a:lnSpc>
            </a:pPr>
            <a:br>
              <a:rPr lang="en-US" sz="2000" b="1" dirty="0">
                <a:latin typeface="Bahnschrift Light SemiCondensed" panose="020B0502040204020203" pitchFamily="34" charset="0"/>
              </a:rPr>
            </a:br>
            <a:br>
              <a:rPr lang="en-US" sz="2000" b="1" dirty="0">
                <a:latin typeface="Bahnschrift Light SemiCondensed" panose="020B0502040204020203" pitchFamily="34" charset="0"/>
              </a:rPr>
            </a:br>
            <a:r>
              <a:rPr lang="en-US" sz="2400" b="1" dirty="0">
                <a:latin typeface="Bahnschrift Light SemiCondensed" panose="020B0502040204020203" pitchFamily="34" charset="0"/>
              </a:rPr>
              <a:t>The AEB system is an advanced safety feature that automatically handles a vehicle during emergencies. Equipped with sensors, it monitors the proximity to vehicles ahead and detects conditions suggesting an imminent collision. When such situations arise, the system applies emergency braking to prevent or minimize impact. AEB reduces the effects of head-on, rear-end, right-turn, and pedestrian crashes. By analyzing vehicle speed, it intervenes using electronically controlled ultrasonic sensors. Poor visibility, ignoring traffic signals, and inadequate following distance contribute to accidents, but AEB, based on vehicle-to-vehicle communication, mitigates high-speed collisions to low-speed impacts.</a:t>
            </a:r>
            <a:endParaRPr lang="en-IN" sz="2400" b="1" dirty="0">
              <a:latin typeface="Bahnschrift Light SemiCondensed" panose="020B0502040204020203" pitchFamily="34" charset="0"/>
            </a:endParaRPr>
          </a:p>
        </p:txBody>
      </p:sp>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4808463" y="434169"/>
            <a:ext cx="257507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n>
                  <a:noFill/>
                </a:ln>
                <a:effectLst/>
                <a:latin typeface="Arial" panose="020B0604020202020204" pitchFamily="34" charset="0"/>
              </a:rPr>
              <a:t>INTRODUCTION</a:t>
            </a:r>
            <a:r>
              <a:rPr kumimoji="0" lang="en-US" altLang="en-US" sz="18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Bahnschrift Light SemiCondensed" panose="020B0502040204020203" pitchFamily="34" charset="0"/>
            </a:endParaRPr>
          </a:p>
        </p:txBody>
      </p:sp>
    </p:spTree>
    <p:extLst>
      <p:ext uri="{BB962C8B-B14F-4D97-AF65-F5344CB8AC3E}">
        <p14:creationId xmlns:p14="http://schemas.microsoft.com/office/powerpoint/2010/main" val="212393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D64-7BB1-34FE-3F1E-E71DC7D78225}"/>
              </a:ext>
            </a:extLst>
          </p:cNvPr>
          <p:cNvSpPr>
            <a:spLocks noGrp="1"/>
          </p:cNvSpPr>
          <p:nvPr>
            <p:ph type="ctrTitle"/>
          </p:nvPr>
        </p:nvSpPr>
        <p:spPr>
          <a:xfrm>
            <a:off x="757083" y="2135387"/>
            <a:ext cx="10677832" cy="4847304"/>
          </a:xfrm>
        </p:spPr>
        <p:txBody>
          <a:bodyPr>
            <a:noAutofit/>
          </a:bodyPr>
          <a:lstStyle/>
          <a:p>
            <a:pPr algn="l">
              <a:lnSpc>
                <a:spcPct val="150000"/>
              </a:lnSpc>
            </a:pPr>
            <a:br>
              <a:rPr lang="en-US" sz="2400" b="1" dirty="0">
                <a:latin typeface="Bahnschrift Light SemiCondensed" panose="020B0502040204020203" pitchFamily="34" charset="0"/>
              </a:rPr>
            </a:br>
            <a:br>
              <a:rPr lang="en-US" sz="2400" b="1" dirty="0">
                <a:latin typeface="Bahnschrift Light SemiCondensed" panose="020B0502040204020203" pitchFamily="34" charset="0"/>
              </a:rPr>
            </a:br>
            <a:r>
              <a:rPr lang="en-US" sz="2400" b="1" dirty="0">
                <a:latin typeface="Bahnschrift Light SemiCondensed" panose="020B0502040204020203" pitchFamily="34" charset="0"/>
              </a:rPr>
              <a:t>Design an integrated safety system that combines Automatic Emergency Braking (AEB) and Anti-Lock Braking System (ABS). The system should automatically detect imminent collisions, issue warnings, and intervene by applying precise braking force to prevent or minimize impact. Consider sensor fusion, real-time decision-making, and seamless coordination between AEB and ABS. Optimize for various scenarios, including rear-end collisions, pedestrian safety, and adverse road conditions. The goal is to enhance vehicle safety, reduce accidents, and save lives while ensuring smooth driving experience and minimal false positives.</a:t>
            </a:r>
            <a:br>
              <a:rPr lang="en-US" sz="2400" b="1" dirty="0">
                <a:latin typeface="Bahnschrift Light SemiCondensed" panose="020B0502040204020203" pitchFamily="34" charset="0"/>
              </a:rPr>
            </a:br>
            <a:br>
              <a:rPr lang="en-US" sz="2400" b="1" dirty="0">
                <a:latin typeface="Bahnschrift Light SemiCondensed" panose="020B0502040204020203" pitchFamily="34" charset="0"/>
              </a:rPr>
            </a:br>
            <a:endParaRPr lang="en-IN" sz="2400" b="1" dirty="0">
              <a:latin typeface="Bahnschrift Light SemiCondensed" panose="020B0502040204020203" pitchFamily="34" charset="0"/>
            </a:endParaRPr>
          </a:p>
        </p:txBody>
      </p:sp>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4229216" y="650813"/>
            <a:ext cx="3733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n>
                  <a:noFill/>
                </a:ln>
                <a:effectLst/>
                <a:latin typeface="Arial" panose="020B0604020202020204" pitchFamily="34" charset="0"/>
              </a:rPr>
              <a:t>PROBLEM STATEMENT</a:t>
            </a:r>
            <a:endParaRPr kumimoji="0" lang="en-US" altLang="en-US" sz="2400" b="0" i="0" u="none" strike="noStrike" cap="none" normalizeH="0" baseline="0" dirty="0">
              <a:ln>
                <a:noFill/>
              </a:ln>
              <a:solidFill>
                <a:schemeClr val="tx1"/>
              </a:solidFill>
              <a:effectLst/>
              <a:latin typeface="Bahnschrift Light SemiCondensed" panose="020B0502040204020203" pitchFamily="34" charset="0"/>
            </a:endParaRPr>
          </a:p>
        </p:txBody>
      </p:sp>
    </p:spTree>
    <p:extLst>
      <p:ext uri="{BB962C8B-B14F-4D97-AF65-F5344CB8AC3E}">
        <p14:creationId xmlns:p14="http://schemas.microsoft.com/office/powerpoint/2010/main" val="104921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D64-7BB1-34FE-3F1E-E71DC7D78225}"/>
              </a:ext>
            </a:extLst>
          </p:cNvPr>
          <p:cNvSpPr>
            <a:spLocks noGrp="1"/>
          </p:cNvSpPr>
          <p:nvPr>
            <p:ph type="ctrTitle"/>
          </p:nvPr>
        </p:nvSpPr>
        <p:spPr>
          <a:xfrm>
            <a:off x="739480" y="1283110"/>
            <a:ext cx="10677832" cy="4847304"/>
          </a:xfrm>
        </p:spPr>
        <p:txBody>
          <a:bodyPr>
            <a:noAutofit/>
          </a:bodyPr>
          <a:lstStyle/>
          <a:p>
            <a:pPr algn="l">
              <a:lnSpc>
                <a:spcPct val="150000"/>
              </a:lnSpc>
            </a:pPr>
            <a:br>
              <a:rPr lang="en-US" sz="2000" b="1" dirty="0">
                <a:latin typeface="Bahnschrift Light SemiCondensed" panose="020B0502040204020203" pitchFamily="34" charset="0"/>
              </a:rPr>
            </a:br>
            <a:br>
              <a:rPr lang="en-US" sz="2000" b="1" dirty="0">
                <a:latin typeface="Bahnschrift Light SemiCondensed" panose="020B0502040204020203" pitchFamily="34" charset="0"/>
              </a:rPr>
            </a:br>
            <a:br>
              <a:rPr lang="en-US" sz="2400" b="1" dirty="0">
                <a:latin typeface="Bahnschrift Light SemiCondensed" panose="020B0502040204020203" pitchFamily="34" charset="0"/>
              </a:rPr>
            </a:br>
            <a:endParaRPr lang="en-IN" sz="2400" b="1" dirty="0">
              <a:latin typeface="Bahnschrift Light SemiCondensed" panose="020B0502040204020203" pitchFamily="34" charset="0"/>
            </a:endParaRPr>
          </a:p>
        </p:txBody>
      </p:sp>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5022221" y="405770"/>
            <a:ext cx="2147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n>
                  <a:noFill/>
                </a:ln>
                <a:effectLst/>
                <a:latin typeface="Arial" panose="020B0604020202020204" pitchFamily="34" charset="0"/>
              </a:rPr>
              <a:t>OBJECTIVES</a:t>
            </a:r>
            <a:endParaRPr kumimoji="0" lang="en-US" altLang="en-US" sz="2400" b="0" i="0" u="none" strike="noStrike" cap="none" normalizeH="0" baseline="0" dirty="0">
              <a:ln>
                <a:noFill/>
              </a:ln>
              <a:solidFill>
                <a:schemeClr val="tx1"/>
              </a:solidFill>
              <a:effectLst/>
              <a:latin typeface="Bahnschrift Light SemiCondensed" panose="020B0502040204020203" pitchFamily="34" charset="0"/>
            </a:endParaRPr>
          </a:p>
        </p:txBody>
      </p:sp>
      <p:sp>
        <p:nvSpPr>
          <p:cNvPr id="5" name="TextBox 4">
            <a:extLst>
              <a:ext uri="{FF2B5EF4-FFF2-40B4-BE49-F238E27FC236}">
                <a16:creationId xmlns:a16="http://schemas.microsoft.com/office/drawing/2014/main" id="{E940D643-D751-FFCA-3CF2-69C4CE0860F0}"/>
              </a:ext>
            </a:extLst>
          </p:cNvPr>
          <p:cNvSpPr txBox="1"/>
          <p:nvPr/>
        </p:nvSpPr>
        <p:spPr>
          <a:xfrm>
            <a:off x="850490" y="1137033"/>
            <a:ext cx="10491019" cy="5262979"/>
          </a:xfrm>
          <a:prstGeom prst="rect">
            <a:avLst/>
          </a:prstGeom>
          <a:noFill/>
        </p:spPr>
        <p:txBody>
          <a:bodyPr wrap="square">
            <a:spAutoFit/>
          </a:bodyPr>
          <a:lstStyle/>
          <a:p>
            <a:pPr algn="just"/>
            <a:r>
              <a:rPr lang="en-US" sz="2400" b="1" i="0" dirty="0">
                <a:solidFill>
                  <a:srgbClr val="FFFFFF"/>
                </a:solidFill>
                <a:effectLst/>
                <a:highlight>
                  <a:srgbClr val="2B2B2B"/>
                </a:highlight>
                <a:latin typeface="Bahnschrift Light SemiCondensed" panose="020B0502040204020203" pitchFamily="34" charset="0"/>
              </a:rPr>
              <a:t>Collision Prevention</a:t>
            </a:r>
            <a:r>
              <a:rPr lang="en-US" sz="2400" b="0" i="0" dirty="0">
                <a:solidFill>
                  <a:srgbClr val="FFFFFF"/>
                </a:solidFill>
                <a:effectLst/>
                <a:highlight>
                  <a:srgbClr val="2B2B2B"/>
                </a:highlight>
                <a:latin typeface="Bahnschrift Light SemiCondensed" panose="020B0502040204020203" pitchFamily="34" charset="0"/>
              </a:rPr>
              <a:t>: Develop a system that automatically detects obstacles and activates emergency braking to prevent collisions.</a:t>
            </a:r>
          </a:p>
          <a:p>
            <a:pPr algn="just"/>
            <a:endParaRPr lang="en-US" sz="2400" b="0" i="0" dirty="0">
              <a:solidFill>
                <a:srgbClr val="FFFFFF"/>
              </a:solidFill>
              <a:effectLst/>
              <a:highlight>
                <a:srgbClr val="2B2B2B"/>
              </a:highlight>
              <a:latin typeface="Bahnschrift Light SemiCondensed" panose="020B0502040204020203" pitchFamily="34" charset="0"/>
            </a:endParaRPr>
          </a:p>
          <a:p>
            <a:pPr algn="just"/>
            <a:r>
              <a:rPr lang="en-US" sz="2400" b="1" i="0" dirty="0">
                <a:solidFill>
                  <a:srgbClr val="FFFFFF"/>
                </a:solidFill>
                <a:effectLst/>
                <a:highlight>
                  <a:srgbClr val="2B2B2B"/>
                </a:highlight>
                <a:latin typeface="Bahnschrift Light SemiCondensed" panose="020B0502040204020203" pitchFamily="34" charset="0"/>
              </a:rPr>
              <a:t>Safety Enhancement</a:t>
            </a:r>
            <a:r>
              <a:rPr lang="en-US" sz="2400" b="0" i="0" dirty="0">
                <a:solidFill>
                  <a:srgbClr val="FFFFFF"/>
                </a:solidFill>
                <a:effectLst/>
                <a:highlight>
                  <a:srgbClr val="2B2B2B"/>
                </a:highlight>
                <a:latin typeface="Bahnschrift Light SemiCondensed" panose="020B0502040204020203" pitchFamily="34" charset="0"/>
              </a:rPr>
              <a:t>: Integrate AEB with ABS to enhance vehicle safety during sudden braking or adverse road conditions.</a:t>
            </a:r>
          </a:p>
          <a:p>
            <a:pPr algn="just"/>
            <a:endParaRPr lang="en-US" sz="2400" b="0" i="0" dirty="0">
              <a:solidFill>
                <a:srgbClr val="FFFFFF"/>
              </a:solidFill>
              <a:effectLst/>
              <a:highlight>
                <a:srgbClr val="2B2B2B"/>
              </a:highlight>
              <a:latin typeface="Bahnschrift Light SemiCondensed" panose="020B0502040204020203" pitchFamily="34" charset="0"/>
            </a:endParaRPr>
          </a:p>
          <a:p>
            <a:pPr algn="just"/>
            <a:r>
              <a:rPr lang="en-US" sz="2400" b="1" i="0" dirty="0">
                <a:solidFill>
                  <a:srgbClr val="FFFFFF"/>
                </a:solidFill>
                <a:effectLst/>
                <a:highlight>
                  <a:srgbClr val="2B2B2B"/>
                </a:highlight>
                <a:latin typeface="Bahnschrift Light SemiCondensed" panose="020B0502040204020203" pitchFamily="34" charset="0"/>
              </a:rPr>
              <a:t>Sensor-Based Alert</a:t>
            </a:r>
            <a:r>
              <a:rPr lang="en-US" sz="2400" b="0" i="0" dirty="0">
                <a:solidFill>
                  <a:srgbClr val="FFFFFF"/>
                </a:solidFill>
                <a:effectLst/>
                <a:highlight>
                  <a:srgbClr val="2B2B2B"/>
                </a:highlight>
                <a:latin typeface="Bahnschrift Light SemiCondensed" panose="020B0502040204020203" pitchFamily="34" charset="0"/>
              </a:rPr>
              <a:t>: Alert the driver about imminent collisions and apply brakes automatically in critical situations.</a:t>
            </a:r>
          </a:p>
          <a:p>
            <a:pPr algn="just"/>
            <a:endParaRPr lang="en-US" sz="2400" b="0" i="0" dirty="0">
              <a:solidFill>
                <a:srgbClr val="FFFFFF"/>
              </a:solidFill>
              <a:effectLst/>
              <a:highlight>
                <a:srgbClr val="2B2B2B"/>
              </a:highlight>
              <a:latin typeface="Bahnschrift Light SemiCondensed" panose="020B0502040204020203" pitchFamily="34" charset="0"/>
            </a:endParaRPr>
          </a:p>
          <a:p>
            <a:pPr algn="just"/>
            <a:r>
              <a:rPr lang="en-US" sz="2400" b="1" i="0" dirty="0">
                <a:solidFill>
                  <a:srgbClr val="FFFFFF"/>
                </a:solidFill>
                <a:effectLst/>
                <a:highlight>
                  <a:srgbClr val="2B2B2B"/>
                </a:highlight>
                <a:latin typeface="Bahnschrift Light SemiCondensed" panose="020B0502040204020203" pitchFamily="34" charset="0"/>
              </a:rPr>
              <a:t>Future-Ready</a:t>
            </a:r>
            <a:r>
              <a:rPr lang="en-US" sz="2400" b="0" i="0" dirty="0">
                <a:solidFill>
                  <a:srgbClr val="FFFFFF"/>
                </a:solidFill>
                <a:effectLst/>
                <a:highlight>
                  <a:srgbClr val="2B2B2B"/>
                </a:highlight>
                <a:latin typeface="Bahnschrift Light SemiCondensed" panose="020B0502040204020203" pitchFamily="34" charset="0"/>
              </a:rPr>
              <a:t>: Distinguish between existing safety features (traction control, brake assist, etc.) and future AEB systems.</a:t>
            </a:r>
          </a:p>
          <a:p>
            <a:pPr algn="just"/>
            <a:endParaRPr lang="en-US" sz="2400" b="0" i="0" dirty="0">
              <a:solidFill>
                <a:srgbClr val="FFFFFF"/>
              </a:solidFill>
              <a:effectLst/>
              <a:highlight>
                <a:srgbClr val="2B2B2B"/>
              </a:highlight>
              <a:latin typeface="Bahnschrift Light SemiCondensed" panose="020B0502040204020203" pitchFamily="34" charset="0"/>
            </a:endParaRPr>
          </a:p>
          <a:p>
            <a:pPr algn="just"/>
            <a:r>
              <a:rPr lang="en-US" sz="2400" b="1" i="0" dirty="0">
                <a:solidFill>
                  <a:srgbClr val="FFFFFF"/>
                </a:solidFill>
                <a:effectLst/>
                <a:highlight>
                  <a:srgbClr val="2B2B2B"/>
                </a:highlight>
                <a:latin typeface="Bahnschrift Light SemiCondensed" panose="020B0502040204020203" pitchFamily="34" charset="0"/>
              </a:rPr>
              <a:t>Prototype Development</a:t>
            </a:r>
            <a:r>
              <a:rPr lang="en-US" sz="2400" b="0" i="0" dirty="0">
                <a:solidFill>
                  <a:srgbClr val="FFFFFF"/>
                </a:solidFill>
                <a:effectLst/>
                <a:highlight>
                  <a:srgbClr val="2B2B2B"/>
                </a:highlight>
                <a:latin typeface="Bahnschrift Light SemiCondensed" panose="020B0502040204020203" pitchFamily="34" charset="0"/>
              </a:rPr>
              <a:t>: Create a collision-prevention prototype using high-profile sensors and modified braking systems</a:t>
            </a:r>
          </a:p>
        </p:txBody>
      </p:sp>
    </p:spTree>
    <p:extLst>
      <p:ext uri="{BB962C8B-B14F-4D97-AF65-F5344CB8AC3E}">
        <p14:creationId xmlns:p14="http://schemas.microsoft.com/office/powerpoint/2010/main" val="244915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D64-7BB1-34FE-3F1E-E71DC7D78225}"/>
              </a:ext>
            </a:extLst>
          </p:cNvPr>
          <p:cNvSpPr>
            <a:spLocks noGrp="1"/>
          </p:cNvSpPr>
          <p:nvPr>
            <p:ph type="ctrTitle"/>
          </p:nvPr>
        </p:nvSpPr>
        <p:spPr>
          <a:xfrm>
            <a:off x="757084" y="2387114"/>
            <a:ext cx="10677832" cy="5078361"/>
          </a:xfrm>
        </p:spPr>
        <p:txBody>
          <a:bodyPr>
            <a:noAutofit/>
          </a:bodyPr>
          <a:lstStyle/>
          <a:p>
            <a:pPr algn="just">
              <a:lnSpc>
                <a:spcPct val="150000"/>
              </a:lnSpc>
            </a:pPr>
            <a:br>
              <a:rPr lang="en-US" sz="2400" b="1" dirty="0">
                <a:latin typeface="Bahnschrift Light SemiCondensed" panose="020B0502040204020203" pitchFamily="34" charset="0"/>
              </a:rPr>
            </a:br>
            <a:br>
              <a:rPr lang="en-US" sz="2400" b="1" dirty="0">
                <a:latin typeface="Bahnschrift Light SemiCondensed" panose="020B0502040204020203" pitchFamily="34" charset="0"/>
              </a:rPr>
            </a:br>
            <a:r>
              <a:rPr lang="en-US" sz="2400" b="1" dirty="0">
                <a:latin typeface="Bahnschrift Light" panose="020B0502040204020203" pitchFamily="34" charset="0"/>
              </a:rPr>
              <a:t>The AEB system is an active safety feature that automatically detects obstacles and activates emergency braking to prevent collisions. It relies on sensor inputs, collision detection algorithms, and intervention mechanisms. Current production systems include forward collision warning with brake assist and collision mitigation. Potential future systems aim for collision avoidance. Additionally, industry guidelines and technical requirements play a crucial role in AEB development. As for the ABS, it prevents wheel lock-up during hard braking, allowing drivers to maintain steering control. </a:t>
            </a:r>
            <a:br>
              <a:rPr lang="en-US" sz="2400" b="1" dirty="0">
                <a:latin typeface="Bahnschrift Light" panose="020B0502040204020203" pitchFamily="34" charset="0"/>
              </a:rPr>
            </a:br>
            <a:br>
              <a:rPr lang="en-US" sz="2400" b="1" dirty="0">
                <a:latin typeface="Bahnschrift Light" panose="020B0502040204020203" pitchFamily="34" charset="0"/>
              </a:rPr>
            </a:br>
            <a:br>
              <a:rPr lang="en-US" sz="2400" b="1" dirty="0">
                <a:latin typeface="Bahnschrift Light" panose="020B0502040204020203" pitchFamily="34" charset="0"/>
              </a:rPr>
            </a:br>
            <a:endParaRPr lang="en-IN" sz="2400" b="1" dirty="0">
              <a:latin typeface="Bahnschrift Light" panose="020B0502040204020203" pitchFamily="34" charset="0"/>
            </a:endParaRPr>
          </a:p>
        </p:txBody>
      </p:sp>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4281172" y="567686"/>
            <a:ext cx="3629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n>
                  <a:noFill/>
                </a:ln>
                <a:effectLst/>
                <a:latin typeface="Arial" panose="020B0604020202020204" pitchFamily="34" charset="0"/>
              </a:rPr>
              <a:t>EXISTING SYSTEM</a:t>
            </a:r>
            <a:endParaRPr kumimoji="0" lang="en-US" altLang="en-US" sz="2400" b="0" i="0" u="none" strike="noStrike" cap="none" normalizeH="0" baseline="0" dirty="0">
              <a:ln>
                <a:noFill/>
              </a:ln>
              <a:solidFill>
                <a:schemeClr val="tx1"/>
              </a:solidFill>
              <a:effectLst/>
              <a:latin typeface="Bahnschrift Light SemiCondensed" panose="020B0502040204020203" pitchFamily="34" charset="0"/>
            </a:endParaRPr>
          </a:p>
        </p:txBody>
      </p:sp>
    </p:spTree>
    <p:extLst>
      <p:ext uri="{BB962C8B-B14F-4D97-AF65-F5344CB8AC3E}">
        <p14:creationId xmlns:p14="http://schemas.microsoft.com/office/powerpoint/2010/main" val="1705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4830493" y="519907"/>
            <a:ext cx="253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n>
                  <a:noFill/>
                </a:ln>
                <a:effectLst/>
                <a:latin typeface="Arial" panose="020B0604020202020204" pitchFamily="34" charset="0"/>
              </a:rPr>
              <a:t>COMPARISON</a:t>
            </a:r>
            <a:endParaRPr kumimoji="0" lang="en-US" altLang="en-US" sz="2400" b="0" i="0" u="none" strike="noStrike" cap="none" normalizeH="0" baseline="0" dirty="0">
              <a:ln>
                <a:noFill/>
              </a:ln>
              <a:solidFill>
                <a:schemeClr val="tx1"/>
              </a:solidFill>
              <a:effectLst/>
              <a:latin typeface="Bahnschrift Light SemiCondensed" panose="020B0502040204020203" pitchFamily="34" charset="0"/>
            </a:endParaRPr>
          </a:p>
        </p:txBody>
      </p:sp>
      <p:sp>
        <p:nvSpPr>
          <p:cNvPr id="8" name="Rectangle 3">
            <a:extLst>
              <a:ext uri="{FF2B5EF4-FFF2-40B4-BE49-F238E27FC236}">
                <a16:creationId xmlns:a16="http://schemas.microsoft.com/office/drawing/2014/main" id="{C54307AF-706C-F6F8-259F-6CEB7AFE47F7}"/>
              </a:ext>
            </a:extLst>
          </p:cNvPr>
          <p:cNvSpPr>
            <a:spLocks noChangeArrowheads="1"/>
          </p:cNvSpPr>
          <p:nvPr/>
        </p:nvSpPr>
        <p:spPr bwMode="auto">
          <a:xfrm>
            <a:off x="581890" y="1273958"/>
            <a:ext cx="1073380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AEB</a:t>
            </a:r>
            <a:r>
              <a:rPr kumimoji="0" lang="en-US" altLang="en-US" sz="2200" b="0" i="0" u="none" strike="noStrike" cap="none" normalizeH="0" baseline="0" dirty="0">
                <a:ln>
                  <a:noFill/>
                </a:ln>
                <a:solidFill>
                  <a:schemeClr val="tx1"/>
                </a:solidFill>
                <a:effectLst/>
                <a:latin typeface="Bahnschrift Light" panose="020B0502040204020203"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Function</a:t>
            </a:r>
            <a:r>
              <a:rPr kumimoji="0" lang="en-US" altLang="en-US" sz="2200" b="0" i="0" u="none" strike="noStrike" cap="none" normalizeH="0" baseline="0" dirty="0">
                <a:ln>
                  <a:noFill/>
                </a:ln>
                <a:solidFill>
                  <a:schemeClr val="tx1"/>
                </a:solidFill>
                <a:effectLst/>
                <a:latin typeface="Bahnschrift Light" panose="020B0502040204020203" pitchFamily="34" charset="0"/>
              </a:rPr>
              <a:t>: AEB proactively prevents collisions by automatically applying brakes when obstacles are detected.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Operation</a:t>
            </a:r>
            <a:r>
              <a:rPr kumimoji="0" lang="en-US" altLang="en-US" sz="2200" b="0" i="0" u="none" strike="noStrike" cap="none" normalizeH="0" baseline="0" dirty="0">
                <a:ln>
                  <a:noFill/>
                </a:ln>
                <a:solidFill>
                  <a:schemeClr val="tx1"/>
                </a:solidFill>
                <a:effectLst/>
                <a:latin typeface="Bahnschrift Light" panose="020B0502040204020203" pitchFamily="34" charset="0"/>
              </a:rPr>
              <a:t>: It relies on sensors (radar, lidar, cameras) to monitor the road ahead.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Focus</a:t>
            </a:r>
            <a:r>
              <a:rPr kumimoji="0" lang="en-US" altLang="en-US" sz="2200" b="0" i="0" u="none" strike="noStrike" cap="none" normalizeH="0" baseline="0" dirty="0">
                <a:ln>
                  <a:noFill/>
                </a:ln>
                <a:solidFill>
                  <a:schemeClr val="tx1"/>
                </a:solidFill>
                <a:effectLst/>
                <a:latin typeface="Bahnschrift Light" panose="020B0502040204020203" pitchFamily="34" charset="0"/>
              </a:rPr>
              <a:t>: AEB aims to avoid collisions altogether.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Advanced Features</a:t>
            </a:r>
            <a:r>
              <a:rPr kumimoji="0" lang="en-US" altLang="en-US" sz="2200" b="0" i="0" u="none" strike="noStrike" cap="none" normalizeH="0" baseline="0" dirty="0">
                <a:ln>
                  <a:noFill/>
                </a:ln>
                <a:solidFill>
                  <a:schemeClr val="tx1"/>
                </a:solidFill>
                <a:effectLst/>
                <a:latin typeface="Bahnschrift Light" panose="020B0502040204020203" pitchFamily="34" charset="0"/>
              </a:rPr>
              <a:t>: Some AEB systems detect pedestrians and operate in reverse.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ABS</a:t>
            </a:r>
            <a:r>
              <a:rPr kumimoji="0" lang="en-US" altLang="en-US" sz="2200" b="0" i="0" u="none" strike="noStrike" cap="none" normalizeH="0" baseline="0" dirty="0">
                <a:ln>
                  <a:noFill/>
                </a:ln>
                <a:solidFill>
                  <a:schemeClr val="tx1"/>
                </a:solidFill>
                <a:effectLst/>
                <a:latin typeface="Bahnschrift Light" panose="020B0502040204020203"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Function</a:t>
            </a:r>
            <a:r>
              <a:rPr kumimoji="0" lang="en-US" altLang="en-US" sz="2200" b="0" i="0" u="none" strike="noStrike" cap="none" normalizeH="0" baseline="0" dirty="0">
                <a:ln>
                  <a:noFill/>
                </a:ln>
                <a:solidFill>
                  <a:schemeClr val="tx1"/>
                </a:solidFill>
                <a:effectLst/>
                <a:latin typeface="Bahnschrift Light" panose="020B0502040204020203" pitchFamily="34" charset="0"/>
              </a:rPr>
              <a:t>: ABS prevents wheel lock-up during hard braking, allowing drivers to maintain steering control.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Operation</a:t>
            </a:r>
            <a:r>
              <a:rPr kumimoji="0" lang="en-US" altLang="en-US" sz="2200" b="0" i="0" u="none" strike="noStrike" cap="none" normalizeH="0" baseline="0" dirty="0">
                <a:ln>
                  <a:noFill/>
                </a:ln>
                <a:solidFill>
                  <a:schemeClr val="tx1"/>
                </a:solidFill>
                <a:effectLst/>
                <a:latin typeface="Bahnschrift Light" panose="020B0502040204020203" pitchFamily="34" charset="0"/>
              </a:rPr>
              <a:t>: It activates when the driver manually applies brakes.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Focus</a:t>
            </a:r>
            <a:r>
              <a:rPr kumimoji="0" lang="en-US" altLang="en-US" sz="2200" b="0" i="0" u="none" strike="noStrike" cap="none" normalizeH="0" baseline="0" dirty="0">
                <a:ln>
                  <a:noFill/>
                </a:ln>
                <a:solidFill>
                  <a:schemeClr val="tx1"/>
                </a:solidFill>
                <a:effectLst/>
                <a:latin typeface="Bahnschrift Light" panose="020B0502040204020203" pitchFamily="34" charset="0"/>
              </a:rPr>
              <a:t>: ABS enhances control during emergency braking.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Bahnschrift Light" panose="020B0502040204020203" pitchFamily="34" charset="0"/>
              </a:rPr>
              <a:t>Application</a:t>
            </a:r>
            <a:r>
              <a:rPr kumimoji="0" lang="en-US" altLang="en-US" sz="2200" b="0" i="0" u="none" strike="noStrike" cap="none" normalizeH="0" baseline="0" dirty="0">
                <a:ln>
                  <a:noFill/>
                </a:ln>
                <a:solidFill>
                  <a:schemeClr val="tx1"/>
                </a:solidFill>
                <a:effectLst/>
                <a:latin typeface="Bahnschrift Light" panose="020B0502040204020203" pitchFamily="34" charset="0"/>
              </a:rPr>
              <a:t>: Improves braking efficiency and stability.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Bahnschrift Light" panose="020B0502040204020203" pitchFamily="34" charset="0"/>
            </a:endParaRPr>
          </a:p>
        </p:txBody>
      </p:sp>
    </p:spTree>
    <p:extLst>
      <p:ext uri="{BB962C8B-B14F-4D97-AF65-F5344CB8AC3E}">
        <p14:creationId xmlns:p14="http://schemas.microsoft.com/office/powerpoint/2010/main" val="230380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D64-7BB1-34FE-3F1E-E71DC7D78225}"/>
              </a:ext>
            </a:extLst>
          </p:cNvPr>
          <p:cNvSpPr>
            <a:spLocks noGrp="1"/>
          </p:cNvSpPr>
          <p:nvPr>
            <p:ph type="ctrTitle"/>
          </p:nvPr>
        </p:nvSpPr>
        <p:spPr>
          <a:xfrm>
            <a:off x="749876" y="-933465"/>
            <a:ext cx="10669733" cy="6562846"/>
          </a:xfrm>
        </p:spPr>
        <p:txBody>
          <a:bodyPr>
            <a:noAutofit/>
          </a:bodyPr>
          <a:lstStyle/>
          <a:p>
            <a:pPr algn="just">
              <a:lnSpc>
                <a:spcPct val="150000"/>
              </a:lnSpc>
            </a:pPr>
            <a:br>
              <a:rPr lang="en-US" sz="2000" b="1" dirty="0">
                <a:latin typeface="Bahnschrift Light SemiCondensed" panose="020B0502040204020203" pitchFamily="34" charset="0"/>
              </a:rPr>
            </a:br>
            <a:br>
              <a:rPr lang="en-US" sz="2000" b="1" dirty="0">
                <a:latin typeface="Bahnschrift Light SemiCondensed" panose="020B0502040204020203" pitchFamily="34" charset="0"/>
              </a:rPr>
            </a:br>
            <a:r>
              <a:rPr lang="en-US" sz="2400" b="1" dirty="0">
                <a:latin typeface="Bahnschrift Light SemiCondensed" panose="020B0502040204020203" pitchFamily="34" charset="0"/>
              </a:rPr>
              <a:t>Our team is currently poised to embark on an exciting project, and we're eagerly awaiting the arrival of crucial components. These include the indispensable “Arduino board ” and a  “relay switch” both pivotal for achieving our project's functionality. Once these modules are in place, our next step involves programming the Arduino board using the dedicated Arduino software. As the semester progresses, our goal is to meticulously assemble and fine-tune the various elements, ultimately culminating in a fully operational working model. </a:t>
            </a:r>
            <a:endParaRPr lang="en-IN" sz="2400" b="1" dirty="0">
              <a:latin typeface="Bahnschrift Light SemiCondensed" panose="020B0502040204020203" pitchFamily="34" charset="0"/>
            </a:endParaRPr>
          </a:p>
        </p:txBody>
      </p:sp>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3740693" y="766954"/>
            <a:ext cx="4710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n>
                  <a:noFill/>
                </a:ln>
                <a:effectLst/>
                <a:latin typeface="Arial" panose="020B0604020202020204" pitchFamily="34" charset="0"/>
              </a:rPr>
              <a:t>PLAN OF WORK COMPLETION</a:t>
            </a:r>
            <a:endParaRPr kumimoji="0" lang="en-US" altLang="en-US" sz="2400" b="0" i="0" u="none" strike="noStrike" cap="none" normalizeH="0" baseline="0" dirty="0">
              <a:ln>
                <a:noFill/>
              </a:ln>
              <a:solidFill>
                <a:schemeClr val="tx1"/>
              </a:solidFill>
              <a:effectLst/>
              <a:latin typeface="Bahnschrift Light SemiCondensed" panose="020B0502040204020203" pitchFamily="34" charset="0"/>
            </a:endParaRPr>
          </a:p>
        </p:txBody>
      </p:sp>
    </p:spTree>
    <p:extLst>
      <p:ext uri="{BB962C8B-B14F-4D97-AF65-F5344CB8AC3E}">
        <p14:creationId xmlns:p14="http://schemas.microsoft.com/office/powerpoint/2010/main" val="222917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D64-7BB1-34FE-3F1E-E71DC7D78225}"/>
              </a:ext>
            </a:extLst>
          </p:cNvPr>
          <p:cNvSpPr>
            <a:spLocks noGrp="1"/>
          </p:cNvSpPr>
          <p:nvPr>
            <p:ph type="ctrTitle"/>
          </p:nvPr>
        </p:nvSpPr>
        <p:spPr>
          <a:xfrm>
            <a:off x="763446" y="1149971"/>
            <a:ext cx="10629900" cy="5926238"/>
          </a:xfrm>
        </p:spPr>
        <p:txBody>
          <a:bodyPr>
            <a:noAutofit/>
          </a:bodyPr>
          <a:lstStyle/>
          <a:p>
            <a:pPr algn="just">
              <a:lnSpc>
                <a:spcPct val="150000"/>
              </a:lnSpc>
            </a:pPr>
            <a:r>
              <a:rPr lang="en-US" sz="2400" b="1" dirty="0">
                <a:latin typeface="Bahnschrift Light SemiCondensed" panose="020B0502040204020203" pitchFamily="34" charset="0"/>
              </a:rPr>
              <a:t>ABS is a sophisticated braking technology that operates based on the principles of threshold braking and cadence braking. Unlike conventional braking systems, ABS functions at significantly higher speeds and with remarkable effectiveness. By preventing wheel lockup during hard braking, ABS maintains steering control and enhances overall safety. However, it’s essential to note that while ABS improves stability and maneuverability, it does not directly reduce the actual stopping distance. Drivers must still exercise caution and adapt their braking techniques accordingly.</a:t>
            </a:r>
            <a:br>
              <a:rPr lang="en-US" sz="2000" b="1" dirty="0">
                <a:latin typeface="Bahnschrift Light SemiCondensed" panose="020B0502040204020203" pitchFamily="34" charset="0"/>
              </a:rPr>
            </a:br>
            <a:br>
              <a:rPr lang="en-US" sz="2000" b="1" dirty="0">
                <a:latin typeface="Bahnschrift Light SemiCondensed" panose="020B0502040204020203" pitchFamily="34" charset="0"/>
              </a:rPr>
            </a:br>
            <a:br>
              <a:rPr lang="en-US" sz="2400" b="1" dirty="0">
                <a:latin typeface="Bahnschrift Light SemiCondensed" panose="020B0502040204020203" pitchFamily="34" charset="0"/>
              </a:rPr>
            </a:br>
            <a:endParaRPr lang="en-IN" sz="2400" b="1" dirty="0">
              <a:latin typeface="Bahnschrift Light SemiCondensed" panose="020B0502040204020203" pitchFamily="34" charset="0"/>
            </a:endParaRPr>
          </a:p>
        </p:txBody>
      </p:sp>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4951385" y="688306"/>
            <a:ext cx="22892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n>
                  <a:noFill/>
                </a:ln>
                <a:effectLst/>
                <a:latin typeface="Arial" panose="020B0604020202020204" pitchFamily="34" charset="0"/>
              </a:rPr>
              <a:t>CONCLUSION</a:t>
            </a:r>
            <a:endParaRPr kumimoji="0" lang="en-US" altLang="en-US" sz="2400" b="0" i="0" u="none" strike="noStrike" cap="none" normalizeH="0" baseline="0" dirty="0">
              <a:ln>
                <a:noFill/>
              </a:ln>
              <a:solidFill>
                <a:schemeClr val="tx1"/>
              </a:solidFill>
              <a:effectLst/>
              <a:latin typeface="Bahnschrift Light SemiCondensed" panose="020B0502040204020203" pitchFamily="34" charset="0"/>
            </a:endParaRPr>
          </a:p>
        </p:txBody>
      </p:sp>
    </p:spTree>
    <p:extLst>
      <p:ext uri="{BB962C8B-B14F-4D97-AF65-F5344CB8AC3E}">
        <p14:creationId xmlns:p14="http://schemas.microsoft.com/office/powerpoint/2010/main" val="219179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D64-7BB1-34FE-3F1E-E71DC7D78225}"/>
              </a:ext>
            </a:extLst>
          </p:cNvPr>
          <p:cNvSpPr>
            <a:spLocks noGrp="1"/>
          </p:cNvSpPr>
          <p:nvPr>
            <p:ph type="ctrTitle"/>
          </p:nvPr>
        </p:nvSpPr>
        <p:spPr>
          <a:xfrm>
            <a:off x="769933" y="-365658"/>
            <a:ext cx="10652134" cy="6828804"/>
          </a:xfrm>
        </p:spPr>
        <p:txBody>
          <a:bodyPr>
            <a:noAutofit/>
          </a:bodyPr>
          <a:lstStyle/>
          <a:p>
            <a:pPr algn="l">
              <a:lnSpc>
                <a:spcPct val="150000"/>
              </a:lnSpc>
            </a:pPr>
            <a:br>
              <a:rPr lang="en-US" sz="2300" b="1" dirty="0">
                <a:latin typeface="Bahnschrift Light" panose="020B0502040204020203" pitchFamily="34" charset="0"/>
              </a:rPr>
            </a:br>
            <a:br>
              <a:rPr lang="en-IN" sz="2300" dirty="0">
                <a:latin typeface="Bahnschrift Light" panose="020B0502040204020203" pitchFamily="34" charset="0"/>
              </a:rPr>
            </a:br>
            <a:r>
              <a:rPr lang="en-US" sz="2300" dirty="0">
                <a:latin typeface="Bahnschrift Light" panose="020B0502040204020203" pitchFamily="34" charset="0"/>
              </a:rPr>
              <a:t>S. Kumar and V. Kumar “Automatic emergency braking system” International Journal of Research in Science &amp; Engineering Volume: 1 Issue:</a:t>
            </a:r>
            <a:br>
              <a:rPr lang="en-US" sz="2300" b="1" dirty="0">
                <a:latin typeface="Bahnschrift Light" panose="020B0502040204020203" pitchFamily="34" charset="0"/>
              </a:rPr>
            </a:br>
            <a:br>
              <a:rPr lang="en-US" sz="2300" b="1" dirty="0">
                <a:latin typeface="Bahnschrift Light" panose="020B0502040204020203" pitchFamily="34" charset="0"/>
              </a:rPr>
            </a:br>
            <a:r>
              <a:rPr lang="en-US" sz="2300" dirty="0">
                <a:latin typeface="Bahnschrift Light" panose="020B0502040204020203" pitchFamily="34" charset="0"/>
              </a:rPr>
              <a:t>https://r.search.yahoo.com/_ylt%3DAwrKBOo5q59lr94OHx67HAx.%3B_ylu%</a:t>
            </a:r>
            <a:r>
              <a:rPr lang="en-US" sz="2000" dirty="0">
                <a:latin typeface="Bahnschrift Light" panose="020B0502040204020203" pitchFamily="34" charset="0"/>
              </a:rPr>
              <a:t>3DY29sbwNzZzMEcG9zAzEEdnRpZAMEc2VjA3Ny</a:t>
            </a:r>
            <a:r>
              <a:rPr lang="en-US" sz="2300" dirty="0">
                <a:latin typeface="Bahnschrift Light" panose="020B0502040204020203" pitchFamily="34" charset="0"/>
              </a:rPr>
              <a:t>/RV%3D2/RE%3D1704991674/RO%3D10/RU%3Dhttps%3a%2f%2fwww.researchgate.net%2fpublication%2f289251560_ANTILOCK_BRAKING_SYSTEM_ABS/RK%3D2/RS%3DSSks6Gm5AIv533Fm8Rvc1gGnMKY-</a:t>
            </a:r>
            <a:br>
              <a:rPr lang="en-US" sz="2300" b="1" dirty="0">
                <a:latin typeface="Bahnschrift Light" panose="020B0502040204020203" pitchFamily="34" charset="0"/>
              </a:rPr>
            </a:br>
            <a:br>
              <a:rPr lang="en-US" sz="2300" b="1" dirty="0">
                <a:latin typeface="Bahnschrift Light" panose="020B0502040204020203" pitchFamily="34" charset="0"/>
              </a:rPr>
            </a:br>
            <a:endParaRPr lang="en-IN" sz="2300" b="1" dirty="0">
              <a:latin typeface="Bahnschrift Light" panose="020B0502040204020203" pitchFamily="34" charset="0"/>
            </a:endParaRPr>
          </a:p>
        </p:txBody>
      </p:sp>
      <p:sp>
        <p:nvSpPr>
          <p:cNvPr id="4" name="Rectangle 1">
            <a:extLst>
              <a:ext uri="{FF2B5EF4-FFF2-40B4-BE49-F238E27FC236}">
                <a16:creationId xmlns:a16="http://schemas.microsoft.com/office/drawing/2014/main" id="{18003E95-E2E0-AC50-10E2-3F69FB10AD4E}"/>
              </a:ext>
            </a:extLst>
          </p:cNvPr>
          <p:cNvSpPr>
            <a:spLocks noGrp="1" noChangeArrowheads="1"/>
          </p:cNvSpPr>
          <p:nvPr>
            <p:ph type="subTitle" idx="1"/>
          </p:nvPr>
        </p:nvSpPr>
        <p:spPr bwMode="auto">
          <a:xfrm>
            <a:off x="4952975" y="785106"/>
            <a:ext cx="2286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n>
                  <a:noFill/>
                </a:ln>
                <a:effectLst/>
                <a:latin typeface="Arial" panose="020B0604020202020204" pitchFamily="34" charset="0"/>
              </a:rPr>
              <a:t>REFERENCES</a:t>
            </a:r>
            <a:endParaRPr kumimoji="0" lang="en-US" altLang="en-US" sz="2400" b="0" i="0" u="none" strike="noStrike" cap="none" normalizeH="0" baseline="0" dirty="0">
              <a:ln>
                <a:noFill/>
              </a:ln>
              <a:solidFill>
                <a:schemeClr val="tx1"/>
              </a:solidFill>
              <a:effectLst/>
              <a:latin typeface="Bahnschrift Light SemiCondensed" panose="020B0502040204020203" pitchFamily="34" charset="0"/>
            </a:endParaRPr>
          </a:p>
        </p:txBody>
      </p:sp>
    </p:spTree>
    <p:extLst>
      <p:ext uri="{BB962C8B-B14F-4D97-AF65-F5344CB8AC3E}">
        <p14:creationId xmlns:p14="http://schemas.microsoft.com/office/powerpoint/2010/main" val="3155957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153</TotalTime>
  <Words>854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Bahnschrift Light SemiCondensed</vt:lpstr>
      <vt:lpstr>Calisto MT</vt:lpstr>
      <vt:lpstr>Wingdings 2</vt:lpstr>
      <vt:lpstr>Slate</vt:lpstr>
      <vt:lpstr>AUTOMATIC EMERGENCY BRAKING SYSTEM WITH ANTI-LOCK BRAKES</vt:lpstr>
      <vt:lpstr>  The AEB system is an advanced safety feature that automatically handles a vehicle during emergencies. Equipped with sensors, it monitors the proximity to vehicles ahead and detects conditions suggesting an imminent collision. When such situations arise, the system applies emergency braking to prevent or minimize impact. AEB reduces the effects of head-on, rear-end, right-turn, and pedestrian crashes. By analyzing vehicle speed, it intervenes using electronically controlled ultrasonic sensors. Poor visibility, ignoring traffic signals, and inadequate following distance contribute to accidents, but AEB, based on vehicle-to-vehicle communication, mitigates high-speed collisions to low-speed impacts.</vt:lpstr>
      <vt:lpstr>  Design an integrated safety system that combines Automatic Emergency Braking (AEB) and Anti-Lock Braking System (ABS). The system should automatically detect imminent collisions, issue warnings, and intervene by applying precise braking force to prevent or minimize impact. Consider sensor fusion, real-time decision-making, and seamless coordination between AEB and ABS. Optimize for various scenarios, including rear-end collisions, pedestrian safety, and adverse road conditions. The goal is to enhance vehicle safety, reduce accidents, and save lives while ensuring smooth driving experience and minimal false positives.  </vt:lpstr>
      <vt:lpstr>   </vt:lpstr>
      <vt:lpstr>  The AEB system is an active safety feature that automatically detects obstacles and activates emergency braking to prevent collisions. It relies on sensor inputs, collision detection algorithms, and intervention mechanisms. Current production systems include forward collision warning with brake assist and collision mitigation. Potential future systems aim for collision avoidance. Additionally, industry guidelines and technical requirements play a crucial role in AEB development. As for the ABS, it prevents wheel lock-up during hard braking, allowing drivers to maintain steering control.    </vt:lpstr>
      <vt:lpstr>PowerPoint Presentation</vt:lpstr>
      <vt:lpstr>  Our team is currently poised to embark on an exciting project, and we're eagerly awaiting the arrival of crucial components. These include the indispensable “Arduino board ” and a  “relay switch” both pivotal for achieving our project's functionality. Once these modules are in place, our next step involves programming the Arduino board using the dedicated Arduino software. As the semester progresses, our goal is to meticulously assemble and fine-tune the various elements, ultimately culminating in a fully operational working model. </vt:lpstr>
      <vt:lpstr>ABS is a sophisticated braking technology that operates based on the principles of threshold braking and cadence braking. Unlike conventional braking systems, ABS functions at significantly higher speeds and with remarkable effectiveness. By preventing wheel lockup during hard braking, ABS maintains steering control and enhances overall safety. However, it’s essential to note that while ABS improves stability and maneuverability, it does not directly reduce the actual stopping distance. Drivers must still exercise caution and adapt their braking techniques accordingly.   </vt:lpstr>
      <vt:lpstr>  S. Kumar and V. Kumar “Automatic emergency braking system” International Journal of Research in Science &amp; Engineering Volume: 1 Issue:  https://r.search.yahoo.com/_ylt%3DAwrKBOo5q59lr94OHx67HAx.%3B_ylu%3DY29sbwNzZzMEcG9zAzEEdnRpZAMEc2VjA3Ny/RV%3D2/RE%3D1704991674/RO%3D10/RU%3Dhttps%3a%2f%2fwww.researchgate.net%2fpublication%2f289251560_ANTILOCK_BRAKING_SYSTEM_ABS/RK%3D2/RS%3DSSks6Gm5AIv533Fm8Rvc1gGnMKY-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EMERGENCY BRAKING SYSTEM WITH ANTI-LOCK BRAKES</dc:title>
  <dc:creator>Jeeva A</dc:creator>
  <cp:lastModifiedBy>Jeeva A</cp:lastModifiedBy>
  <cp:revision>4</cp:revision>
  <dcterms:created xsi:type="dcterms:W3CDTF">2024-04-26T15:32:57Z</dcterms:created>
  <dcterms:modified xsi:type="dcterms:W3CDTF">2024-04-27T04:13:10Z</dcterms:modified>
</cp:coreProperties>
</file>