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9" r:id="rId1"/>
  </p:sldMasterIdLst>
  <p:notesMasterIdLst>
    <p:notesMasterId r:id="rId13"/>
  </p:notesMasterIdLst>
  <p:sldIdLst>
    <p:sldId id="258" r:id="rId2"/>
    <p:sldId id="266" r:id="rId3"/>
    <p:sldId id="261" r:id="rId4"/>
    <p:sldId id="259" r:id="rId5"/>
    <p:sldId id="269" r:id="rId6"/>
    <p:sldId id="262" r:id="rId7"/>
    <p:sldId id="267" r:id="rId8"/>
    <p:sldId id="263" r:id="rId9"/>
    <p:sldId id="268"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4" autoAdjust="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1B78-D8FB-4B66-A7A9-986E508855FF}"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79E10-EF13-4106-8D4B-D93141679E15}" type="slidenum">
              <a:rPr lang="en-US" smtClean="0"/>
              <a:t>‹#›</a:t>
            </a:fld>
            <a:endParaRPr lang="en-US"/>
          </a:p>
        </p:txBody>
      </p:sp>
    </p:spTree>
    <p:extLst>
      <p:ext uri="{BB962C8B-B14F-4D97-AF65-F5344CB8AC3E}">
        <p14:creationId xmlns:p14="http://schemas.microsoft.com/office/powerpoint/2010/main" val="391061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AAD347D-5ACD-4C99-B74B-A9C85AD731AF}" type="datetimeFigureOut">
              <a:rPr lang="en-US" smtClean="0"/>
              <a:t>12/1/2024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02111984F565}"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4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5893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00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5297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7526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2883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04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07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09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84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35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548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9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27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140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37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61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12/1/2024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214506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627"/>
            <a:ext cx="12123347"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3" name="Title 1"/>
          <p:cNvSpPr txBox="1">
            <a:spLocks/>
          </p:cNvSpPr>
          <p:nvPr/>
        </p:nvSpPr>
        <p:spPr>
          <a:xfrm>
            <a:off x="152400" y="141773"/>
            <a:ext cx="12123347"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4" name="Title 1"/>
          <p:cNvSpPr txBox="1">
            <a:spLocks/>
          </p:cNvSpPr>
          <p:nvPr/>
        </p:nvSpPr>
        <p:spPr>
          <a:xfrm>
            <a:off x="1" y="-10627"/>
            <a:ext cx="8294336"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5" name="Title 1"/>
          <p:cNvSpPr txBox="1">
            <a:spLocks/>
          </p:cNvSpPr>
          <p:nvPr/>
        </p:nvSpPr>
        <p:spPr>
          <a:xfrm>
            <a:off x="152401" y="141773"/>
            <a:ext cx="8294336" cy="20545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ZA"/>
              <a:t> </a:t>
            </a:r>
            <a:endParaRPr lang="en-ZA" dirty="0"/>
          </a:p>
        </p:txBody>
      </p:sp>
      <p:sp>
        <p:nvSpPr>
          <p:cNvPr id="6" name="Title 1"/>
          <p:cNvSpPr txBox="1">
            <a:spLocks/>
          </p:cNvSpPr>
          <p:nvPr/>
        </p:nvSpPr>
        <p:spPr>
          <a:xfrm>
            <a:off x="1" y="-10627"/>
            <a:ext cx="5599687" cy="20545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ZA"/>
              <a:t> </a:t>
            </a:r>
            <a:endParaRPr lang="en-ZA" dirty="0"/>
          </a:p>
        </p:txBody>
      </p:sp>
      <p:pic>
        <p:nvPicPr>
          <p:cNvPr id="7" name="Picture 6">
            <a:extLst>
              <a:ext uri="{FF2B5EF4-FFF2-40B4-BE49-F238E27FC236}">
                <a16:creationId xmlns:a16="http://schemas.microsoft.com/office/drawing/2014/main" id="{5E2879BA-52EA-CF61-D872-61BDCEAD75B0}"/>
              </a:ext>
            </a:extLst>
          </p:cNvPr>
          <p:cNvPicPr>
            <a:picLocks noChangeAspect="1"/>
          </p:cNvPicPr>
          <p:nvPr/>
        </p:nvPicPr>
        <p:blipFill>
          <a:blip r:embed="rId2"/>
          <a:stretch>
            <a:fillRect/>
          </a:stretch>
        </p:blipFill>
        <p:spPr>
          <a:xfrm>
            <a:off x="950258" y="575649"/>
            <a:ext cx="4374777" cy="1616485"/>
          </a:xfrm>
          <a:prstGeom prst="rect">
            <a:avLst/>
          </a:prstGeom>
        </p:spPr>
      </p:pic>
      <p:pic>
        <p:nvPicPr>
          <p:cNvPr id="8" name="Picture 7">
            <a:extLst>
              <a:ext uri="{FF2B5EF4-FFF2-40B4-BE49-F238E27FC236}">
                <a16:creationId xmlns:a16="http://schemas.microsoft.com/office/drawing/2014/main" id="{25804414-3DD0-E168-4492-103545532D3C}"/>
              </a:ext>
            </a:extLst>
          </p:cNvPr>
          <p:cNvPicPr>
            <a:picLocks noChangeAspect="1"/>
          </p:cNvPicPr>
          <p:nvPr/>
        </p:nvPicPr>
        <p:blipFill>
          <a:blip r:embed="rId3"/>
          <a:stretch>
            <a:fillRect/>
          </a:stretch>
        </p:blipFill>
        <p:spPr>
          <a:xfrm>
            <a:off x="5325035" y="484094"/>
            <a:ext cx="2570393" cy="1708040"/>
          </a:xfrm>
          <a:prstGeom prst="rect">
            <a:avLst/>
          </a:prstGeom>
        </p:spPr>
      </p:pic>
      <p:sp>
        <p:nvSpPr>
          <p:cNvPr id="9" name="Title 1"/>
          <p:cNvSpPr txBox="1">
            <a:spLocks/>
          </p:cNvSpPr>
          <p:nvPr/>
        </p:nvSpPr>
        <p:spPr>
          <a:xfrm>
            <a:off x="1" y="-55450"/>
            <a:ext cx="8294336"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pic>
        <p:nvPicPr>
          <p:cNvPr id="10" name="Picture 9">
            <a:extLst>
              <a:ext uri="{FF2B5EF4-FFF2-40B4-BE49-F238E27FC236}">
                <a16:creationId xmlns:a16="http://schemas.microsoft.com/office/drawing/2014/main" id="{2406ED87-7D9B-E4C0-AB8F-381AAE671448}"/>
              </a:ext>
            </a:extLst>
          </p:cNvPr>
          <p:cNvPicPr>
            <a:picLocks noChangeAspect="1"/>
          </p:cNvPicPr>
          <p:nvPr/>
        </p:nvPicPr>
        <p:blipFill>
          <a:blip r:embed="rId4"/>
          <a:stretch>
            <a:fillRect/>
          </a:stretch>
        </p:blipFill>
        <p:spPr>
          <a:xfrm>
            <a:off x="7909535" y="484094"/>
            <a:ext cx="3466678" cy="1708040"/>
          </a:xfrm>
          <a:prstGeom prst="rect">
            <a:avLst/>
          </a:prstGeom>
        </p:spPr>
      </p:pic>
      <p:sp>
        <p:nvSpPr>
          <p:cNvPr id="12" name="TextBox 11"/>
          <p:cNvSpPr txBox="1"/>
          <p:nvPr/>
        </p:nvSpPr>
        <p:spPr>
          <a:xfrm>
            <a:off x="2152058" y="2192134"/>
            <a:ext cx="7473206" cy="1599938"/>
          </a:xfrm>
          <a:prstGeom prst="rect">
            <a:avLst/>
          </a:prstGeom>
          <a:noFill/>
        </p:spPr>
        <p:txBody>
          <a:bodyPr wrap="square" rtlCol="0">
            <a:spAutoFit/>
          </a:bodyPr>
          <a:lstStyle/>
          <a:p>
            <a:pPr algn="ctr"/>
            <a:r>
              <a:rPr lang="en-US" sz="3200" dirty="0" err="1">
                <a:latin typeface="Times New Roman" panose="02020603050405020304" pitchFamily="18" charset="0"/>
                <a:ea typeface="Calibri" panose="020F0502020204030204" pitchFamily="34" charset="0"/>
                <a:cs typeface="Times New Roman" panose="02020603050405020304" pitchFamily="18" charset="0"/>
              </a:rPr>
              <a:t>IoT</a:t>
            </a:r>
            <a:r>
              <a:rPr lang="en-US" sz="3200" dirty="0">
                <a:latin typeface="Times New Roman" panose="02020603050405020304" pitchFamily="18" charset="0"/>
                <a:ea typeface="Calibri" panose="020F0502020204030204" pitchFamily="34" charset="0"/>
                <a:cs typeface="Times New Roman" panose="02020603050405020304" pitchFamily="18" charset="0"/>
              </a:rPr>
              <a:t>-Based Earth Leakage Monitoring System and alert staff in case of any malfunction</a:t>
            </a:r>
            <a:endParaRPr lang="en-IN" sz="32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976717" y="3989295"/>
            <a:ext cx="2716305"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Mr.T.Sivakumar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Assistant professor.</a:t>
            </a:r>
          </a:p>
          <a:p>
            <a:endParaRPr lang="en-IN" dirty="0"/>
          </a:p>
        </p:txBody>
      </p:sp>
      <p:sp>
        <p:nvSpPr>
          <p:cNvPr id="14" name="TextBox 13"/>
          <p:cNvSpPr txBox="1"/>
          <p:nvPr/>
        </p:nvSpPr>
        <p:spPr>
          <a:xfrm>
            <a:off x="6940981" y="3812832"/>
            <a:ext cx="4147416" cy="2308324"/>
          </a:xfrm>
          <a:prstGeom prst="rect">
            <a:avLst/>
          </a:prstGeom>
          <a:noFill/>
        </p:spPr>
        <p:txBody>
          <a:bodyPr wrap="square" numCol="1" rtlCol="0">
            <a:spAutoFit/>
          </a:bodyPr>
          <a:lstStyle/>
          <a:p>
            <a:pPr algn="just"/>
            <a:r>
              <a:rPr lang="en-US" b="1" dirty="0">
                <a:latin typeface="Times New Roman" panose="02020603050405020304" pitchFamily="18" charset="0"/>
                <a:cs typeface="Times New Roman" panose="02020603050405020304" pitchFamily="18" charset="0"/>
              </a:rPr>
              <a:t>Team members: </a:t>
            </a:r>
          </a:p>
          <a:p>
            <a:pPr algn="just"/>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Iyyappan</a:t>
            </a:r>
            <a:r>
              <a:rPr lang="en-US" dirty="0">
                <a:latin typeface="Times New Roman" panose="02020603050405020304" pitchFamily="18" charset="0"/>
                <a:cs typeface="Times New Roman" panose="02020603050405020304" pitchFamily="18" charset="0"/>
              </a:rPr>
              <a:t> M                      -927622BEC077</a:t>
            </a:r>
          </a:p>
          <a:p>
            <a:pPr algn="just"/>
            <a:r>
              <a:rPr lang="en-US" dirty="0" err="1">
                <a:latin typeface="Times New Roman" panose="02020603050405020304" pitchFamily="18" charset="0"/>
                <a:cs typeface="Times New Roman" panose="02020603050405020304" pitchFamily="18" charset="0"/>
              </a:rPr>
              <a:t>Jeeva</a:t>
            </a:r>
            <a:r>
              <a:rPr lang="en-US" dirty="0">
                <a:latin typeface="Times New Roman" panose="02020603050405020304" pitchFamily="18" charset="0"/>
                <a:cs typeface="Times New Roman" panose="02020603050405020304" pitchFamily="18" charset="0"/>
              </a:rPr>
              <a:t> A                             -927622BEC082</a:t>
            </a:r>
          </a:p>
          <a:p>
            <a:pPr algn="just"/>
            <a:r>
              <a:rPr lang="en-US" dirty="0">
                <a:latin typeface="Times New Roman" panose="02020603050405020304" pitchFamily="18" charset="0"/>
                <a:cs typeface="Times New Roman" panose="02020603050405020304" pitchFamily="18" charset="0"/>
              </a:rPr>
              <a:t>Kishore </a:t>
            </a:r>
            <a:r>
              <a:rPr lang="en-US" dirty="0" err="1">
                <a:latin typeface="Times New Roman" panose="02020603050405020304" pitchFamily="18" charset="0"/>
                <a:cs typeface="Times New Roman" panose="02020603050405020304" pitchFamily="18" charset="0"/>
              </a:rPr>
              <a:t>kumar</a:t>
            </a:r>
            <a:r>
              <a:rPr lang="en-US" dirty="0">
                <a:latin typeface="Times New Roman" panose="02020603050405020304" pitchFamily="18" charset="0"/>
                <a:cs typeface="Times New Roman" panose="02020603050405020304" pitchFamily="18" charset="0"/>
              </a:rPr>
              <a:t> A R           -927622BEC101</a:t>
            </a:r>
          </a:p>
          <a:p>
            <a:pPr algn="just"/>
            <a:r>
              <a:rPr lang="en-US" dirty="0">
                <a:latin typeface="Times New Roman" panose="02020603050405020304" pitchFamily="18" charset="0"/>
                <a:cs typeface="Times New Roman" panose="02020603050405020304" pitchFamily="18" charset="0"/>
              </a:rPr>
              <a:t>Mohammed </a:t>
            </a:r>
            <a:r>
              <a:rPr lang="en-US" dirty="0" err="1">
                <a:latin typeface="Times New Roman" panose="02020603050405020304" pitchFamily="18" charset="0"/>
                <a:cs typeface="Times New Roman" panose="02020603050405020304" pitchFamily="18" charset="0"/>
              </a:rPr>
              <a:t>Rishwan</a:t>
            </a:r>
            <a:r>
              <a:rPr lang="en-US" dirty="0">
                <a:latin typeface="Times New Roman" panose="02020603050405020304" pitchFamily="18" charset="0"/>
                <a:cs typeface="Times New Roman" panose="02020603050405020304" pitchFamily="18" charset="0"/>
              </a:rPr>
              <a:t> S    -927622BEC120</a:t>
            </a:r>
          </a:p>
          <a:p>
            <a:pPr algn="ct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798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0863" y="1219200"/>
            <a:ext cx="973755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APPLICATIONS :</a:t>
            </a:r>
          </a:p>
        </p:txBody>
      </p:sp>
      <p:sp>
        <p:nvSpPr>
          <p:cNvPr id="4" name="TextBox 3"/>
          <p:cNvSpPr txBox="1"/>
          <p:nvPr/>
        </p:nvSpPr>
        <p:spPr>
          <a:xfrm>
            <a:off x="1090863" y="2133600"/>
            <a:ext cx="9737558" cy="2492990"/>
          </a:xfrm>
          <a:prstGeom prst="rect">
            <a:avLst/>
          </a:prstGeom>
          <a:noFill/>
        </p:spPr>
        <p:txBody>
          <a:bodyPr wrap="square" rtlCol="0">
            <a:spAutoFit/>
          </a:bodyPr>
          <a:lstStyle/>
          <a:p>
            <a:pPr lvl="0" defTabSz="914400" eaLnBrk="0" fontAlgn="base" hangingPunct="0">
              <a:spcBef>
                <a:spcPct val="0"/>
              </a:spcBef>
              <a:spcAft>
                <a:spcPct val="0"/>
              </a:spcAf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Residential and industrial electrical safety.</a:t>
            </a:r>
          </a:p>
          <a:p>
            <a:pPr lvl="0" defTabSz="914400" eaLnBrk="0" fontAlgn="base" hangingPunct="0">
              <a:spcBef>
                <a:spcPct val="0"/>
              </a:spcBef>
              <a:spcAft>
                <a:spcPct val="0"/>
              </a:spcAft>
              <a:buFontTx/>
              <a:buChar char="•"/>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Preventive maintenance via data logs.</a:t>
            </a:r>
          </a:p>
          <a:p>
            <a:pPr lvl="0" defTabSz="914400" eaLnBrk="0" fontAlgn="base" hangingPunct="0">
              <a:spcBef>
                <a:spcPct val="0"/>
              </a:spcBef>
              <a:spcAft>
                <a:spcPct val="0"/>
              </a:spcAft>
              <a:buFontTx/>
              <a:buChar char="•"/>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Real-time alerts for hazards. </a:t>
            </a:r>
          </a:p>
          <a:p>
            <a:endParaRPr lang="en-US" dirty="0"/>
          </a:p>
        </p:txBody>
      </p:sp>
    </p:spTree>
    <p:extLst>
      <p:ext uri="{BB962C8B-B14F-4D97-AF65-F5344CB8AC3E}">
        <p14:creationId xmlns:p14="http://schemas.microsoft.com/office/powerpoint/2010/main" val="353334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748" y="1432580"/>
            <a:ext cx="641873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95081" y="1955800"/>
            <a:ext cx="10206319" cy="193899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Espressif</a:t>
            </a:r>
            <a:r>
              <a:rPr lang="en-US" sz="2400" dirty="0">
                <a:latin typeface="Times New Roman" panose="02020603050405020304" pitchFamily="18" charset="0"/>
                <a:cs typeface="Times New Roman" panose="02020603050405020304" pitchFamily="18" charset="0"/>
              </a:rPr>
              <a:t> Systems, "ESP8266 Technical Documentation," 2023.</a:t>
            </a:r>
          </a:p>
          <a:p>
            <a:r>
              <a:rPr lang="en-US" sz="2400" dirty="0">
                <a:latin typeface="Times New Roman" panose="02020603050405020304" pitchFamily="18" charset="0"/>
                <a:cs typeface="Times New Roman" panose="02020603050405020304" pitchFamily="18" charset="0"/>
              </a:rPr>
              <a:t>[2] IEEE Conference Proceedings,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in Electrical Safety," 2022.</a:t>
            </a:r>
          </a:p>
          <a:p>
            <a:r>
              <a:rPr lang="en-US" sz="2400" dirty="0">
                <a:latin typeface="Times New Roman" panose="02020603050405020304" pitchFamily="18" charset="0"/>
                <a:cs typeface="Times New Roman" panose="02020603050405020304" pitchFamily="18" charset="0"/>
              </a:rPr>
              <a:t>[3] Manufacturer Datasheets, "CT Coil Module Specifications," 2023.</a:t>
            </a: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ResearchGate</a:t>
            </a:r>
            <a:r>
              <a:rPr lang="en-US" sz="2400" dirty="0">
                <a:latin typeface="Times New Roman" panose="02020603050405020304" pitchFamily="18" charset="0"/>
                <a:cs typeface="Times New Roman" panose="02020603050405020304" pitchFamily="18" charset="0"/>
              </a:rPr>
              <a:t>, "Advances in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-Based Electrical Systems,"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51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a:xfrm>
            <a:off x="5958725" y="3472428"/>
            <a:ext cx="8362950" cy="85094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endParaRPr lang="en-US" altLang="en-US" b="1" dirty="0">
              <a:latin typeface="Times New Roman" panose="02020603050405020304" pitchFamily="18" charset="0"/>
              <a:cs typeface="Times New Roman" panose="02020603050405020304" pitchFamily="18" charset="0"/>
            </a:endParaRPr>
          </a:p>
        </p:txBody>
      </p:sp>
      <p:sp>
        <p:nvSpPr>
          <p:cNvPr id="3" name="Footer Placeholder 7"/>
          <p:cNvSpPr>
            <a:spLocks noGrp="1"/>
          </p:cNvSpPr>
          <p:nvPr/>
        </p:nvSpPr>
        <p:spPr>
          <a:xfrm>
            <a:off x="3975462" y="5945127"/>
            <a:ext cx="5508625" cy="20637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18ECP107L- PROJECT WORK - END SEMESTER REVIEW PRESENTATION </a:t>
            </a:r>
          </a:p>
        </p:txBody>
      </p:sp>
      <p:sp>
        <p:nvSpPr>
          <p:cNvPr id="4" name="TextBox 3"/>
          <p:cNvSpPr txBox="1"/>
          <p:nvPr/>
        </p:nvSpPr>
        <p:spPr>
          <a:xfrm>
            <a:off x="1208199" y="1267326"/>
            <a:ext cx="553452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a:t>
            </a:r>
          </a:p>
        </p:txBody>
      </p:sp>
      <p:sp>
        <p:nvSpPr>
          <p:cNvPr id="5" name="TextBox 4"/>
          <p:cNvSpPr txBox="1"/>
          <p:nvPr/>
        </p:nvSpPr>
        <p:spPr>
          <a:xfrm>
            <a:off x="1402767" y="2099434"/>
            <a:ext cx="9111916" cy="293445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system ensures electrical safety by monitoring current leakage.</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to log, display , and alert about abnormal leakage.</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Automatically disconnects load if leakage exceeds safety limits.</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Provides real-time alerts to prevent electrical hazards </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965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755" y="896000"/>
            <a:ext cx="641873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3905" y="1910723"/>
            <a:ext cx="9610166"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-Based Earth Leakage Monitoring System represents a significant advancement in ensuring electrical safety by leveraging modern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technologies and real-time monitoring capabilities. Electrical leakage, which occurs when current deviates from its intended path, can lead to serious consequences such as electric shocks, equipment damage, or even fires. Traditional systems, such as Earth Leakage Circuit Breakers (ELCBs), are reactive in nature, requiring manual intervention and lacking the ability to provide proactive insights or remote notifications.  This system addresses these limitations by employing an ESP8266 microcontroller for both control and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connectivity. </a:t>
            </a:r>
          </a:p>
        </p:txBody>
      </p:sp>
    </p:spTree>
    <p:extLst>
      <p:ext uri="{BB962C8B-B14F-4D97-AF65-F5344CB8AC3E}">
        <p14:creationId xmlns:p14="http://schemas.microsoft.com/office/powerpoint/2010/main" val="120435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496" y="2136686"/>
            <a:ext cx="10083406" cy="2195794"/>
          </a:xfrm>
          <a:prstGeom prst="rect">
            <a:avLst/>
          </a:prstGeom>
          <a:noFill/>
        </p:spPr>
        <p:txBody>
          <a:bodyPr wrap="square" rtlCol="0">
            <a:spAutoFit/>
          </a:bodyPr>
          <a:lstStyle/>
          <a:p>
            <a:pPr marL="285750" indent="-285750" algn="just">
              <a:lnSpc>
                <a:spcPct val="200000"/>
              </a:lnSpc>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monitor earth leakage currents in a real time .</a:t>
            </a:r>
          </a:p>
          <a:p>
            <a:pPr marL="285750" indent="-285750" algn="just">
              <a:lnSpc>
                <a:spcPct val="200000"/>
              </a:lnSpc>
              <a:buSzPct val="120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Trigger warnings and disconnect the load during abnormalities.</a:t>
            </a:r>
          </a:p>
          <a:p>
            <a:pPr marL="285750" indent="-285750" algn="just">
              <a:lnSpc>
                <a:spcPct val="200000"/>
              </a:lnSpc>
              <a:buSzPct val="120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Ensure electrical </a:t>
            </a:r>
            <a:r>
              <a:rPr lang="en-US" sz="2400" dirty="0" err="1">
                <a:latin typeface="Times New Roman" panose="02020603050405020304" pitchFamily="18" charset="0"/>
                <a:cs typeface="Times New Roman" panose="02020603050405020304" pitchFamily="18" charset="0"/>
              </a:rPr>
              <a:t>saftely</a:t>
            </a: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 enabled monitoring </a:t>
            </a:r>
          </a:p>
        </p:txBody>
      </p:sp>
      <p:sp>
        <p:nvSpPr>
          <p:cNvPr id="4" name="TextBox 3"/>
          <p:cNvSpPr txBox="1"/>
          <p:nvPr/>
        </p:nvSpPr>
        <p:spPr>
          <a:xfrm>
            <a:off x="1203159" y="1171074"/>
            <a:ext cx="394635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140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nvSpPr>
        <p:spPr>
          <a:xfrm>
            <a:off x="3975462" y="5945127"/>
            <a:ext cx="5508625" cy="20637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18ECP107L- PROJECT WORK - END SEMESTER REVIEW PRESENTATION </a:t>
            </a:r>
          </a:p>
        </p:txBody>
      </p:sp>
      <p:sp>
        <p:nvSpPr>
          <p:cNvPr id="3" name="TextBox 2"/>
          <p:cNvSpPr txBox="1"/>
          <p:nvPr/>
        </p:nvSpPr>
        <p:spPr>
          <a:xfrm>
            <a:off x="1171074" y="967775"/>
            <a:ext cx="813655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FEATURES:</a:t>
            </a:r>
          </a:p>
        </p:txBody>
      </p:sp>
      <p:sp>
        <p:nvSpPr>
          <p:cNvPr id="5" name="TextBox 4"/>
          <p:cNvSpPr txBox="1"/>
          <p:nvPr/>
        </p:nvSpPr>
        <p:spPr>
          <a:xfrm>
            <a:off x="1171074" y="2229853"/>
            <a:ext cx="10299031" cy="293445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Auto-load disconnection when </a:t>
            </a:r>
            <a:r>
              <a:rPr lang="en-US" sz="2400" dirty="0" err="1">
                <a:latin typeface="Times New Roman" panose="02020603050405020304" pitchFamily="18" charset="0"/>
                <a:cs typeface="Times New Roman" panose="02020603050405020304" pitchFamily="18" charset="0"/>
              </a:rPr>
              <a:t>leakge</a:t>
            </a:r>
            <a:r>
              <a:rPr lang="en-US" sz="2400" dirty="0">
                <a:latin typeface="Times New Roman" panose="02020603050405020304" pitchFamily="18" charset="0"/>
                <a:cs typeface="Times New Roman" panose="02020603050405020304" pitchFamily="18" charset="0"/>
              </a:rPr>
              <a:t> exceeds safe levels.</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Alerts through LEDs and a buzzer.</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Real-time leakage monitoring.</a:t>
            </a:r>
          </a:p>
          <a:p>
            <a:pPr marL="285750" indent="-285750">
              <a:lnSpc>
                <a:spcPct val="20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-based data logging and remote monitoring .</a:t>
            </a:r>
          </a:p>
        </p:txBody>
      </p:sp>
    </p:spTree>
    <p:extLst>
      <p:ext uri="{BB962C8B-B14F-4D97-AF65-F5344CB8AC3E}">
        <p14:creationId xmlns:p14="http://schemas.microsoft.com/office/powerpoint/2010/main" val="295199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6484" y="815789"/>
            <a:ext cx="646732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BLOCK DIAGRAM :</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94763-4FB3-B0DC-9225-A150BFBE72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3912" y="2039247"/>
            <a:ext cx="7065818" cy="3777615"/>
          </a:xfrm>
          <a:prstGeom prst="rect">
            <a:avLst/>
          </a:prstGeom>
        </p:spPr>
      </p:pic>
    </p:spTree>
    <p:extLst>
      <p:ext uri="{BB962C8B-B14F-4D97-AF65-F5344CB8AC3E}">
        <p14:creationId xmlns:p14="http://schemas.microsoft.com/office/powerpoint/2010/main" val="5773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4611" y="1155032"/>
            <a:ext cx="773229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COMPONENTS :</a:t>
            </a:r>
          </a:p>
        </p:txBody>
      </p:sp>
      <p:sp>
        <p:nvSpPr>
          <p:cNvPr id="7" name="TextBox 6"/>
          <p:cNvSpPr txBox="1"/>
          <p:nvPr/>
        </p:nvSpPr>
        <p:spPr>
          <a:xfrm>
            <a:off x="1138989" y="2069432"/>
            <a:ext cx="9930064" cy="3139321"/>
          </a:xfrm>
          <a:prstGeom prst="rect">
            <a:avLst/>
          </a:prstGeom>
          <a:noFill/>
        </p:spPr>
        <p:txBody>
          <a:bodyPr wrap="square" rtlCol="0">
            <a:spAutoFit/>
          </a:bodyPr>
          <a:lstStyle/>
          <a:p>
            <a:pPr lvl="0" defTabSz="914400" eaLnBrk="0" fontAlgn="base" hangingPunct="0">
              <a:spcBef>
                <a:spcPct val="0"/>
              </a:spcBef>
              <a:spcAft>
                <a:spcPct val="0"/>
              </a:spcAft>
              <a:buFontTx/>
              <a:buChar char="•"/>
            </a:pPr>
            <a:r>
              <a:rPr lang="en-US" altLang="en-US" b="1" dirty="0">
                <a:latin typeface="Calibri" panose="020F0502020204030204" pitchFamily="34" charset="0"/>
                <a:ea typeface="Calibri" panose="020F0502020204030204" pitchFamily="34" charset="0"/>
                <a:cs typeface="Calibri" panose="020F0502020204030204" pitchFamily="34" charset="0"/>
              </a:rPr>
              <a:t>Main Components:</a:t>
            </a:r>
          </a:p>
          <a:p>
            <a:pPr lvl="0" defTabSz="914400" eaLnBrk="0" fontAlgn="base" hangingPunct="0">
              <a:spcBef>
                <a:spcPct val="0"/>
              </a:spcBef>
              <a:spcAft>
                <a:spcPct val="0"/>
              </a:spcAft>
              <a:buFontTx/>
              <a:buChar char="•"/>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 1. ESP8266: </a:t>
            </a:r>
            <a:r>
              <a:rPr lang="en-US" altLang="en-US" dirty="0" err="1">
                <a:latin typeface="Calibri" panose="020F0502020204030204" pitchFamily="34" charset="0"/>
                <a:ea typeface="Calibri" panose="020F0502020204030204" pitchFamily="34" charset="0"/>
                <a:cs typeface="Calibri" panose="020F0502020204030204" pitchFamily="34" charset="0"/>
              </a:rPr>
              <a:t>IoT</a:t>
            </a:r>
            <a:r>
              <a:rPr lang="en-US" altLang="en-US" dirty="0">
                <a:latin typeface="Calibri" panose="020F0502020204030204" pitchFamily="34" charset="0"/>
                <a:ea typeface="Calibri" panose="020F0502020204030204" pitchFamily="34" charset="0"/>
                <a:cs typeface="Calibri" panose="020F0502020204030204" pitchFamily="34" charset="0"/>
              </a:rPr>
              <a:t> microcontroller.</a:t>
            </a: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 2. CT Coil Module: Measures AC current.</a:t>
            </a: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 3. Relay Module: Disconnects load.</a:t>
            </a: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 4. LEDs &amp; Buzzer: For alerts.</a:t>
            </a:r>
          </a:p>
          <a:p>
            <a:pPr lvl="0" defTabSz="914400" eaLnBrk="0" fontAlgn="base" hangingPunct="0">
              <a:spcBef>
                <a:spcPct val="0"/>
              </a:spcBef>
              <a:spcAft>
                <a:spcPct val="0"/>
              </a:spcAft>
              <a:buFontTx/>
              <a:buAutoNum type="arabicPeriod" startAt="4"/>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r>
              <a:rPr lang="en-US" altLang="en-US" b="1" dirty="0">
                <a:latin typeface="Calibri" panose="020F0502020204030204" pitchFamily="34" charset="0"/>
                <a:ea typeface="Calibri" panose="020F0502020204030204" pitchFamily="34" charset="0"/>
                <a:cs typeface="Calibri" panose="020F0502020204030204" pitchFamily="34" charset="0"/>
              </a:rPr>
              <a:t> Supporting Items:</a:t>
            </a:r>
          </a:p>
          <a:p>
            <a:pPr lvl="0" defTabSz="914400" eaLnBrk="0" fontAlgn="base" hangingPunct="0">
              <a:spcBef>
                <a:spcPct val="0"/>
              </a:spcBef>
              <a:spcAft>
                <a:spcPct val="0"/>
              </a:spcAft>
              <a:buFontTx/>
              <a:buChar char="•"/>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 1. Wires, jumper wires, cardboard, ice sticks, CFL bulbs, bulb holders.</a:t>
            </a:r>
          </a:p>
          <a:p>
            <a:endParaRPr lang="en-US" dirty="0"/>
          </a:p>
        </p:txBody>
      </p:sp>
    </p:spTree>
    <p:extLst>
      <p:ext uri="{BB962C8B-B14F-4D97-AF65-F5344CB8AC3E}">
        <p14:creationId xmlns:p14="http://schemas.microsoft.com/office/powerpoint/2010/main" val="273077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484" y="1057794"/>
            <a:ext cx="648932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Working Principle:</a:t>
            </a:r>
            <a:endParaRPr lang="en-IN"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46484" y="2021305"/>
            <a:ext cx="9881937" cy="3349956"/>
          </a:xfrm>
          <a:prstGeom prst="rect">
            <a:avLst/>
          </a:prstGeom>
          <a:noFill/>
        </p:spPr>
        <p:txBody>
          <a:bodyPr wrap="square" rtlCol="0">
            <a:spAutoFit/>
          </a:bodyPr>
          <a:lstStyle/>
          <a:p>
            <a:pPr>
              <a:lnSpc>
                <a:spcPct val="150000"/>
              </a:lnSpc>
              <a:tabLst>
                <a:tab pos="4191000" algn="l"/>
              </a:tabLst>
            </a:pPr>
            <a:r>
              <a:rPr lang="pt-BR" sz="2400" b="1" dirty="0">
                <a:latin typeface="Times New Roman" panose="02020603050405020304" pitchFamily="18" charset="0"/>
                <a:ea typeface="Calibri" panose="020F0502020204030204" pitchFamily="34" charset="0"/>
                <a:cs typeface="Times New Roman" panose="02020603050405020304" pitchFamily="18" charset="0"/>
              </a:rPr>
              <a:t>Detection: </a:t>
            </a:r>
            <a:r>
              <a:rPr lang="pt-BR" sz="2400" dirty="0">
                <a:latin typeface="Times New Roman" panose="02020603050405020304" pitchFamily="18" charset="0"/>
                <a:ea typeface="Calibri" panose="020F0502020204030204" pitchFamily="34" charset="0"/>
                <a:cs typeface="Times New Roman" panose="02020603050405020304" pitchFamily="18" charset="0"/>
              </a:rPr>
              <a:t>The earth leakage sensor monitors the current flow continuously. If it detects a current flow to the ground above a certain threshold, it sends a signal to the microcontroller.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sz="2400" b="1" dirty="0">
                <a:latin typeface="Times New Roman" panose="02020603050405020304" pitchFamily="18" charset="0"/>
                <a:ea typeface="Calibri" panose="020F0502020204030204" pitchFamily="34" charset="0"/>
                <a:cs typeface="Times New Roman" panose="02020603050405020304" pitchFamily="18" charset="0"/>
              </a:rPr>
              <a:t>Processing: </a:t>
            </a:r>
            <a:r>
              <a:rPr lang="pt-BR" sz="2400" dirty="0">
                <a:latin typeface="Times New Roman" panose="02020603050405020304" pitchFamily="18" charset="0"/>
                <a:ea typeface="Calibri" panose="020F0502020204030204" pitchFamily="34" charset="0"/>
                <a:cs typeface="Times New Roman" panose="02020603050405020304" pitchFamily="18" charset="0"/>
              </a:rPr>
              <a:t>The microcontroller analyzes the data to confirm if there is an earth leakage. It compares current levels with preset threshold values</a:t>
            </a:r>
            <a:r>
              <a:rPr lang="pt-BR"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267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84" y="1251284"/>
            <a:ext cx="9400674" cy="3693319"/>
          </a:xfrm>
          <a:prstGeom prst="rect">
            <a:avLst/>
          </a:prstGeom>
          <a:noFill/>
        </p:spPr>
        <p:txBody>
          <a:bodyPr wrap="square" rtlCol="0">
            <a:spAutoFit/>
          </a:bodyPr>
          <a:lstStyle/>
          <a:p>
            <a:pPr>
              <a:lnSpc>
                <a:spcPct val="150000"/>
              </a:lnSpc>
              <a:tabLst>
                <a:tab pos="4191000" algn="l"/>
              </a:tabLst>
            </a:pPr>
            <a:r>
              <a:rPr lang="pt-BR" dirty="0">
                <a:latin typeface="Times New Roman" panose="02020603050405020304" pitchFamily="18" charset="0"/>
                <a:ea typeface="Calibri" panose="020F0502020204030204" pitchFamily="34" charset="0"/>
                <a:cs typeface="Times New Roman" panose="02020603050405020304" pitchFamily="18" charset="0"/>
              </a:rPr>
              <a:t> </a:t>
            </a:r>
            <a:r>
              <a:rPr lang="pt-BR" b="1" dirty="0">
                <a:latin typeface="Times New Roman" panose="02020603050405020304" pitchFamily="18" charset="0"/>
                <a:ea typeface="Calibri" panose="020F0502020204030204" pitchFamily="34" charset="0"/>
                <a:cs typeface="Times New Roman" panose="02020603050405020304" pitchFamily="18" charset="0"/>
              </a:rPr>
              <a:t>Alerting: </a:t>
            </a:r>
            <a:r>
              <a:rPr lang="pt-BR" dirty="0">
                <a:latin typeface="Times New Roman" panose="02020603050405020304" pitchFamily="18" charset="0"/>
                <a:ea typeface="Calibri" panose="020F0502020204030204" pitchFamily="34" charset="0"/>
                <a:cs typeface="Times New Roman" panose="02020603050405020304" pitchFamily="18" charset="0"/>
              </a:rPr>
              <a:t>If a leakage is detected, the microcontroller triggers the relay module to disconnect the circuit, ensuring safety. Simultaneously, it sends an alert to the Wi-Fi module.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b="1" dirty="0">
                <a:latin typeface="Times New Roman" panose="02020603050405020304" pitchFamily="18" charset="0"/>
                <a:ea typeface="Calibri" panose="020F0502020204030204" pitchFamily="34" charset="0"/>
                <a:cs typeface="Times New Roman" panose="02020603050405020304" pitchFamily="18" charset="0"/>
              </a:rPr>
              <a:t>Notification: </a:t>
            </a:r>
            <a:r>
              <a:rPr lang="pt-BR" dirty="0">
                <a:latin typeface="Times New Roman" panose="02020603050405020304" pitchFamily="18" charset="0"/>
                <a:ea typeface="Calibri" panose="020F0502020204030204" pitchFamily="34" charset="0"/>
                <a:cs typeface="Times New Roman" panose="02020603050405020304" pitchFamily="18" charset="0"/>
              </a:rPr>
              <a:t>The Wi-Fi module connects to the internet and sends real-time alerts to remote monitoring systems or mobile devices, ensuring that staff are promptly informed.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4191000" algn="l"/>
              </a:tabLst>
            </a:pPr>
            <a:r>
              <a:rPr lang="pt-BR" b="1" dirty="0">
                <a:latin typeface="Times New Roman" panose="02020603050405020304" pitchFamily="18" charset="0"/>
                <a:ea typeface="Calibri" panose="020F0502020204030204" pitchFamily="34" charset="0"/>
                <a:cs typeface="Times New Roman" panose="02020603050405020304" pitchFamily="18" charset="0"/>
              </a:rPr>
              <a:t>Display: </a:t>
            </a:r>
            <a:r>
              <a:rPr lang="pt-BR" dirty="0">
                <a:latin typeface="Times New Roman" panose="02020603050405020304" pitchFamily="18" charset="0"/>
                <a:ea typeface="Calibri" panose="020F0502020204030204" pitchFamily="34" charset="0"/>
                <a:cs typeface="Times New Roman" panose="02020603050405020304" pitchFamily="18" charset="0"/>
              </a:rPr>
              <a:t>The LCD display shows the current status, including detected leakage current and relay operation status, providing a quick overview for on-site personnel.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914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367</TotalTime>
  <Words>452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ASUS</cp:lastModifiedBy>
  <cp:revision>34</cp:revision>
  <dcterms:created xsi:type="dcterms:W3CDTF">2024-09-26T05:45:24Z</dcterms:created>
  <dcterms:modified xsi:type="dcterms:W3CDTF">2024-12-01T14:17:48Z</dcterms:modified>
</cp:coreProperties>
</file>