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499" r:id="rId2"/>
    <p:sldId id="515" r:id="rId3"/>
    <p:sldId id="516" r:id="rId4"/>
    <p:sldId id="517" r:id="rId5"/>
    <p:sldId id="529" r:id="rId6"/>
    <p:sldId id="530" r:id="rId7"/>
    <p:sldId id="531" r:id="rId8"/>
    <p:sldId id="509" r:id="rId9"/>
    <p:sldId id="490" r:id="rId10"/>
    <p:sldId id="514" r:id="rId11"/>
    <p:sldId id="492" r:id="rId12"/>
    <p:sldId id="493" r:id="rId13"/>
    <p:sldId id="494" r:id="rId14"/>
    <p:sldId id="500" r:id="rId15"/>
    <p:sldId id="533" r:id="rId16"/>
    <p:sldId id="501" r:id="rId17"/>
    <p:sldId id="534" r:id="rId18"/>
    <p:sldId id="510" r:id="rId19"/>
    <p:sldId id="532" r:id="rId20"/>
    <p:sldId id="502" r:id="rId21"/>
    <p:sldId id="495" r:id="rId22"/>
    <p:sldId id="496" r:id="rId23"/>
    <p:sldId id="497" r:id="rId24"/>
    <p:sldId id="518" r:id="rId25"/>
    <p:sldId id="535" r:id="rId26"/>
    <p:sldId id="520" r:id="rId27"/>
    <p:sldId id="521" r:id="rId28"/>
    <p:sldId id="503" r:id="rId29"/>
    <p:sldId id="522" r:id="rId30"/>
    <p:sldId id="527" r:id="rId31"/>
    <p:sldId id="523" r:id="rId32"/>
    <p:sldId id="511" r:id="rId33"/>
    <p:sldId id="505" r:id="rId34"/>
    <p:sldId id="524" r:id="rId35"/>
    <p:sldId id="525" r:id="rId36"/>
    <p:sldId id="526" r:id="rId37"/>
    <p:sldId id="528" r:id="rId38"/>
    <p:sldId id="536" r:id="rId39"/>
    <p:sldId id="51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EFEFD"/>
    <a:srgbClr val="D3D3D3"/>
    <a:srgbClr val="75D0BD"/>
    <a:srgbClr val="D0D0D0"/>
    <a:srgbClr val="CECEC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E5621-DCCE-B1FB-1BF0-331495CC746A}" v="4" dt="2022-04-18T16:34:11.388"/>
    <p1510:client id="{5E19003C-533D-C97E-89F0-5BAF1627A3F9}" v="21" dt="2022-04-18T21:18:41.264"/>
    <p1510:client id="{5FA2306A-B9A4-4B42-8C81-9B1EE9BA6BA9}" v="1236" dt="2022-04-18T17:58:36.330"/>
    <p1510:client id="{711D0C6D-E6FF-F6AD-FB0A-550D5F8DF67A}" v="534" dt="2022-04-18T22:17:46.301"/>
    <p1510:client id="{838552E7-F61E-C5CE-660F-6337C3A50F3F}" v="3" dt="2022-04-18T16:55:10.614"/>
    <p1510:client id="{8DF62ACD-1CA9-B3BF-5AAF-F42DCD4A254B}" v="392" dt="2022-04-18T15:24:41.558"/>
    <p1510:client id="{DC2E3007-301C-DC40-1C75-997D513A3CA2}" v="171" dt="2022-04-18T17:56:43.087"/>
    <p1510:client id="{F26F373F-2B7F-FE8B-4C86-A2EF4582A1A7}" v="79" dt="2022-04-18T17:28:12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07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5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208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9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6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8402A5-2DD3-4E4E-928A-CA2111F98AC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8C1461B-D633-460C-9C3D-515FC8BC6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pgtool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ZOBRETATEL777/Cryptography-lesson" TargetMode="External"/><Relationship Id="rId3" Type="http://schemas.openxmlformats.org/officeDocument/2006/relationships/hyperlink" Target="https://www.geeksforgeeks.org/sieve-of-eratosthenes/" TargetMode="External"/><Relationship Id="rId7" Type="http://schemas.openxmlformats.org/officeDocument/2006/relationships/hyperlink" Target="https://www.youtube.com/watch?v=xqPgE-hPIfE" TargetMode="External"/><Relationship Id="rId2" Type="http://schemas.openxmlformats.org/officeDocument/2006/relationships/hyperlink" Target="https://en.wikipedia.org/wiki/Sieve_of_Eratosthe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DrXeCs3ghQ" TargetMode="External"/><Relationship Id="rId5" Type="http://schemas.openxmlformats.org/officeDocument/2006/relationships/hyperlink" Target="https://www.geeksforgeeks.org/modular-exponentiation-power-in-modular-arithmetic/" TargetMode="External"/><Relationship Id="rId4" Type="http://schemas.openxmlformats.org/officeDocument/2006/relationships/hyperlink" Target="https://www.geeksforgeeks.org/primality-test-set-2-fermet-method/" TargetMode="External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6B20-1FE9-44E9-853D-73FF0C03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877684"/>
            <a:ext cx="11582400" cy="3922915"/>
          </a:xfrm>
        </p:spPr>
        <p:txBody>
          <a:bodyPr>
            <a:normAutofit/>
          </a:bodyPr>
          <a:lstStyle/>
          <a:p>
            <a:r>
              <a:rPr lang="en-US" sz="4800"/>
              <a:t>Finding &amp; Generating Prime Numbers. </a:t>
            </a:r>
            <a:br>
              <a:rPr lang="en-US" sz="4800"/>
            </a:br>
            <a:r>
              <a:rPr lang="en-US" sz="4800"/>
              <a:t>Generating Keys for the Public Key Cipher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97DC-628C-4E00-A6C4-6FC24226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5527139"/>
            <a:ext cx="8640417" cy="1264398"/>
          </a:xfrm>
        </p:spPr>
        <p:txBody>
          <a:bodyPr numCol="2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tx1"/>
                </a:solidFill>
              </a:rPr>
              <a:t>Aziz Ahmadov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Roman Tolstosheyev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Mahammad </a:t>
            </a:r>
            <a:r>
              <a:rPr lang="en-US" err="1">
                <a:solidFill>
                  <a:schemeClr val="tx1"/>
                </a:solidFill>
              </a:rPr>
              <a:t>Aghakishiyev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Azer </a:t>
            </a:r>
            <a:r>
              <a:rPr lang="en-US" err="1">
                <a:solidFill>
                  <a:schemeClr val="tx1"/>
                </a:solidFill>
              </a:rPr>
              <a:t>Sadykhzadeh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>
                <a:solidFill>
                  <a:schemeClr val="tx1"/>
                </a:solidFill>
              </a:rPr>
              <a:t>Ravan Gajievi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err="1">
                <a:solidFill>
                  <a:schemeClr val="tx1"/>
                </a:solidFill>
              </a:rPr>
              <a:t>Huseyn</a:t>
            </a:r>
            <a:r>
              <a:rPr lang="es-ES">
                <a:solidFill>
                  <a:schemeClr val="tx1"/>
                </a:solidFill>
              </a:rPr>
              <a:t> </a:t>
            </a:r>
            <a:r>
              <a:rPr lang="es-ES" err="1">
                <a:solidFill>
                  <a:schemeClr val="tx1"/>
                </a:solidFill>
              </a:rPr>
              <a:t>Aghazada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B578027D-78CB-4577-9F7C-7B25BA233F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47" y="151144"/>
            <a:ext cx="2769353" cy="268799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E1E272F-7403-4219-8961-FCCFCCF406DA}"/>
              </a:ext>
            </a:extLst>
          </p:cNvPr>
          <p:cNvSpPr txBox="1">
            <a:spLocks/>
          </p:cNvSpPr>
          <p:nvPr/>
        </p:nvSpPr>
        <p:spPr>
          <a:xfrm>
            <a:off x="291900" y="365760"/>
            <a:ext cx="2296339" cy="1641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IT 20.01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Week 10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2022</a:t>
            </a:r>
          </a:p>
        </p:txBody>
      </p:sp>
      <p:pic>
        <p:nvPicPr>
          <p:cNvPr id="1026" name="Picture 2" descr="Cryptographic Hashing: A Deeper Dive | Ball in your Court">
            <a:extLst>
              <a:ext uri="{FF2B5EF4-FFF2-40B4-BE49-F238E27FC236}">
                <a16:creationId xmlns:a16="http://schemas.microsoft.com/office/drawing/2014/main" id="{A3904090-0F64-4742-920B-A2B1B297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17" y="4550999"/>
            <a:ext cx="2941983" cy="22405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6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20BC-F2FB-49DE-927A-65FA727D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4FDB-A1D8-4394-B828-1042C147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odular arithmetic - Wikipedia">
            <a:extLst>
              <a:ext uri="{FF2B5EF4-FFF2-40B4-BE49-F238E27FC236}">
                <a16:creationId xmlns:a16="http://schemas.microsoft.com/office/drawing/2014/main" id="{93BC3A23-EB22-4A06-A6EA-ACA05026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9" y="1141215"/>
            <a:ext cx="10458443" cy="45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2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5996" y="1374990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CONGRUENCE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565" y="1926926"/>
            <a:ext cx="66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Two integers (</a:t>
            </a:r>
            <a:r>
              <a:rPr lang="hu-HU" b="1"/>
              <a:t>a</a:t>
            </a:r>
            <a:r>
              <a:rPr lang="hu-HU"/>
              <a:t> and </a:t>
            </a:r>
            <a:r>
              <a:rPr lang="hu-HU" b="1"/>
              <a:t>b</a:t>
            </a:r>
            <a:r>
              <a:rPr lang="hu-HU"/>
              <a:t>) are said to be congruent if they have the same</a:t>
            </a:r>
          </a:p>
          <a:p>
            <a:r>
              <a:rPr lang="hu-HU"/>
              <a:t>	remainder when divided by a specified integer </a:t>
            </a:r>
            <a:r>
              <a:rPr lang="hu-HU" b="1"/>
              <a:t>m</a:t>
            </a:r>
            <a:r>
              <a:rPr lang="hu-HU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0595" y="272707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a ≡ b (mod 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133" y="3244977"/>
            <a:ext cx="7674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congruence is not an operation it just defines a relationship between </a:t>
            </a:r>
            <a:r>
              <a:rPr lang="hu-HU" b="1">
                <a:sym typeface="Wingdings" panose="05000000000000000000" pitchFamily="2" charset="2"/>
              </a:rPr>
              <a:t>a</a:t>
            </a:r>
            <a:r>
              <a:rPr lang="hu-HU">
                <a:sym typeface="Wingdings" panose="05000000000000000000" pitchFamily="2" charset="2"/>
              </a:rPr>
              <a:t> and </a:t>
            </a:r>
            <a:r>
              <a:rPr lang="hu-HU" b="1">
                <a:sym typeface="Wingdings" panose="05000000000000000000" pitchFamily="2" charset="2"/>
              </a:rPr>
              <a:t>b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the</a:t>
            </a:r>
            <a:r>
              <a:rPr lang="hu-HU" b="1">
                <a:sym typeface="Wingdings" panose="05000000000000000000" pitchFamily="2" charset="2"/>
              </a:rPr>
              <a:t> mod m </a:t>
            </a:r>
            <a:r>
              <a:rPr lang="hu-HU">
                <a:sym typeface="Wingdings" panose="05000000000000000000" pitchFamily="2" charset="2"/>
              </a:rPr>
              <a:t>operation partition all the natural numbers into </a:t>
            </a:r>
            <a:r>
              <a:rPr lang="hu-HU" b="1">
                <a:sym typeface="Wingdings" panose="05000000000000000000" pitchFamily="2" charset="2"/>
              </a:rPr>
              <a:t>m</a:t>
            </a:r>
            <a:r>
              <a:rPr lang="hu-HU">
                <a:sym typeface="Wingdings" panose="05000000000000000000" pitchFamily="2" charset="2"/>
              </a:rPr>
              <a:t> subgroups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lvl="1"/>
            <a:r>
              <a:rPr lang="hu-HU">
                <a:sym typeface="Wingdings" panose="05000000000000000000" pitchFamily="2" charset="2"/>
              </a:rPr>
              <a:t>  </a:t>
            </a:r>
            <a:r>
              <a:rPr lang="hu-HU" u="sng">
                <a:sym typeface="Wingdings" panose="05000000000000000000" pitchFamily="2" charset="2"/>
              </a:rPr>
              <a:t>For example</a:t>
            </a:r>
            <a:r>
              <a:rPr lang="hu-HU">
                <a:sym typeface="Wingdings" panose="05000000000000000000" pitchFamily="2" charset="2"/>
              </a:rPr>
              <a:t>: the </a:t>
            </a:r>
            <a:r>
              <a:rPr lang="hu-HU" b="1">
                <a:sym typeface="Wingdings" panose="05000000000000000000" pitchFamily="2" charset="2"/>
              </a:rPr>
              <a:t>mod 2</a:t>
            </a:r>
            <a:r>
              <a:rPr lang="hu-HU">
                <a:sym typeface="Wingdings" panose="05000000000000000000" pitchFamily="2" charset="2"/>
              </a:rPr>
              <a:t> operator decides whether a given number is 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		even or odd (so </a:t>
            </a:r>
            <a:r>
              <a:rPr lang="hu-HU" b="1">
                <a:sym typeface="Wingdings" panose="05000000000000000000" pitchFamily="2" charset="2"/>
              </a:rPr>
              <a:t>2</a:t>
            </a:r>
            <a:r>
              <a:rPr lang="hu-HU">
                <a:sym typeface="Wingdings" panose="05000000000000000000" pitchFamily="2" charset="2"/>
              </a:rPr>
              <a:t> groups)</a:t>
            </a:r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6BCF-8431-47AC-8CBA-770B4B3B6D8A}"/>
              </a:ext>
            </a:extLst>
          </p:cNvPr>
          <p:cNvSpPr txBox="1"/>
          <p:nvPr/>
        </p:nvSpPr>
        <p:spPr>
          <a:xfrm>
            <a:off x="6618828" y="2727073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 </a:t>
            </a:r>
            <a:r>
              <a:rPr lang="hu-HU"/>
              <a:t>≡</a:t>
            </a:r>
            <a:r>
              <a:rPr lang="en-US"/>
              <a:t> 32 (mod 5)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229035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404" y="1619657"/>
            <a:ext cx="281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FERMAT’S LITTLE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9139" y="3662642"/>
            <a:ext cx="8012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Let </a:t>
            </a:r>
            <a:r>
              <a:rPr lang="hu-HU" b="1"/>
              <a:t>p</a:t>
            </a:r>
            <a:r>
              <a:rPr lang="hu-HU"/>
              <a:t> be a prime number then for any integer </a:t>
            </a:r>
            <a:r>
              <a:rPr lang="hu-HU" b="1"/>
              <a:t>a</a:t>
            </a:r>
            <a:r>
              <a:rPr lang="hu-HU"/>
              <a:t> (</a:t>
            </a:r>
            <a:r>
              <a:rPr lang="hu-HU" b="1"/>
              <a:t>a</a:t>
            </a:r>
            <a:r>
              <a:rPr lang="hu-HU"/>
              <a:t> is not divisible by </a:t>
            </a:r>
            <a:r>
              <a:rPr lang="hu-HU" b="1"/>
              <a:t>p</a:t>
            </a:r>
            <a:r>
              <a:rPr lang="hu-HU"/>
              <a:t>) the number </a:t>
            </a:r>
          </a:p>
          <a:p>
            <a:r>
              <a:rPr lang="hu-HU"/>
              <a:t>	</a:t>
            </a:r>
          </a:p>
          <a:p>
            <a:r>
              <a:rPr lang="hu-HU"/>
              <a:t>	</a:t>
            </a:r>
            <a:r>
              <a:rPr lang="hu-HU" sz="2400" b="1"/>
              <a:t>a</a:t>
            </a:r>
            <a:r>
              <a:rPr lang="hu-HU"/>
              <a:t>         is an integer multiple of </a:t>
            </a:r>
            <a:r>
              <a:rPr lang="hu-HU" b="1"/>
              <a:t>p</a:t>
            </a:r>
            <a:r>
              <a:rPr lang="hu-HU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26" y="2103626"/>
            <a:ext cx="8077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/>
              <a:t>What is a prime number?</a:t>
            </a:r>
            <a:r>
              <a:rPr lang="hu-HU"/>
              <a:t> </a:t>
            </a:r>
          </a:p>
          <a:p>
            <a:endParaRPr lang="hu-HU"/>
          </a:p>
          <a:p>
            <a:r>
              <a:rPr lang="hu-HU"/>
              <a:t>          A prime number greater than </a:t>
            </a:r>
            <a:r>
              <a:rPr lang="hu-HU" b="1"/>
              <a:t>1</a:t>
            </a:r>
            <a:r>
              <a:rPr lang="hu-HU"/>
              <a:t> whose only factors are </a:t>
            </a:r>
            <a:r>
              <a:rPr lang="hu-HU" b="1"/>
              <a:t>1</a:t>
            </a:r>
            <a:r>
              <a:rPr lang="hu-HU"/>
              <a:t> and itself</a:t>
            </a:r>
          </a:p>
          <a:p>
            <a:r>
              <a:rPr lang="hu-HU"/>
              <a:t>	      ~ n</a:t>
            </a:r>
            <a:r>
              <a:rPr lang="hu-HU">
                <a:sym typeface="Wingdings" panose="05000000000000000000" pitchFamily="2" charset="2"/>
              </a:rPr>
              <a:t>umbers that have more than </a:t>
            </a:r>
            <a:r>
              <a:rPr lang="hu-HU" b="1">
                <a:sym typeface="Wingdings" panose="05000000000000000000" pitchFamily="2" charset="2"/>
              </a:rPr>
              <a:t>2</a:t>
            </a:r>
            <a:r>
              <a:rPr lang="hu-HU">
                <a:sym typeface="Wingdings" panose="05000000000000000000" pitchFamily="2" charset="2"/>
              </a:rPr>
              <a:t> factors are called composite numbers</a:t>
            </a:r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444505" y="416627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p-1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5021" y="4830873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>
                <a:solidFill>
                  <a:srgbClr val="00B0F0"/>
                </a:solidFill>
              </a:rPr>
              <a:t>a     ≡ 1 (mod p)   </a:t>
            </a:r>
            <a:r>
              <a:rPr lang="hu-HU" sz="2000"/>
              <a:t>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5882" y="4789055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>
                <a:solidFill>
                  <a:srgbClr val="00B0F0"/>
                </a:solidFill>
              </a:rPr>
              <a:t>p-1</a:t>
            </a:r>
            <a:endParaRPr lang="hu-HU" b="1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1153" y="5445106"/>
            <a:ext cx="25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„Fermat’s little theorem”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0952" y="4833764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>
                <a:solidFill>
                  <a:srgbClr val="00B0F0"/>
                </a:solidFill>
              </a:rPr>
              <a:t>a     -1 ≡ 0 (mod 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5370" y="4794045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>
                <a:solidFill>
                  <a:srgbClr val="00B0F0"/>
                </a:solidFill>
              </a:rPr>
              <a:t>p-1</a:t>
            </a:r>
            <a:endParaRPr lang="hu-HU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C798-80E3-4491-8F99-FB2C54F3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DC2721-90CF-46E5-A440-AEA81789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" r="50000" b="17163"/>
          <a:stretch/>
        </p:blipFill>
        <p:spPr>
          <a:xfrm>
            <a:off x="0" y="0"/>
            <a:ext cx="8032652" cy="6854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C0B003-2682-4937-8539-EAD6AB254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4" r="50000" b="6879"/>
          <a:stretch/>
        </p:blipFill>
        <p:spPr>
          <a:xfrm>
            <a:off x="6360690" y="1336851"/>
            <a:ext cx="5828261" cy="34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4467" y="1374990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642" y="2082272"/>
            <a:ext cx="81851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/>
              <a:t>Running time complexity</a:t>
            </a:r>
            <a:r>
              <a:rPr lang="hu-HU"/>
              <a:t>:</a:t>
            </a:r>
          </a:p>
          <a:p>
            <a:endParaRPr lang="hu-HU"/>
          </a:p>
          <a:p>
            <a:r>
              <a:rPr lang="hu-HU"/>
              <a:t>	</a:t>
            </a:r>
            <a:r>
              <a:rPr lang="hu-HU">
                <a:sym typeface="Wingdings" panose="05000000000000000000" pitchFamily="2" charset="2"/>
              </a:rPr>
              <a:t> in other algorithms and data structures running time analysis the</a:t>
            </a:r>
          </a:p>
          <a:p>
            <a:r>
              <a:rPr lang="hu-HU">
                <a:sym typeface="Wingdings" panose="05000000000000000000" pitchFamily="2" charset="2"/>
              </a:rPr>
              <a:t>		size of the input is straightforward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		Sorting: the input is the </a:t>
            </a:r>
            <a:r>
              <a:rPr lang="hu-HU" b="1">
                <a:sym typeface="Wingdings" panose="05000000000000000000" pitchFamily="2" charset="2"/>
              </a:rPr>
              <a:t>N</a:t>
            </a:r>
            <a:r>
              <a:rPr lang="hu-HU">
                <a:sym typeface="Wingdings" panose="05000000000000000000" pitchFamily="2" charset="2"/>
              </a:rPr>
              <a:t> numbers we want to sort and</a:t>
            </a:r>
          </a:p>
          <a:p>
            <a:r>
              <a:rPr lang="hu-HU">
                <a:sym typeface="Wingdings" panose="05000000000000000000" pitchFamily="2" charset="2"/>
              </a:rPr>
              <a:t>				the running time complexity is </a:t>
            </a:r>
            <a:r>
              <a:rPr lang="hu-HU" b="1">
                <a:sym typeface="Wingdings" panose="05000000000000000000" pitchFamily="2" charset="2"/>
              </a:rPr>
              <a:t>O(NlogN)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		Shortest path: input is the </a:t>
            </a:r>
            <a:r>
              <a:rPr lang="hu-HU" b="1">
                <a:sym typeface="Wingdings" panose="05000000000000000000" pitchFamily="2" charset="2"/>
              </a:rPr>
              <a:t>N</a:t>
            </a:r>
            <a:r>
              <a:rPr lang="hu-HU">
                <a:sym typeface="Wingdings" panose="05000000000000000000" pitchFamily="2" charset="2"/>
              </a:rPr>
              <a:t> vertexes in the graph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 now the input is a large number BUT we represent the numbers</a:t>
            </a:r>
          </a:p>
          <a:p>
            <a:r>
              <a:rPr lang="hu-HU">
                <a:sym typeface="Wingdings" panose="05000000000000000000" pitchFamily="2" charset="2"/>
              </a:rPr>
              <a:t>		in binary in computer science</a:t>
            </a:r>
          </a:p>
          <a:p>
            <a:endParaRPr lang="hu-HU">
              <a:sym typeface="Wingdings" panose="05000000000000000000" pitchFamily="2" charset="2"/>
            </a:endParaRPr>
          </a:p>
          <a:p>
            <a:endParaRPr lang="hu-HU"/>
          </a:p>
          <a:p>
            <a:endParaRPr lang="hu-HU"/>
          </a:p>
          <a:p>
            <a:r>
              <a:rPr lang="hu-HU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25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3E700-CE6C-4DAB-8F0A-4DA74516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/>
                  <a:t>Native approach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/>
                  <a:t>Iterate over as much integers as required or possible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/>
                  <a:t>Check if current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/>
                  <a:t> is divisible by at least one number in range from 2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sz="2400"/>
                  <a:t>;</a:t>
                </a:r>
              </a:p>
              <a:p>
                <a:r>
                  <a:rPr lang="en-US" sz="2400"/>
                  <a:t>Smart approach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/>
                  <a:t>Iterate over as much integers as required or possible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/>
                  <a:t>Check if current number N is divisible by at least one number in range from 2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/>
                  <a:t>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3E700-CE6C-4DAB-8F0A-4DA74516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1541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E91617-C076-44C9-AC86-1CA083F8B226}"/>
              </a:ext>
            </a:extLst>
          </p:cNvPr>
          <p:cNvSpPr txBox="1">
            <a:spLocks/>
          </p:cNvSpPr>
          <p:nvPr/>
        </p:nvSpPr>
        <p:spPr>
          <a:xfrm>
            <a:off x="360404" y="49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Modular Arithmetic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2D07-61BD-469F-AA74-33092481D1A9}"/>
              </a:ext>
            </a:extLst>
          </p:cNvPr>
          <p:cNvSpPr txBox="1"/>
          <p:nvPr/>
        </p:nvSpPr>
        <p:spPr>
          <a:xfrm>
            <a:off x="2014467" y="1374990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89755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9825" y="1273470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9471" y="1711670"/>
                <a:ext cx="8537465" cy="316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u="sng"/>
                  <a:t>Running time complexity</a:t>
                </a:r>
                <a:r>
                  <a:rPr lang="hu-HU"/>
                  <a:t>:</a:t>
                </a:r>
              </a:p>
              <a:p>
                <a:endParaRPr lang="hu-HU"/>
              </a:p>
              <a:p>
                <a:r>
                  <a:rPr lang="hu-HU"/>
                  <a:t>	When dealing with the naive primality test we end up with </a:t>
                </a:r>
                <a:r>
                  <a:rPr lang="hu-HU" b="1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b="1"/>
                  <a:t>) </a:t>
                </a:r>
                <a:r>
                  <a:rPr lang="hu-HU"/>
                  <a:t>running time</a:t>
                </a:r>
              </a:p>
              <a:p>
                <a:r>
                  <a:rPr lang="hu-HU"/>
                  <a:t>		BUT now the input is a large number ... </a:t>
                </a:r>
              </a:p>
              <a:p>
                <a:endParaRPr lang="hu-HU">
                  <a:sym typeface="Wingdings" panose="05000000000000000000" pitchFamily="2" charset="2"/>
                </a:endParaRPr>
              </a:p>
              <a:p>
                <a:r>
                  <a:rPr lang="hu-HU">
                    <a:sym typeface="Wingdings" panose="05000000000000000000" pitchFamily="2" charset="2"/>
                  </a:rPr>
                  <a:t>			 we have to use a different approach</a:t>
                </a:r>
              </a:p>
              <a:p>
                <a:endParaRPr lang="hu-HU">
                  <a:sym typeface="Wingdings" panose="05000000000000000000" pitchFamily="2" charset="2"/>
                </a:endParaRPr>
              </a:p>
              <a:p>
                <a:r>
                  <a:rPr lang="hu-HU">
                    <a:sym typeface="Wingdings" panose="05000000000000000000" pitchFamily="2" charset="2"/>
                  </a:rPr>
                  <a:t>			 the input length </a:t>
                </a:r>
                <a:r>
                  <a:rPr lang="hu-HU" b="1">
                    <a:sym typeface="Wingdings" panose="05000000000000000000" pitchFamily="2" charset="2"/>
                  </a:rPr>
                  <a:t>n</a:t>
                </a:r>
                <a:r>
                  <a:rPr lang="hu-HU">
                    <a:sym typeface="Wingdings" panose="05000000000000000000" pitchFamily="2" charset="2"/>
                  </a:rPr>
                  <a:t> is the number of bits in the input</a:t>
                </a:r>
              </a:p>
              <a:p>
                <a:endParaRPr lang="hu-HU"/>
              </a:p>
              <a:p>
                <a:endParaRPr lang="hu-HU"/>
              </a:p>
              <a:p>
                <a:r>
                  <a:rPr lang="hu-HU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71" y="1711670"/>
                <a:ext cx="8537465" cy="3165418"/>
              </a:xfrm>
              <a:prstGeom prst="rect">
                <a:avLst/>
              </a:prstGeom>
              <a:blipFill>
                <a:blip r:embed="rId2"/>
                <a:stretch>
                  <a:fillRect l="-571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20718" y="4119985"/>
            <a:ext cx="7138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So in our examples the input is a decimal number. So first of all we have to</a:t>
            </a:r>
          </a:p>
          <a:p>
            <a:r>
              <a:rPr lang="hu-HU"/>
              <a:t>	define the number of bits of a decimal number</a:t>
            </a:r>
          </a:p>
          <a:p>
            <a:endParaRPr lang="hu-HU"/>
          </a:p>
          <a:p>
            <a:r>
              <a:rPr lang="hu-HU"/>
              <a:t>		The input length in binary is </a:t>
            </a:r>
            <a:r>
              <a:rPr lang="hu-HU" b="1"/>
              <a:t>n = log  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6630" y="50829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20718" y="5536973"/>
                <a:ext cx="6888361" cy="94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/>
                  <a:t>It means that </a:t>
                </a:r>
                <a:r>
                  <a:rPr lang="hu-HU" b="1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b="1"/>
                  <a:t>)  </a:t>
                </a:r>
                <a:r>
                  <a:rPr lang="hu-HU"/>
                  <a:t>is in fact </a:t>
                </a:r>
                <a:r>
                  <a:rPr lang="hu-HU" b="1"/>
                  <a:t>O(2   )</a:t>
                </a:r>
                <a:r>
                  <a:rPr lang="hu-HU"/>
                  <a:t> which is exponential running time </a:t>
                </a:r>
              </a:p>
              <a:p>
                <a:endParaRPr lang="hu-HU" b="1"/>
              </a:p>
              <a:p>
                <a:r>
                  <a:rPr lang="hu-HU" b="1"/>
                  <a:t>	</a:t>
                </a:r>
                <a:endParaRPr lang="hu-HU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718" y="5536973"/>
                <a:ext cx="6888361" cy="949427"/>
              </a:xfrm>
              <a:prstGeom prst="rect">
                <a:avLst/>
              </a:prstGeom>
              <a:blipFill>
                <a:blip r:embed="rId3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2757" y="5488302"/>
                <a:ext cx="303288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05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05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sz="105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sz="1400" b="1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57" y="5488302"/>
                <a:ext cx="303288" cy="383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1492" y="5018856"/>
            <a:ext cx="2642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/>
              <a:t>deciding whether a number is</a:t>
            </a:r>
          </a:p>
          <a:p>
            <a:pPr algn="ctr"/>
            <a:r>
              <a:rPr lang="hu-HU" sz="1600" i="1"/>
              <a:t>prime is crucial in </a:t>
            </a:r>
            <a:r>
              <a:rPr lang="hu-HU" sz="1600" b="1" i="1"/>
              <a:t>RSA</a:t>
            </a:r>
            <a:r>
              <a:rPr lang="hu-HU" sz="1600" i="1"/>
              <a:t> so</a:t>
            </a:r>
          </a:p>
          <a:p>
            <a:pPr algn="ctr"/>
            <a:r>
              <a:rPr lang="hu-HU" sz="1600" i="1"/>
              <a:t>exponential running</a:t>
            </a:r>
          </a:p>
          <a:p>
            <a:pPr algn="ctr"/>
            <a:r>
              <a:rPr lang="hu-HU" sz="1600" i="1"/>
              <a:t> time is too slow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4509" y="5980199"/>
            <a:ext cx="596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~ of course it makes sense because the naive primality testing</a:t>
            </a:r>
          </a:p>
          <a:p>
            <a:r>
              <a:rPr lang="hu-HU"/>
              <a:t>		algorithm is quite a slow approach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E700-CE6C-4DAB-8F0A-4DA74516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4323"/>
            <a:ext cx="6096000" cy="4889624"/>
          </a:xfrm>
        </p:spPr>
        <p:txBody>
          <a:bodyPr>
            <a:normAutofit fontScale="77500" lnSpcReduction="20000"/>
          </a:bodyPr>
          <a:lstStyle/>
          <a:p>
            <a:r>
              <a:rPr lang="en-US" sz="2400"/>
              <a:t>Eratosthenes sieve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Create a list of consecutive integers from 2 through n: (2, 3, 4, ..., 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Initially, let p equal 2, the smallest prime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Enumerate the multiples of p by counting in increments of p from 2p to n, and mark them in the list (these will be 2p, 3p, 4p, ...; the p itself should not be marked).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Find the smallest number in the list greater than p that is not marked. If there was no such number, stop. Otherwise, let p now equal this new number (which is the next prime), and repeat from step 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When the algorithm terminates, the numbers remaining not marked in the list are all the primes below 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E91617-C076-44C9-AC86-1CA083F8B226}"/>
              </a:ext>
            </a:extLst>
          </p:cNvPr>
          <p:cNvSpPr txBox="1">
            <a:spLocks/>
          </p:cNvSpPr>
          <p:nvPr/>
        </p:nvSpPr>
        <p:spPr>
          <a:xfrm>
            <a:off x="360404" y="49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Modular Arithmetic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2D07-61BD-469F-AA74-33092481D1A9}"/>
              </a:ext>
            </a:extLst>
          </p:cNvPr>
          <p:cNvSpPr txBox="1"/>
          <p:nvPr/>
        </p:nvSpPr>
        <p:spPr>
          <a:xfrm>
            <a:off x="2014467" y="1374990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  <p:pic>
        <p:nvPicPr>
          <p:cNvPr id="1026" name="Picture 2" descr="Анимация шагов алгоритма Эратосфена для нахождения простых чисел до 120">
            <a:extLst>
              <a:ext uri="{FF2B5EF4-FFF2-40B4-BE49-F238E27FC236}">
                <a16:creationId xmlns:a16="http://schemas.microsoft.com/office/drawing/2014/main" id="{1D57BC0A-77FA-442F-A658-87D77905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9" y="2067057"/>
            <a:ext cx="5908431" cy="474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6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21292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6046" y="1314979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1395" y="1713470"/>
            <a:ext cx="7710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  <a:p>
            <a:r>
              <a:rPr lang="hu-HU"/>
              <a:t>	</a:t>
            </a:r>
            <a:r>
              <a:rPr lang="hu-HU" b="1"/>
              <a:t>Fermat’s algorithm</a:t>
            </a:r>
            <a:r>
              <a:rPr lang="hu-HU"/>
              <a:t>: we can use Fermat’s little theorem to check</a:t>
            </a:r>
          </a:p>
          <a:p>
            <a:r>
              <a:rPr lang="hu-HU" b="1"/>
              <a:t>		</a:t>
            </a:r>
            <a:r>
              <a:rPr lang="hu-HU"/>
              <a:t>whether a given </a:t>
            </a:r>
            <a:r>
              <a:rPr lang="hu-HU" b="1"/>
              <a:t>N</a:t>
            </a:r>
            <a:r>
              <a:rPr lang="hu-HU"/>
              <a:t> number if prime or not</a:t>
            </a:r>
          </a:p>
          <a:p>
            <a:endParaRPr lang="hu-HU"/>
          </a:p>
          <a:p>
            <a:r>
              <a:rPr lang="hu-HU"/>
              <a:t>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6671" y="3022607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>
                <a:solidFill>
                  <a:srgbClr val="00B0F0"/>
                </a:solidFill>
              </a:rPr>
              <a:t>a     ≡ 1 (mod N)</a:t>
            </a:r>
            <a:endParaRPr lang="hu-HU" sz="2000"/>
          </a:p>
        </p:txBody>
      </p:sp>
      <p:sp>
        <p:nvSpPr>
          <p:cNvPr id="10" name="TextBox 9"/>
          <p:cNvSpPr txBox="1"/>
          <p:nvPr/>
        </p:nvSpPr>
        <p:spPr>
          <a:xfrm>
            <a:off x="5822818" y="298078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>
                <a:solidFill>
                  <a:srgbClr val="00B0F0"/>
                </a:solidFill>
              </a:rPr>
              <a:t>N-1</a:t>
            </a:r>
            <a:endParaRPr lang="hu-HU" b="1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3719" y="3621610"/>
            <a:ext cx="508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If this relation is true than we know that </a:t>
            </a:r>
            <a:r>
              <a:rPr lang="hu-HU" b="1"/>
              <a:t>N</a:t>
            </a:r>
            <a:r>
              <a:rPr lang="hu-HU"/>
              <a:t> is a prime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603" y="4735115"/>
            <a:ext cx="8058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In other words: if </a:t>
            </a:r>
            <a:r>
              <a:rPr lang="hu-HU" b="1"/>
              <a:t>N</a:t>
            </a:r>
            <a:r>
              <a:rPr lang="hu-HU"/>
              <a:t> is a prime number then for every </a:t>
            </a:r>
            <a:r>
              <a:rPr lang="hu-HU" b="1"/>
              <a:t>1 &lt;= a &lt; N </a:t>
            </a:r>
            <a:r>
              <a:rPr lang="hu-HU"/>
              <a:t>number</a:t>
            </a:r>
          </a:p>
          <a:p>
            <a:r>
              <a:rPr lang="hu-HU"/>
              <a:t>		 </a:t>
            </a:r>
            <a:r>
              <a:rPr lang="hu-HU" b="1"/>
              <a:t>a     ≡ 1 (mod N) </a:t>
            </a:r>
            <a:r>
              <a:rPr lang="hu-HU"/>
              <a:t>which means in programming that</a:t>
            </a:r>
            <a:r>
              <a:rPr lang="hu-HU" b="1"/>
              <a:t> a      % N = 1</a:t>
            </a:r>
            <a:endParaRPr lang="hu-HU" sz="1600"/>
          </a:p>
          <a:p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533439" y="500355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/>
              <a:t>N-1</a:t>
            </a:r>
            <a:endParaRPr lang="hu-HU" sz="1400" b="1"/>
          </a:p>
        </p:txBody>
      </p:sp>
      <p:sp>
        <p:nvSpPr>
          <p:cNvPr id="12" name="TextBox 11"/>
          <p:cNvSpPr txBox="1"/>
          <p:nvPr/>
        </p:nvSpPr>
        <p:spPr>
          <a:xfrm>
            <a:off x="7161433" y="498126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/>
              <a:t>N-1</a:t>
            </a:r>
            <a:endParaRPr lang="hu-HU" sz="1400" b="1"/>
          </a:p>
        </p:txBody>
      </p:sp>
      <p:sp>
        <p:nvSpPr>
          <p:cNvPr id="7" name="TextBox 6"/>
          <p:cNvSpPr txBox="1"/>
          <p:nvPr/>
        </p:nvSpPr>
        <p:spPr>
          <a:xfrm>
            <a:off x="667966" y="5657577"/>
            <a:ext cx="793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/>
              <a:t>For example</a:t>
            </a:r>
            <a:r>
              <a:rPr lang="hu-HU"/>
              <a:t>: since </a:t>
            </a:r>
            <a:r>
              <a:rPr lang="hu-HU" b="1"/>
              <a:t>5</a:t>
            </a:r>
            <a:r>
              <a:rPr lang="hu-HU"/>
              <a:t> is prime thats why </a:t>
            </a:r>
            <a:r>
              <a:rPr lang="hu-HU" b="1"/>
              <a:t>2  % 5 = 1 </a:t>
            </a:r>
            <a:r>
              <a:rPr lang="hu-HU"/>
              <a:t>so</a:t>
            </a:r>
            <a:r>
              <a:rPr lang="hu-HU" b="1"/>
              <a:t> 5 </a:t>
            </a:r>
            <a:r>
              <a:rPr lang="hu-HU"/>
              <a:t>is prime </a:t>
            </a:r>
          </a:p>
          <a:p>
            <a:endParaRPr lang="hu-HU"/>
          </a:p>
          <a:p>
            <a:r>
              <a:rPr lang="hu-HU"/>
              <a:t>     Running time complexity: </a:t>
            </a:r>
            <a:r>
              <a:rPr lang="hu-HU" b="1"/>
              <a:t>O(k log  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1907" y="55190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/>
              <a:t>4</a:t>
            </a:r>
            <a:endParaRPr lang="hu-HU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556854" y="2918781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„number </a:t>
            </a:r>
            <a:r>
              <a:rPr lang="hu-HU" b="1" i="1"/>
              <a:t>a</a:t>
            </a:r>
            <a:r>
              <a:rPr lang="hu-HU" i="1"/>
              <a:t> is the witness</a:t>
            </a:r>
          </a:p>
          <a:p>
            <a:r>
              <a:rPr lang="hu-HU" i="1"/>
              <a:t>for compositeness of </a:t>
            </a:r>
            <a:r>
              <a:rPr lang="hu-HU" b="1" i="1"/>
              <a:t>N</a:t>
            </a:r>
            <a:r>
              <a:rPr lang="hu-HU" i="1"/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4037" y="61256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265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07AE7-222A-41EB-B280-A8374A80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9" y="2138660"/>
            <a:ext cx="9896822" cy="4374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6A3C7D-4D25-42A0-A3D6-C38DD4DE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4" y="21292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E9C-4E05-4CBE-A0DD-FE58F506BFC0}"/>
              </a:ext>
            </a:extLst>
          </p:cNvPr>
          <p:cNvSpPr txBox="1"/>
          <p:nvPr/>
        </p:nvSpPr>
        <p:spPr>
          <a:xfrm>
            <a:off x="1906046" y="1314979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</p:spTree>
    <p:extLst>
      <p:ext uri="{BB962C8B-B14F-4D97-AF65-F5344CB8AC3E}">
        <p14:creationId xmlns:p14="http://schemas.microsoft.com/office/powerpoint/2010/main" val="8454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A39F-5A11-7928-48CC-75AFAE15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3" y="281205"/>
            <a:ext cx="9293935" cy="1325562"/>
          </a:xfrm>
        </p:spPr>
        <p:txBody>
          <a:bodyPr>
            <a:normAutofit/>
          </a:bodyPr>
          <a:lstStyle/>
          <a:p>
            <a:r>
              <a:rPr lang="hu-HU" b="1" u="sng" err="1">
                <a:ea typeface="+mj-lt"/>
                <a:cs typeface="+mj-lt"/>
              </a:rPr>
              <a:t>Symmetric</a:t>
            </a:r>
            <a:r>
              <a:rPr lang="hu-HU" sz="2800" b="1" u="sng">
                <a:ea typeface="+mj-lt"/>
                <a:cs typeface="+mj-lt"/>
              </a:rPr>
              <a:t> </a:t>
            </a:r>
            <a:r>
              <a:rPr lang="hu-HU" b="1" u="sng" err="1">
                <a:ea typeface="+mj-lt"/>
                <a:cs typeface="+mj-lt"/>
              </a:rPr>
              <a:t>Encryption</a:t>
            </a:r>
            <a:endParaRPr lang="en-US" sz="2800" err="1"/>
          </a:p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4F01-3D82-F716-0228-9A6A4FCD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3" y="1604911"/>
            <a:ext cx="6078923" cy="50031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A single, shared key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Encrypt with the key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Decrypt with the same key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If it gets out, you'll need another key</a:t>
            </a:r>
          </a:p>
          <a:p>
            <a:r>
              <a:rPr lang="en-US" sz="2400" b="1"/>
              <a:t>Secret key algorithm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A shared secret</a:t>
            </a:r>
          </a:p>
          <a:p>
            <a:r>
              <a:rPr lang="en-US" sz="2400" b="1"/>
              <a:t>Doesn't scale very well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Difficult to distribute</a:t>
            </a:r>
          </a:p>
          <a:p>
            <a:r>
              <a:rPr lang="en-US" sz="2400" b="1"/>
              <a:t>Very fast to use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Often combined with asymmetric encryption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58B25FEC-E71F-F2C3-847F-809D2441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54" y="1543477"/>
            <a:ext cx="5784098" cy="39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6409" y="1255242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1395" y="1713470"/>
            <a:ext cx="7710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  <a:p>
            <a:r>
              <a:rPr lang="hu-HU"/>
              <a:t>	</a:t>
            </a:r>
            <a:r>
              <a:rPr lang="hu-HU" b="1"/>
              <a:t>Fermat’s algorithm</a:t>
            </a:r>
            <a:r>
              <a:rPr lang="hu-HU"/>
              <a:t>: we can use Fermat’s little theorem to check</a:t>
            </a:r>
          </a:p>
          <a:p>
            <a:r>
              <a:rPr lang="hu-HU" b="1"/>
              <a:t>		</a:t>
            </a:r>
            <a:r>
              <a:rPr lang="hu-HU"/>
              <a:t>whether a given </a:t>
            </a:r>
            <a:r>
              <a:rPr lang="hu-HU" b="1"/>
              <a:t>N</a:t>
            </a:r>
            <a:r>
              <a:rPr lang="hu-HU"/>
              <a:t> number if prime or not</a:t>
            </a:r>
          </a:p>
          <a:p>
            <a:endParaRPr lang="hu-HU"/>
          </a:p>
          <a:p>
            <a:r>
              <a:rPr lang="hu-HU"/>
              <a:t>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6671" y="3022607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>
                <a:solidFill>
                  <a:srgbClr val="00B0F0"/>
                </a:solidFill>
              </a:rPr>
              <a:t>a     ≡ 1 (mod N)</a:t>
            </a:r>
            <a:endParaRPr lang="hu-HU" sz="2000"/>
          </a:p>
        </p:txBody>
      </p:sp>
      <p:sp>
        <p:nvSpPr>
          <p:cNvPr id="10" name="TextBox 9"/>
          <p:cNvSpPr txBox="1"/>
          <p:nvPr/>
        </p:nvSpPr>
        <p:spPr>
          <a:xfrm>
            <a:off x="5822818" y="298078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>
                <a:solidFill>
                  <a:srgbClr val="00B0F0"/>
                </a:solidFill>
              </a:rPr>
              <a:t>N-1</a:t>
            </a:r>
            <a:endParaRPr lang="hu-HU" b="1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1723" y="5090984"/>
            <a:ext cx="44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FERMAT’S ALGORITHM IS PROBABILISTIC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3719" y="3737755"/>
            <a:ext cx="5592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repeat</a:t>
            </a:r>
            <a:r>
              <a:rPr lang="hu-HU" b="1"/>
              <a:t> k </a:t>
            </a:r>
            <a:r>
              <a:rPr lang="hu-HU"/>
              <a:t>times:</a:t>
            </a:r>
          </a:p>
          <a:p>
            <a:r>
              <a:rPr lang="hu-HU"/>
              <a:t>	generate </a:t>
            </a:r>
            <a:r>
              <a:rPr lang="hu-HU" b="1"/>
              <a:t>a</a:t>
            </a:r>
            <a:r>
              <a:rPr lang="hu-HU"/>
              <a:t> random number in the range </a:t>
            </a:r>
            <a:r>
              <a:rPr lang="hu-HU" b="1"/>
              <a:t>[2,N-2]</a:t>
            </a:r>
          </a:p>
          <a:p>
            <a:endParaRPr lang="hu-HU" b="1"/>
          </a:p>
          <a:p>
            <a:r>
              <a:rPr lang="hu-HU" b="1"/>
              <a:t>	</a:t>
            </a:r>
            <a:r>
              <a:rPr lang="hu-HU"/>
              <a:t>if</a:t>
            </a:r>
            <a:r>
              <a:rPr lang="hu-HU" b="1"/>
              <a:t> a      % N = 1 </a:t>
            </a:r>
            <a:r>
              <a:rPr lang="hu-HU"/>
              <a:t>then </a:t>
            </a:r>
            <a:r>
              <a:rPr lang="hu-HU" b="1"/>
              <a:t>N </a:t>
            </a:r>
            <a:r>
              <a:rPr lang="hu-HU"/>
              <a:t>is probably prime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8174" y="4498496"/>
            <a:ext cx="58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/>
              <a:t>N-1</a:t>
            </a:r>
            <a:endParaRPr lang="hu-HU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3360404" y="5658673"/>
            <a:ext cx="697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~ the probability of producing incorrect results for composite numbers is</a:t>
            </a:r>
          </a:p>
          <a:p>
            <a:r>
              <a:rPr lang="hu-HU"/>
              <a:t>	low and can be reduced by doing more </a:t>
            </a:r>
            <a:r>
              <a:rPr lang="hu-HU" b="1"/>
              <a:t>k</a:t>
            </a:r>
            <a:r>
              <a:rPr lang="hu-HU"/>
              <a:t> iterations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3940" y="4147474"/>
            <a:ext cx="18918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/>
              <a:t>this test fails with </a:t>
            </a:r>
          </a:p>
          <a:p>
            <a:pPr algn="ctr"/>
            <a:r>
              <a:rPr lang="hu-HU" sz="1600" i="1"/>
              <a:t>Carmichael numbers</a:t>
            </a:r>
          </a:p>
          <a:p>
            <a:pPr algn="ctr"/>
            <a:r>
              <a:rPr lang="hu-HU" sz="1600" b="1">
                <a:solidFill>
                  <a:srgbClr val="FF5050"/>
                </a:solidFill>
              </a:rPr>
              <a:t>PROBLEM</a:t>
            </a:r>
            <a:endParaRPr lang="hu-HU" b="1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170" y="4980361"/>
            <a:ext cx="208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/>
              <a:t>if </a:t>
            </a:r>
            <a:r>
              <a:rPr lang="hu-HU" sz="1600" b="1"/>
              <a:t>gcd(a,n) = 1 </a:t>
            </a:r>
            <a:r>
              <a:rPr lang="hu-HU" sz="1600"/>
              <a:t>then </a:t>
            </a:r>
          </a:p>
          <a:p>
            <a:pPr algn="ctr"/>
            <a:r>
              <a:rPr lang="hu-HU" sz="1600"/>
              <a:t>Fermat test is not valid</a:t>
            </a:r>
          </a:p>
        </p:txBody>
      </p:sp>
    </p:spTree>
    <p:extLst>
      <p:ext uri="{BB962C8B-B14F-4D97-AF65-F5344CB8AC3E}">
        <p14:creationId xmlns:p14="http://schemas.microsoft.com/office/powerpoint/2010/main" val="207096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416" y="1902098"/>
            <a:ext cx="80771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„I</a:t>
            </a:r>
            <a:r>
              <a:rPr lang="en-US" err="1"/>
              <a:t>nteger</a:t>
            </a:r>
            <a:r>
              <a:rPr lang="en-US"/>
              <a:t> factorization is the decomposition of a composite number into </a:t>
            </a:r>
            <a:endParaRPr lang="hu-HU"/>
          </a:p>
          <a:p>
            <a:r>
              <a:rPr lang="hu-HU"/>
              <a:t>	</a:t>
            </a:r>
            <a:r>
              <a:rPr lang="en-US"/>
              <a:t>a product of smaller integers</a:t>
            </a:r>
            <a:r>
              <a:rPr lang="hu-HU"/>
              <a:t>: usually we are interested in prime numbers”</a:t>
            </a:r>
          </a:p>
          <a:p>
            <a:endParaRPr lang="hu-HU"/>
          </a:p>
          <a:p>
            <a:r>
              <a:rPr lang="hu-HU"/>
              <a:t>			</a:t>
            </a:r>
            <a:r>
              <a:rPr lang="hu-HU" b="1">
                <a:solidFill>
                  <a:srgbClr val="00B0F0"/>
                </a:solidFill>
              </a:rPr>
              <a:t>THIS IS CALLED PRIME FACTORIZATION</a:t>
            </a:r>
          </a:p>
          <a:p>
            <a:endParaRPr lang="hu-HU" b="1"/>
          </a:p>
          <a:p>
            <a:r>
              <a:rPr lang="hu-HU" b="1" u="sng"/>
              <a:t>Fundamental Theorem of Arithmetic</a:t>
            </a:r>
          </a:p>
          <a:p>
            <a:endParaRPr lang="hu-HU" u="sng"/>
          </a:p>
          <a:p>
            <a:r>
              <a:rPr lang="hu-HU"/>
              <a:t>	This theorem states that every positive integer can be written uniquely</a:t>
            </a:r>
          </a:p>
          <a:p>
            <a:r>
              <a:rPr lang="hu-HU"/>
              <a:t>		as a product of prime numbers </a:t>
            </a:r>
          </a:p>
          <a:p>
            <a:endParaRPr lang="hu-HU"/>
          </a:p>
          <a:p>
            <a:r>
              <a:rPr lang="hu-HU"/>
              <a:t>			</a:t>
            </a:r>
            <a:r>
              <a:rPr lang="hu-HU" u="sng"/>
              <a:t>For example</a:t>
            </a:r>
            <a:r>
              <a:rPr lang="hu-HU"/>
              <a:t>: </a:t>
            </a:r>
            <a:r>
              <a:rPr lang="hu-HU" b="1"/>
              <a:t>210 = 2 x 3 x 5 x 7</a:t>
            </a:r>
          </a:p>
          <a:p>
            <a:endParaRPr lang="hu-HU"/>
          </a:p>
          <a:p>
            <a:r>
              <a:rPr lang="hu-HU"/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044" y="1310499"/>
            <a:ext cx="25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INTEGER FACTORIZATION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1964" y="5278465"/>
            <a:ext cx="641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prime factorization is a „trapdoor-function”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extremely easy to compute the result by multiplying the factors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  but extremely hard to find the factors for large numbers</a:t>
            </a:r>
          </a:p>
        </p:txBody>
      </p:sp>
    </p:spTree>
    <p:extLst>
      <p:ext uri="{BB962C8B-B14F-4D97-AF65-F5344CB8AC3E}">
        <p14:creationId xmlns:p14="http://schemas.microsoft.com/office/powerpoint/2010/main" val="117065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79" y="14800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  <a:p>
            <a:r>
              <a:rPr lang="hu-HU"/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0950" y="1433901"/>
            <a:ext cx="25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INTEGER FACTORIZATION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7882" y="3375690"/>
            <a:ext cx="8200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Trapdoor-functions are crucial in cryptography: the difficulty of factoring large integers</a:t>
            </a:r>
          </a:p>
          <a:p>
            <a:r>
              <a:rPr lang="hu-HU"/>
              <a:t>	is the basis of some modern cryptographic algorithms (</a:t>
            </a:r>
            <a:r>
              <a:rPr lang="hu-HU" b="1"/>
              <a:t>RSA</a:t>
            </a:r>
            <a:r>
              <a:rPr lang="hu-HU"/>
              <a:t>)</a:t>
            </a:r>
          </a:p>
          <a:p>
            <a:endParaRPr lang="hu-HU"/>
          </a:p>
          <a:p>
            <a:r>
              <a:rPr lang="hu-HU"/>
              <a:t>		</a:t>
            </a:r>
            <a:r>
              <a:rPr lang="hu-HU">
                <a:sym typeface="Wingdings" panose="05000000000000000000" pitchFamily="2" charset="2"/>
              </a:rPr>
              <a:t> </a:t>
            </a:r>
            <a:r>
              <a:rPr lang="hu-HU" b="1">
                <a:sym typeface="Wingdings" panose="05000000000000000000" pitchFamily="2" charset="2"/>
              </a:rPr>
              <a:t>SSL</a:t>
            </a:r>
            <a:r>
              <a:rPr lang="hu-HU">
                <a:sym typeface="Wingdings" panose="05000000000000000000" pitchFamily="2" charset="2"/>
              </a:rPr>
              <a:t> encryption used for </a:t>
            </a:r>
            <a:r>
              <a:rPr lang="hu-HU" b="1">
                <a:sym typeface="Wingdings" panose="05000000000000000000" pitchFamily="2" charset="2"/>
              </a:rPr>
              <a:t>TCP/IP</a:t>
            </a:r>
            <a:r>
              <a:rPr lang="hu-HU">
                <a:sym typeface="Wingdings" panose="05000000000000000000" pitchFamily="2" charset="2"/>
              </a:rPr>
              <a:t> connections relies on</a:t>
            </a:r>
          </a:p>
          <a:p>
            <a:r>
              <a:rPr lang="hu-HU">
                <a:sym typeface="Wingdings" panose="05000000000000000000" pitchFamily="2" charset="2"/>
              </a:rPr>
              <a:t>			the security of the </a:t>
            </a:r>
            <a:r>
              <a:rPr lang="hu-HU" b="1">
                <a:sym typeface="Wingdings" panose="05000000000000000000" pitchFamily="2" charset="2"/>
              </a:rPr>
              <a:t>RSA</a:t>
            </a:r>
            <a:r>
              <a:rPr lang="hu-HU">
                <a:sym typeface="Wingdings" panose="05000000000000000000" pitchFamily="2" charset="2"/>
              </a:rPr>
              <a:t> algorithm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	 if a fast approach is invented to factor large integers then</a:t>
            </a:r>
          </a:p>
          <a:p>
            <a:r>
              <a:rPr lang="hu-HU">
                <a:sym typeface="Wingdings" panose="05000000000000000000" pitchFamily="2" charset="2"/>
              </a:rPr>
              <a:t>			internet sites would no longer be secure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633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1276" y="1431859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DISCRETE LOGARITHM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6930" y="1872060"/>
            <a:ext cx="607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Calculating the discrete logarithm is another trapdoor-function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8734" y="2375948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>
                <a:solidFill>
                  <a:srgbClr val="00B0F0"/>
                </a:solidFill>
              </a:rPr>
              <a:t>a  ≡ b   (mod m)</a:t>
            </a:r>
            <a:endParaRPr lang="hu-HU" sz="2000"/>
          </a:p>
        </p:txBody>
      </p:sp>
      <p:sp>
        <p:nvSpPr>
          <p:cNvPr id="9" name="TextBox 8"/>
          <p:cNvSpPr txBox="1"/>
          <p:nvPr/>
        </p:nvSpPr>
        <p:spPr>
          <a:xfrm>
            <a:off x="5614278" y="221327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>
                <a:solidFill>
                  <a:srgbClr val="00B0F0"/>
                </a:solidFill>
              </a:rPr>
              <a:t>c</a:t>
            </a:r>
            <a:endParaRPr lang="hu-HU" b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6846" y="3047496"/>
            <a:ext cx="6345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If we know </a:t>
            </a:r>
            <a:r>
              <a:rPr lang="hu-HU" b="1"/>
              <a:t>b</a:t>
            </a:r>
            <a:r>
              <a:rPr lang="hu-HU"/>
              <a:t>, </a:t>
            </a:r>
            <a:r>
              <a:rPr lang="hu-HU" b="1"/>
              <a:t>c</a:t>
            </a:r>
            <a:r>
              <a:rPr lang="hu-HU"/>
              <a:t> and </a:t>
            </a:r>
            <a:r>
              <a:rPr lang="hu-HU" b="1"/>
              <a:t>m</a:t>
            </a:r>
            <a:r>
              <a:rPr lang="hu-HU"/>
              <a:t> then this is called </a:t>
            </a:r>
            <a:r>
              <a:rPr lang="hu-HU" b="1"/>
              <a:t>modular exponentiation </a:t>
            </a:r>
          </a:p>
          <a:p>
            <a:r>
              <a:rPr lang="hu-HU"/>
              <a:t>	which is not that hard to solve</a:t>
            </a:r>
          </a:p>
          <a:p>
            <a:endParaRPr lang="hu-HU"/>
          </a:p>
          <a:p>
            <a:r>
              <a:rPr lang="hu-HU"/>
              <a:t>		</a:t>
            </a:r>
            <a:r>
              <a:rPr lang="hu-HU">
                <a:sym typeface="Wingdings" panose="05000000000000000000" pitchFamily="2" charset="2"/>
              </a:rPr>
              <a:t> what is the inverse of this operation?</a:t>
            </a:r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2806846" y="4569737"/>
            <a:ext cx="695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If we know </a:t>
            </a:r>
            <a:r>
              <a:rPr lang="hu-HU" b="1"/>
              <a:t>a</a:t>
            </a:r>
            <a:r>
              <a:rPr lang="hu-HU"/>
              <a:t>, </a:t>
            </a:r>
            <a:r>
              <a:rPr lang="hu-HU" b="1"/>
              <a:t>b</a:t>
            </a:r>
            <a:r>
              <a:rPr lang="hu-HU"/>
              <a:t> and </a:t>
            </a:r>
            <a:r>
              <a:rPr lang="hu-HU" b="1"/>
              <a:t>m</a:t>
            </a:r>
            <a:r>
              <a:rPr lang="hu-HU"/>
              <a:t> then this is called the</a:t>
            </a:r>
            <a:r>
              <a:rPr lang="hu-HU" b="1"/>
              <a:t> discrete logarithm problem</a:t>
            </a:r>
          </a:p>
          <a:p>
            <a:r>
              <a:rPr lang="hu-HU"/>
              <a:t>	which is a very difficult problem to solve</a:t>
            </a:r>
          </a:p>
          <a:p>
            <a:endParaRPr lang="hu-HU"/>
          </a:p>
          <a:p>
            <a:r>
              <a:rPr lang="hu-HU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8818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E001-C219-4170-BAE2-83A6DBEF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>
            <a:normAutofit/>
          </a:bodyPr>
          <a:lstStyle/>
          <a:p>
            <a:r>
              <a:rPr lang="en-US"/>
              <a:t>Modular Exponentiation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9DDC1E1-BFDB-FEF3-3F72-F8BEF1F0C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 r="41878" b="-1"/>
          <a:stretch/>
        </p:blipFill>
        <p:spPr>
          <a:xfrm>
            <a:off x="643192" y="645106"/>
            <a:ext cx="5451627" cy="5535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BD4F-C524-80AF-C635-AD325995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It is a type of exponentiation performed over a modulus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5E97CEC-50B6-05B1-DF19-9AE96967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8" y="121549"/>
            <a:ext cx="10298869" cy="66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1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59FFC58-60E1-7B6E-703C-69A3F968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6" b="1"/>
          <a:stretch/>
        </p:blipFill>
        <p:spPr>
          <a:xfrm>
            <a:off x="688172" y="643466"/>
            <a:ext cx="9916495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AADF88-084E-F0A0-B189-6668C30C21BD}"/>
              </a:ext>
            </a:extLst>
          </p:cNvPr>
          <p:cNvSpPr txBox="1"/>
          <p:nvPr/>
        </p:nvSpPr>
        <p:spPr>
          <a:xfrm>
            <a:off x="510310" y="680581"/>
            <a:ext cx="8595360" cy="43513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7461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359E7B7-33D0-BCB4-4DD8-27686B12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00" y="382508"/>
            <a:ext cx="9591677" cy="6124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25244E-DD1B-9FEC-6F54-870E302FE016}"/>
              </a:ext>
            </a:extLst>
          </p:cNvPr>
          <p:cNvSpPr txBox="1"/>
          <p:nvPr/>
        </p:nvSpPr>
        <p:spPr>
          <a:xfrm>
            <a:off x="405927" y="137786"/>
            <a:ext cx="8595360" cy="43513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600">
              <a:latin typeface="Calibri"/>
              <a:cs typeface="Calibri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116861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8564" y="1421422"/>
            <a:ext cx="459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DISCRETE LOGARITHM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4737" y="1736361"/>
            <a:ext cx="607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Calculating the discrete logarithm is another trapdoor-function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2041" y="2200200"/>
            <a:ext cx="622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/>
              <a:t>What is the running time complexity of modular exponentiation?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9227" y="2667479"/>
            <a:ext cx="6046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Modular exponentiation is relatively straightforward operation</a:t>
            </a:r>
          </a:p>
          <a:p>
            <a:r>
              <a:rPr lang="hu-HU"/>
              <a:t>	~ have to use exponentiation with modulo operator</a:t>
            </a:r>
          </a:p>
          <a:p>
            <a:endParaRPr lang="hu-HU"/>
          </a:p>
          <a:p>
            <a:r>
              <a:rPr lang="hu-HU"/>
              <a:t>		</a:t>
            </a:r>
          </a:p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5734663" y="3427859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O(e)  </a:t>
            </a:r>
            <a:r>
              <a:rPr lang="hu-HU" b="1"/>
              <a:t>   </a:t>
            </a:r>
            <a:r>
              <a:rPr lang="hu-HU" sz="1600"/>
              <a:t>running time complexity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424" y="3951879"/>
            <a:ext cx="536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In this case </a:t>
            </a:r>
            <a:r>
              <a:rPr lang="hu-HU" b="1"/>
              <a:t>e</a:t>
            </a:r>
            <a:r>
              <a:rPr lang="hu-HU"/>
              <a:t> is the number of digits in the exponent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2041" y="4669361"/>
            <a:ext cx="7572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/>
              <a:t>What is the running time complexity of discrete logarithm problem?</a:t>
            </a:r>
          </a:p>
          <a:p>
            <a:endParaRPr lang="hu-HU" u="sng"/>
          </a:p>
          <a:p>
            <a:r>
              <a:rPr lang="hu-HU"/>
              <a:t>	Finding the right exponent for the discrete logarithm problem is</a:t>
            </a:r>
          </a:p>
          <a:p>
            <a:r>
              <a:rPr lang="hu-HU"/>
              <a:t>		extremely hard: it has exponential running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08415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45804-02E6-7B32-4EFE-6ADCED3E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Discrete Logarithm Problem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7EEE-FA43-B80E-061D-756AE31F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The discrete logarithm problem is used in cryptography. Given values for a, b, and n (where n is a prime number), the function x = (</a:t>
            </a:r>
            <a:r>
              <a:rPr lang="en-US" err="1">
                <a:ea typeface="+mn-lt"/>
                <a:cs typeface="+mn-lt"/>
              </a:rPr>
              <a:t>a^b</a:t>
            </a:r>
            <a:r>
              <a:rPr lang="en-US">
                <a:ea typeface="+mn-lt"/>
                <a:cs typeface="+mn-lt"/>
              </a:rPr>
              <a:t>) mod n is easy to compute. For example, if a = 3, b = 4, and n = 17, then x = (3^4) mod 17 = 81 mod 17 = 81 mod 17 = 13. But if you have values for x, a, and n, the value of b is very difficult to compute when the values of x, a, and n are very large.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If you set a value for a and n, and then compute x iterating b from 1 to n-1, you will get each value from 1 to n in scrambled order — a permutation. For example, if a = 3 and n = 17, then:</a:t>
            </a:r>
            <a:endParaRPr lang="en-US"/>
          </a:p>
          <a:p>
            <a:r>
              <a:rPr lang="en-US">
                <a:latin typeface="Consolas"/>
              </a:rPr>
              <a:t>b = 1, x = 3^1 % 17 = 3
b = 2, x = 3^2 % 17 = 9
b = 3, x = 3^3 % 17 = 27 % 17 = 10
b = 4, x = 3^4 % 17 = 81 % 17 = 13
. . .
b = 16, x = 3^16 % 17 = 43046721 % 17 = 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9166-6B42-E257-5894-02AD9EBA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9" y="1713978"/>
            <a:ext cx="4513963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Public key cryptography</a:t>
            </a:r>
            <a:endParaRPr lang="en-US"/>
          </a:p>
          <a:p>
            <a:pPr>
              <a:buFont typeface="Wingdings" pitchFamily="34" charset="0"/>
              <a:buChar char="Ø"/>
            </a:pPr>
            <a:r>
              <a:rPr lang="en-US"/>
              <a:t>Two (or more) mathematically related keys</a:t>
            </a:r>
          </a:p>
          <a:p>
            <a:pPr>
              <a:buNone/>
            </a:pPr>
            <a:r>
              <a:rPr lang="en-US" sz="2400" b="1"/>
              <a:t>Private key</a:t>
            </a:r>
            <a:endParaRPr lang="en-US"/>
          </a:p>
          <a:p>
            <a:r>
              <a:rPr lang="en-US"/>
              <a:t>Keep this private</a:t>
            </a:r>
          </a:p>
          <a:p>
            <a:pPr>
              <a:buFont typeface="Arial"/>
            </a:pPr>
            <a:r>
              <a:rPr lang="en-US" sz="2400" b="1"/>
              <a:t>Public key</a:t>
            </a:r>
            <a:endParaRPr lang="en-US"/>
          </a:p>
          <a:p>
            <a:pPr>
              <a:buFont typeface="Wingdings" pitchFamily="34" charset="0"/>
              <a:buChar char="Ø"/>
            </a:pPr>
            <a:r>
              <a:rPr lang="en-US"/>
              <a:t>Anyone can see this key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Give it away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E0D86C-3051-9BCE-7C3D-EAFDDA28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18" y="128922"/>
            <a:ext cx="9692640" cy="1325562"/>
          </a:xfrm>
        </p:spPr>
        <p:txBody>
          <a:bodyPr/>
          <a:lstStyle/>
          <a:p>
            <a:r>
              <a:rPr lang="hu-HU" b="1" u="sng" err="1">
                <a:ea typeface="+mj-lt"/>
                <a:cs typeface="+mj-lt"/>
              </a:rPr>
              <a:t>Asymmetric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Encryption</a:t>
            </a:r>
            <a:endParaRPr lang="hu-HU" b="1" u="sng" err="1"/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72AAD2-DF83-4AAD-FE98-671B648AEC00}"/>
              </a:ext>
            </a:extLst>
          </p:cNvPr>
          <p:cNvSpPr txBox="1">
            <a:spLocks/>
          </p:cNvSpPr>
          <p:nvPr/>
        </p:nvSpPr>
        <p:spPr>
          <a:xfrm>
            <a:off x="5278862" y="5448309"/>
            <a:ext cx="4316887" cy="61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>
                <a:ea typeface="+mj-lt"/>
                <a:cs typeface="+mj-lt"/>
                <a:hlinkClick r:id="rId2"/>
              </a:rPr>
              <a:t>GPG keychain</a:t>
            </a:r>
            <a:endParaRPr lang="en-US" sz="3600"/>
          </a:p>
        </p:txBody>
      </p:sp>
      <p:pic>
        <p:nvPicPr>
          <p:cNvPr id="8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1A49A5E-B3DA-F113-647E-272BD86E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4" y="1671679"/>
            <a:ext cx="6584514" cy="38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DD3F2F1-FA70-F977-F75D-1849C065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7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2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635FB43-0E23-2347-280E-0A9E98F9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59" y="643466"/>
            <a:ext cx="74861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1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649" y="1642277"/>
            <a:ext cx="90155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„</a:t>
            </a:r>
            <a:r>
              <a:rPr lang="en-US"/>
              <a:t>A cryptosystem should be secure even if everything</a:t>
            </a:r>
            <a:endParaRPr lang="hu-HU"/>
          </a:p>
          <a:p>
            <a:r>
              <a:rPr lang="hu-HU"/>
              <a:t>	</a:t>
            </a:r>
            <a:r>
              <a:rPr lang="en-US"/>
              <a:t> about the system except the key is public knowledge</a:t>
            </a:r>
            <a:r>
              <a:rPr lang="hu-HU"/>
              <a:t>”</a:t>
            </a:r>
          </a:p>
          <a:p>
            <a:endParaRPr lang="hu-HU"/>
          </a:p>
          <a:p>
            <a:r>
              <a:rPr lang="hu-HU"/>
              <a:t>		</a:t>
            </a:r>
            <a:r>
              <a:rPr lang="hu-HU">
                <a:sym typeface="Wingdings" panose="05000000000000000000" pitchFamily="2" charset="2"/>
              </a:rPr>
              <a:t> this is called the </a:t>
            </a:r>
            <a:r>
              <a:rPr lang="hu-HU" b="1">
                <a:sym typeface="Wingdings" panose="05000000000000000000" pitchFamily="2" charset="2"/>
              </a:rPr>
              <a:t>Kerckhoff’s principle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	 it is the fundamental principle of crytography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   This is why </a:t>
            </a:r>
            <a:r>
              <a:rPr lang="hu-HU" b="1">
                <a:sym typeface="Wingdings" panose="05000000000000000000" pitchFamily="2" charset="2"/>
              </a:rPr>
              <a:t>we like prime numbers</a:t>
            </a:r>
            <a:r>
              <a:rPr lang="hu-HU">
                <a:sym typeface="Wingdings" panose="05000000000000000000" pitchFamily="2" charset="2"/>
              </a:rPr>
              <a:t>: 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If we have two prime numbers </a:t>
            </a:r>
            <a:r>
              <a:rPr lang="hu-HU" b="1">
                <a:sym typeface="Wingdings" panose="05000000000000000000" pitchFamily="2" charset="2"/>
              </a:rPr>
              <a:t>p</a:t>
            </a:r>
            <a:r>
              <a:rPr lang="hu-HU">
                <a:sym typeface="Wingdings" panose="05000000000000000000" pitchFamily="2" charset="2"/>
              </a:rPr>
              <a:t> and </a:t>
            </a:r>
            <a:r>
              <a:rPr lang="hu-HU" b="1">
                <a:sym typeface="Wingdings" panose="05000000000000000000" pitchFamily="2" charset="2"/>
              </a:rPr>
              <a:t>q</a:t>
            </a:r>
            <a:r>
              <a:rPr lang="hu-HU">
                <a:sym typeface="Wingdings" panose="05000000000000000000" pitchFamily="2" charset="2"/>
              </a:rPr>
              <a:t> then multiplying them is quite easy </a:t>
            </a:r>
            <a:r>
              <a:rPr lang="hu-HU" b="1">
                <a:sym typeface="Wingdings" panose="05000000000000000000" pitchFamily="2" charset="2"/>
              </a:rPr>
              <a:t>M = p x q</a:t>
            </a:r>
          </a:p>
          <a:p>
            <a:r>
              <a:rPr lang="hu-HU" b="1">
                <a:sym typeface="Wingdings" panose="05000000000000000000" pitchFamily="2" charset="2"/>
              </a:rPr>
              <a:t>		</a:t>
            </a:r>
            <a:r>
              <a:rPr lang="hu-HU">
                <a:sym typeface="Wingdings" panose="05000000000000000000" pitchFamily="2" charset="2"/>
              </a:rPr>
              <a:t>but calculating the factors if we have </a:t>
            </a:r>
            <a:r>
              <a:rPr lang="hu-HU" b="1">
                <a:sym typeface="Wingdings" panose="05000000000000000000" pitchFamily="2" charset="2"/>
              </a:rPr>
              <a:t>M</a:t>
            </a:r>
            <a:r>
              <a:rPr lang="hu-HU">
                <a:sym typeface="Wingdings" panose="05000000000000000000" pitchFamily="2" charset="2"/>
              </a:rPr>
              <a:t> is extremely hard</a:t>
            </a:r>
          </a:p>
          <a:p>
            <a:r>
              <a:rPr lang="hu-HU">
                <a:sym typeface="Wingdings" panose="05000000000000000000" pitchFamily="2" charset="2"/>
              </a:rPr>
              <a:t>			~ this is called integer factorization 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 u="sng">
                <a:sym typeface="Wingdings" panose="05000000000000000000" pitchFamily="2" charset="2"/>
              </a:rPr>
              <a:t>Public key cryptosystem</a:t>
            </a:r>
            <a:r>
              <a:rPr lang="hu-HU">
                <a:sym typeface="Wingdings" panose="05000000000000000000" pitchFamily="2" charset="2"/>
              </a:rPr>
              <a:t>: integer factorization is a good „trapdoor-function” which means it is </a:t>
            </a:r>
          </a:p>
          <a:p>
            <a:r>
              <a:rPr lang="hu-HU">
                <a:sym typeface="Wingdings" panose="05000000000000000000" pitchFamily="2" charset="2"/>
              </a:rPr>
              <a:t>		easy to verify (we just have to multiply the numbers) but calculating the</a:t>
            </a:r>
          </a:p>
          <a:p>
            <a:r>
              <a:rPr lang="hu-HU">
                <a:sym typeface="Wingdings" panose="05000000000000000000" pitchFamily="2" charset="2"/>
              </a:rPr>
              <a:t>			factors is almost impossible (without quantum computers)</a:t>
            </a:r>
          </a:p>
        </p:txBody>
      </p:sp>
    </p:spTree>
    <p:extLst>
      <p:ext uri="{BB962C8B-B14F-4D97-AF65-F5344CB8AC3E}">
        <p14:creationId xmlns:p14="http://schemas.microsoft.com/office/powerpoint/2010/main" val="254532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2296" y="1316658"/>
            <a:ext cx="472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>
                <a:sym typeface="Wingdings" panose="05000000000000000000" pitchFamily="2" charset="2"/>
              </a:rPr>
              <a:t>Why is it important to use prime numbers at 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9209" y="1887376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factoring large numbers is usually hard: but not always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if a given number has smaller factors then it may happen that the factors can be found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within hundreds or thousands of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458" y="3286342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So somehow we have to make sure the prime factors will be large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404" y="3868533"/>
            <a:ext cx="10373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This is where prime numbers have been proved to be important: if we have </a:t>
            </a:r>
            <a:r>
              <a:rPr lang="hu-HU" b="1"/>
              <a:t>p</a:t>
            </a:r>
            <a:r>
              <a:rPr lang="hu-HU"/>
              <a:t> and </a:t>
            </a:r>
            <a:r>
              <a:rPr lang="hu-HU" b="1"/>
              <a:t>q</a:t>
            </a:r>
            <a:r>
              <a:rPr lang="hu-HU"/>
              <a:t> large prime numbers</a:t>
            </a:r>
          </a:p>
          <a:p>
            <a:r>
              <a:rPr lang="hu-HU"/>
              <a:t>	then we can calculate </a:t>
            </a:r>
            <a:r>
              <a:rPr lang="hu-HU" b="1"/>
              <a:t>N = p*q</a:t>
            </a:r>
            <a:r>
              <a:rPr lang="hu-HU"/>
              <a:t> quite fast</a:t>
            </a:r>
          </a:p>
          <a:p>
            <a:endParaRPr lang="hu-HU"/>
          </a:p>
          <a:p>
            <a:r>
              <a:rPr lang="hu-HU"/>
              <a:t>		What are the factors of </a:t>
            </a:r>
            <a:r>
              <a:rPr lang="hu-HU" b="1"/>
              <a:t>N</a:t>
            </a:r>
            <a:r>
              <a:rPr lang="hu-HU"/>
              <a:t>? Of course the factors are </a:t>
            </a:r>
            <a:r>
              <a:rPr lang="hu-HU" b="1"/>
              <a:t>p</a:t>
            </a:r>
            <a:r>
              <a:rPr lang="hu-HU"/>
              <a:t> and </a:t>
            </a:r>
            <a:r>
              <a:rPr lang="hu-HU" b="1"/>
              <a:t>q</a:t>
            </a:r>
            <a:r>
              <a:rPr lang="hu-HU"/>
              <a:t> and we know</a:t>
            </a:r>
          </a:p>
          <a:p>
            <a:r>
              <a:rPr lang="hu-HU"/>
              <a:t>			that these are large primes (this is exactly why we chose them)</a:t>
            </a:r>
          </a:p>
          <a:p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615647" y="5891138"/>
            <a:ext cx="1000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THE REASON WHY WE USE PRIME NUMBERS IS TO MAKE SURE FACTORIZATION IS PRACTICALLY IMPOSSIBLE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53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2F3E-79F9-4C94-818E-DEE81F44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en-US"/>
              <a:t>Generating public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FAE5C-30AB-429B-B52F-55CFDAE8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" y="1790471"/>
            <a:ext cx="9700890" cy="221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EA438-659F-439F-BE5F-43073D28B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7"/>
          <a:stretch/>
        </p:blipFill>
        <p:spPr>
          <a:xfrm>
            <a:off x="249202" y="4306528"/>
            <a:ext cx="9700890" cy="21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B47D-1AFB-4D5E-9545-5F659D4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/>
              <a:t>Generating public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B17F2-1422-49A4-97B8-80A71A4A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209"/>
            <a:ext cx="11094166" cy="376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FF3FC-8F1F-47BA-9752-EF9AE62DC9AD}"/>
              </a:ext>
            </a:extLst>
          </p:cNvPr>
          <p:cNvSpPr txBox="1"/>
          <p:nvPr/>
        </p:nvSpPr>
        <p:spPr>
          <a:xfrm>
            <a:off x="5380891" y="1883995"/>
            <a:ext cx="45579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Euler (phi-)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08A8-862C-46CA-9846-9CD61666FE19}"/>
              </a:ext>
            </a:extLst>
          </p:cNvPr>
          <p:cNvSpPr txBox="1"/>
          <p:nvPr/>
        </p:nvSpPr>
        <p:spPr>
          <a:xfrm>
            <a:off x="5826370" y="4077236"/>
            <a:ext cx="3036276" cy="523220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Prime number;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8EAAE-EBE8-460C-97AC-22C5E2BCF0AC}"/>
              </a:ext>
            </a:extLst>
          </p:cNvPr>
          <p:cNvSpPr txBox="1"/>
          <p:nvPr/>
        </p:nvSpPr>
        <p:spPr>
          <a:xfrm>
            <a:off x="5938911" y="5158889"/>
            <a:ext cx="3441895" cy="52322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Coprime with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E837A-DDFE-4D41-9422-7FC89E34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3" y="5666328"/>
            <a:ext cx="3931919" cy="734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838657-E107-42F2-9823-A5CAEA245228}"/>
              </a:ext>
            </a:extLst>
          </p:cNvPr>
          <p:cNvSpPr txBox="1"/>
          <p:nvPr/>
        </p:nvSpPr>
        <p:spPr>
          <a:xfrm>
            <a:off x="2811195" y="5666328"/>
            <a:ext cx="2735888" cy="584775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Public key:</a:t>
            </a:r>
          </a:p>
        </p:txBody>
      </p:sp>
    </p:spTree>
    <p:extLst>
      <p:ext uri="{BB962C8B-B14F-4D97-AF65-F5344CB8AC3E}">
        <p14:creationId xmlns:p14="http://schemas.microsoft.com/office/powerpoint/2010/main" val="36899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6EF7-B23E-4914-9A82-15EBD42E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/>
              <a:t>Generating private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72770-623F-43D4-AD6A-4A772D87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24"/>
          <a:stretch/>
        </p:blipFill>
        <p:spPr>
          <a:xfrm>
            <a:off x="0" y="1906865"/>
            <a:ext cx="11303682" cy="3712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FF3A4-70A5-4C79-8DFD-775F5936F28A}"/>
              </a:ext>
            </a:extLst>
          </p:cNvPr>
          <p:cNvSpPr txBox="1"/>
          <p:nvPr/>
        </p:nvSpPr>
        <p:spPr>
          <a:xfrm>
            <a:off x="5151121" y="2135895"/>
            <a:ext cx="3008141" cy="523220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reverse mod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BFFF9-4AB1-4A58-9521-D99A479E677A}"/>
              </a:ext>
            </a:extLst>
          </p:cNvPr>
          <p:cNvSpPr txBox="1"/>
          <p:nvPr/>
        </p:nvSpPr>
        <p:spPr>
          <a:xfrm>
            <a:off x="8468752" y="2135895"/>
            <a:ext cx="1997611" cy="523220"/>
          </a:xfrm>
          <a:prstGeom prst="rect">
            <a:avLst/>
          </a:prstGeom>
          <a:solidFill>
            <a:srgbClr val="FEFE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BB7EB-C018-4481-8E58-FEBCE4EB2A6F}"/>
              </a:ext>
            </a:extLst>
          </p:cNvPr>
          <p:cNvSpPr txBox="1"/>
          <p:nvPr/>
        </p:nvSpPr>
        <p:spPr>
          <a:xfrm>
            <a:off x="3510924" y="5583058"/>
            <a:ext cx="3008141" cy="584775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Private key: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A74B-E42C-4731-811A-9BBD0DEF4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4" b="5049"/>
          <a:stretch/>
        </p:blipFill>
        <p:spPr>
          <a:xfrm>
            <a:off x="6519065" y="5619136"/>
            <a:ext cx="3562847" cy="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3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B0B9-C5FF-43A3-8655-D1972408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61"/>
            <a:ext cx="9692640" cy="1325562"/>
          </a:xfrm>
        </p:spPr>
        <p:txBody>
          <a:bodyPr/>
          <a:lstStyle/>
          <a:p>
            <a:r>
              <a:rPr lang="en-US"/>
              <a:t>Testing of key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2D50-C843-4D90-9B96-055044F9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47286"/>
            <a:ext cx="11296357" cy="4810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3FB3C-DEF9-4E3B-A2A6-106FB8032DD6}"/>
              </a:ext>
            </a:extLst>
          </p:cNvPr>
          <p:cNvSpPr txBox="1"/>
          <p:nvPr/>
        </p:nvSpPr>
        <p:spPr>
          <a:xfrm>
            <a:off x="-2" y="1462511"/>
            <a:ext cx="3840481" cy="584775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Public key: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60597-820E-4B03-95E8-B820649C7F3A}"/>
              </a:ext>
            </a:extLst>
          </p:cNvPr>
          <p:cNvSpPr txBox="1"/>
          <p:nvPr/>
        </p:nvSpPr>
        <p:spPr>
          <a:xfrm>
            <a:off x="7244863" y="1476050"/>
            <a:ext cx="4051494" cy="584775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Private key: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5284-954A-430A-8467-0771B6BA68DF}"/>
              </a:ext>
            </a:extLst>
          </p:cNvPr>
          <p:cNvSpPr txBox="1"/>
          <p:nvPr/>
        </p:nvSpPr>
        <p:spPr>
          <a:xfrm rot="19590603">
            <a:off x="4376783" y="4308211"/>
            <a:ext cx="3225712" cy="584775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r>
              <a:rPr lang="en-US" sz="3200" b="1"/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1320902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D50B-EB01-4EC3-8A8A-0E0E35E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C44D-E339-4D0A-860A-3086FB65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" y="2258828"/>
            <a:ext cx="8595360" cy="4351337"/>
          </a:xfrm>
        </p:spPr>
        <p:txBody>
          <a:bodyPr/>
          <a:lstStyle/>
          <a:p>
            <a:r>
              <a:rPr lang="en-US">
                <a:hlinkClick r:id="rId2"/>
              </a:rPr>
              <a:t>https://en.wikipedia.org/wiki/Sieve_of_Eratosthenes</a:t>
            </a:r>
            <a:endParaRPr lang="en-US"/>
          </a:p>
          <a:p>
            <a:r>
              <a:rPr lang="en-US">
                <a:hlinkClick r:id="rId3"/>
              </a:rPr>
              <a:t>https://www.geeksforgeeks.org/sieve-of-eratosthenes/</a:t>
            </a:r>
            <a:endParaRPr lang="en-US"/>
          </a:p>
          <a:p>
            <a:r>
              <a:rPr lang="en-US">
                <a:hlinkClick r:id="rId4"/>
              </a:rPr>
              <a:t>https://www.geeksforgeeks.org/primality-test-set-2-fermet-method/</a:t>
            </a:r>
            <a:endParaRPr lang="en-US"/>
          </a:p>
          <a:p>
            <a:r>
              <a:rPr lang="en-US">
                <a:hlinkClick r:id="rId5"/>
              </a:rPr>
              <a:t>https://www.geeksforgeeks.org/modular-exponentiation-power-in-modular-arithmetic/</a:t>
            </a:r>
            <a:endParaRPr lang="en-US"/>
          </a:p>
          <a:p>
            <a:r>
              <a:rPr lang="en-US">
                <a:hlinkClick r:id="rId6"/>
              </a:rPr>
              <a:t>https://www.youtube.com/watch?v=sDrXeCs3ghQ</a:t>
            </a:r>
            <a:endParaRPr lang="en-US"/>
          </a:p>
          <a:p>
            <a:r>
              <a:rPr lang="en-US">
                <a:hlinkClick r:id="rId7"/>
              </a:rPr>
              <a:t>https://www.youtube.com/watch?v=xqPgE-hPIfE</a:t>
            </a:r>
            <a:endParaRPr lang="en-US"/>
          </a:p>
          <a:p>
            <a:r>
              <a:rPr lang="en-US">
                <a:hlinkClick r:id="rId8"/>
              </a:rPr>
              <a:t>https://github.com/IZOBRETATEL777/Cryptography-lesson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576CB-2170-4B17-A586-E25416CA5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9261" y="136813"/>
            <a:ext cx="3568974" cy="35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D7B1E-1625-4D72-856A-FCC0F5B6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9113CE-A564-487C-92F7-87B1A4CD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ED52-01BC-4C84-D69F-DECE4070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96" y="132423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Asymmetric encryption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Public key cryptography</a:t>
            </a:r>
          </a:p>
          <a:p>
            <a:r>
              <a:rPr lang="en-US" sz="2400" b="1"/>
              <a:t>Key generation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Generate both public and private key at the same time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Randomization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Prime numbers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Mathematical functions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3A4275-DBF6-FF47-776B-498C161C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3" y="281205"/>
            <a:ext cx="9293935" cy="1325562"/>
          </a:xfrm>
        </p:spPr>
        <p:txBody>
          <a:bodyPr>
            <a:normAutofit/>
          </a:bodyPr>
          <a:lstStyle/>
          <a:p>
            <a:r>
              <a:rPr lang="hu-HU" b="1" u="sng">
                <a:ea typeface="+mj-lt"/>
                <a:cs typeface="+mj-lt"/>
              </a:rPr>
              <a:t>The </a:t>
            </a:r>
            <a:r>
              <a:rPr lang="hu-HU" b="1" u="sng" err="1">
                <a:ea typeface="+mj-lt"/>
                <a:cs typeface="+mj-lt"/>
              </a:rPr>
              <a:t>key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pair</a:t>
            </a:r>
            <a:br>
              <a:rPr lang="en-US"/>
            </a:br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0931507-59C2-45E6-A640-A28A230E9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t="2405" r="451" b="2212"/>
          <a:stretch/>
        </p:blipFill>
        <p:spPr>
          <a:xfrm>
            <a:off x="6154454" y="570853"/>
            <a:ext cx="4706119" cy="51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86B9922-4EA6-6844-8A92-FB7E61F3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" y="1977440"/>
            <a:ext cx="9580321" cy="31640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258702-4319-FF90-6375-A9961F5D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18" y="128922"/>
            <a:ext cx="9692640" cy="1325562"/>
          </a:xfrm>
        </p:spPr>
        <p:txBody>
          <a:bodyPr/>
          <a:lstStyle/>
          <a:p>
            <a:r>
              <a:rPr lang="hu-HU" b="1" u="sng" err="1">
                <a:ea typeface="+mj-lt"/>
                <a:cs typeface="+mj-lt"/>
              </a:rPr>
              <a:t>Asymmetric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Encryption</a:t>
            </a:r>
            <a:endParaRPr lang="hu-HU" b="1" u="sng" err="1"/>
          </a:p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CB40E45-F0FB-2C91-C5E2-1A03FD225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41" t="3012" r="7627" b="6024"/>
          <a:stretch/>
        </p:blipFill>
        <p:spPr>
          <a:xfrm>
            <a:off x="9610568" y="2854108"/>
            <a:ext cx="687920" cy="15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C13D420-EEDD-B1DD-E085-E38D27E1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2" y="1761785"/>
            <a:ext cx="10770295" cy="32196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9CF3B3-69C7-F9BF-BD3F-E435D663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18" y="128922"/>
            <a:ext cx="9692640" cy="1325562"/>
          </a:xfrm>
        </p:spPr>
        <p:txBody>
          <a:bodyPr/>
          <a:lstStyle/>
          <a:p>
            <a:r>
              <a:rPr lang="hu-HU" b="1" u="sng" err="1">
                <a:ea typeface="+mj-lt"/>
                <a:cs typeface="+mj-lt"/>
              </a:rPr>
              <a:t>Asymmetric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Encryption</a:t>
            </a:r>
            <a:endParaRPr lang="hu-HU" b="1" u="sng" err="1"/>
          </a:p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9CA22B5-520A-7C4B-60F8-9448AE545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0" r="408" b="-333"/>
          <a:stretch/>
        </p:blipFill>
        <p:spPr>
          <a:xfrm>
            <a:off x="5475959" y="2622225"/>
            <a:ext cx="2190493" cy="23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5365-0F37-C585-E9E8-E83638BC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9" y="1713978"/>
            <a:ext cx="6793333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Asymmetric encryption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Requires large integers composed of two or more large prime numbers</a:t>
            </a:r>
          </a:p>
          <a:p>
            <a:r>
              <a:rPr lang="en-US" sz="2400" b="1"/>
              <a:t>Instead of numbers, use curves !!!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Smaller storage and transmission requirements</a:t>
            </a:r>
          </a:p>
          <a:p>
            <a:pPr>
              <a:buFont typeface="Wingdings" pitchFamily="34" charset="0"/>
              <a:buChar char="Ø"/>
            </a:pPr>
            <a:r>
              <a:rPr lang="en-US"/>
              <a:t>Perfect mobile devices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BC30E-6D51-FB8F-A6FA-A3668F08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32" y="602598"/>
            <a:ext cx="9692640" cy="1325562"/>
          </a:xfrm>
        </p:spPr>
        <p:txBody>
          <a:bodyPr/>
          <a:lstStyle/>
          <a:p>
            <a:r>
              <a:rPr lang="hu-HU" b="1" u="sng" err="1">
                <a:ea typeface="+mj-lt"/>
                <a:cs typeface="+mj-lt"/>
              </a:rPr>
              <a:t>Elliptic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curve</a:t>
            </a:r>
            <a:r>
              <a:rPr lang="hu-HU" b="1" u="sng">
                <a:ea typeface="+mj-lt"/>
                <a:cs typeface="+mj-lt"/>
              </a:rPr>
              <a:t> </a:t>
            </a:r>
            <a:r>
              <a:rPr lang="hu-HU" b="1" u="sng" err="1">
                <a:ea typeface="+mj-lt"/>
                <a:cs typeface="+mj-lt"/>
              </a:rPr>
              <a:t>cryptography</a:t>
            </a:r>
            <a:r>
              <a:rPr lang="hu-HU" b="1" u="sng">
                <a:ea typeface="+mj-lt"/>
                <a:cs typeface="+mj-lt"/>
              </a:rPr>
              <a:t> (ECC)</a:t>
            </a:r>
            <a:endParaRPr lang="en-US"/>
          </a:p>
          <a:p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357A98C5-86B0-05A2-2290-65703325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763" y="785945"/>
            <a:ext cx="5140152" cy="50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Public Key Cryptography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916" y="1811089"/>
            <a:ext cx="96729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There is a huge difference between private key crytography and public key</a:t>
            </a:r>
          </a:p>
          <a:p>
            <a:r>
              <a:rPr lang="hu-HU"/>
              <a:t>	cryptosystems: the aspiration itself !!!</a:t>
            </a:r>
          </a:p>
          <a:p>
            <a:r>
              <a:rPr lang="hu-HU"/>
              <a:t>	</a:t>
            </a:r>
          </a:p>
          <a:p>
            <a:r>
              <a:rPr lang="hu-HU" b="1"/>
              <a:t>    </a:t>
            </a:r>
            <a:r>
              <a:rPr lang="hu-HU" b="1">
                <a:sym typeface="Wingdings" panose="05000000000000000000" pitchFamily="2" charset="2"/>
              </a:rPr>
              <a:t>ASYMMETRIC </a:t>
            </a:r>
            <a:r>
              <a:rPr lang="hu-HU" b="1"/>
              <a:t>CRYPROGRAPHY </a:t>
            </a:r>
            <a:r>
              <a:rPr lang="hu-HU"/>
              <a:t>(</a:t>
            </a:r>
            <a:r>
              <a:rPr lang="hu-HU" b="1"/>
              <a:t>public key cryptosystems</a:t>
            </a:r>
            <a:r>
              <a:rPr lang="hu-HU"/>
              <a:t>)</a:t>
            </a:r>
          </a:p>
          <a:p>
            <a:endParaRPr lang="hu-HU"/>
          </a:p>
          <a:p>
            <a:r>
              <a:rPr lang="hu-HU"/>
              <a:t>	</a:t>
            </a:r>
            <a:r>
              <a:rPr lang="hu-HU">
                <a:sym typeface="Wingdings" panose="05000000000000000000" pitchFamily="2" charset="2"/>
              </a:rPr>
              <a:t> we use trapdoor functions: so we rely heavily on the fact that there are some operations</a:t>
            </a:r>
          </a:p>
          <a:p>
            <a:r>
              <a:rPr lang="hu-HU">
                <a:sym typeface="Wingdings" panose="05000000000000000000" pitchFamily="2" charset="2"/>
              </a:rPr>
              <a:t>		that are extremely hard to do (exponential running time complexity)</a:t>
            </a:r>
            <a:endParaRPr lang="hu-HU"/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 this is why we have to talk about modular arithmetic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	</a:t>
            </a:r>
            <a:r>
              <a:rPr lang="hu-HU" u="sng">
                <a:sym typeface="Wingdings" panose="05000000000000000000" pitchFamily="2" charset="2"/>
              </a:rPr>
              <a:t>For example</a:t>
            </a:r>
            <a:r>
              <a:rPr lang="hu-HU">
                <a:sym typeface="Wingdings" panose="05000000000000000000" pitchFamily="2" charset="2"/>
              </a:rPr>
              <a:t>: prime factorization or the discrete logarithm problem</a:t>
            </a:r>
          </a:p>
          <a:p>
            <a:r>
              <a:rPr lang="hu-HU">
                <a:sym typeface="Wingdings" panose="05000000000000000000" pitchFamily="2" charset="2"/>
              </a:rPr>
              <a:t>		</a:t>
            </a:r>
          </a:p>
          <a:p>
            <a:r>
              <a:rPr lang="hu-HU" b="1">
                <a:solidFill>
                  <a:srgbClr val="00B0F0"/>
                </a:solidFill>
                <a:sym typeface="Wingdings" panose="05000000000000000000" pitchFamily="2" charset="2"/>
              </a:rPr>
              <a:t>			PUBLIC KEY CRYPTOSYSTEMS ARE ABOUT PRIME NUMBERS !!!</a:t>
            </a:r>
          </a:p>
          <a:p>
            <a:endParaRPr lang="hu-HU" b="1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68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/>
              <a:t>Modular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276" y="1285103"/>
            <a:ext cx="709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„M</a:t>
            </a:r>
            <a:r>
              <a:rPr lang="en-US" err="1"/>
              <a:t>odular</a:t>
            </a:r>
            <a:r>
              <a:rPr lang="en-US"/>
              <a:t> arithmetic is a system of arithmetic for integers where numbers</a:t>
            </a:r>
            <a:endParaRPr lang="hu-HU"/>
          </a:p>
          <a:p>
            <a:r>
              <a:rPr lang="hu-HU"/>
              <a:t>	</a:t>
            </a:r>
            <a:r>
              <a:rPr lang="en-US"/>
              <a:t>wrap around upon reaching a certain value</a:t>
            </a:r>
            <a:r>
              <a:rPr lang="hu-HU"/>
              <a:t> - </a:t>
            </a:r>
            <a:r>
              <a:rPr lang="en-US"/>
              <a:t>the modulus</a:t>
            </a:r>
            <a:r>
              <a:rPr lang="hu-HU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0847" y="2993582"/>
                <a:ext cx="254878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47" y="2993582"/>
                <a:ext cx="254878" cy="637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4188" y="3065206"/>
            <a:ext cx="171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00B0F0"/>
                </a:solidFill>
              </a:rPr>
              <a:t>= </a:t>
            </a:r>
            <a:r>
              <a:rPr lang="hu-HU" sz="2400" b="1">
                <a:solidFill>
                  <a:srgbClr val="00B0F0"/>
                </a:solidFill>
              </a:rPr>
              <a:t>q</a:t>
            </a:r>
            <a:r>
              <a:rPr lang="hu-HU" b="1">
                <a:solidFill>
                  <a:srgbClr val="00B0F0"/>
                </a:solidFill>
              </a:rPr>
              <a:t> </a:t>
            </a:r>
            <a:r>
              <a:rPr lang="hu-HU"/>
              <a:t>remainder</a:t>
            </a:r>
            <a:r>
              <a:rPr lang="hu-HU">
                <a:solidFill>
                  <a:srgbClr val="00B0F0"/>
                </a:solidFill>
              </a:rPr>
              <a:t> </a:t>
            </a:r>
            <a:r>
              <a:rPr lang="hu-HU" sz="2400" b="1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9194" y="227211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/>
              <a:t>dividend</a:t>
            </a:r>
            <a:endParaRPr lang="hu-HU" i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8285" y="2624818"/>
            <a:ext cx="1" cy="2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519" y="394209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/>
              <a:t>divisor</a:t>
            </a:r>
            <a:endParaRPr lang="hu-HU" i="1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85116" y="3656163"/>
            <a:ext cx="576899" cy="285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3571" y="3942091"/>
            <a:ext cx="888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/>
              <a:t>quotient</a:t>
            </a:r>
            <a:endParaRPr lang="hu-HU" i="1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30325" y="3551586"/>
            <a:ext cx="0" cy="32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2047" y="2272112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/>
              <a:t>remainder</a:t>
            </a:r>
            <a:endParaRPr lang="hu-HU" i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40189" y="2654380"/>
            <a:ext cx="0" cy="4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29181" y="4480009"/>
            <a:ext cx="6295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in modular arithmetic we are only interested in the </a:t>
            </a:r>
            <a:r>
              <a:rPr lang="hu-HU" b="1">
                <a:sym typeface="Wingdings" panose="05000000000000000000" pitchFamily="2" charset="2"/>
              </a:rPr>
              <a:t>remainder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to get the remainder we can use the modulo operator (</a:t>
            </a:r>
            <a:r>
              <a:rPr lang="hu-HU" b="1">
                <a:sym typeface="Wingdings" panose="05000000000000000000" pitchFamily="2" charset="2"/>
              </a:rPr>
              <a:t>%</a:t>
            </a:r>
            <a:r>
              <a:rPr lang="hu-HU">
                <a:sym typeface="Wingdings" panose="05000000000000000000" pitchFamily="2" charset="2"/>
              </a:rPr>
              <a:t>)</a:t>
            </a:r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3443004" y="5602703"/>
            <a:ext cx="437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a</a:t>
            </a:r>
            <a:r>
              <a:rPr lang="hu-HU"/>
              <a:t> mod </a:t>
            </a:r>
            <a:r>
              <a:rPr lang="hu-HU" b="1"/>
              <a:t>b</a:t>
            </a:r>
            <a:r>
              <a:rPr lang="hu-HU"/>
              <a:t> = remainder when we divide </a:t>
            </a:r>
            <a:r>
              <a:rPr lang="hu-HU" b="1"/>
              <a:t>a</a:t>
            </a:r>
            <a:r>
              <a:rPr lang="hu-HU"/>
              <a:t> by </a:t>
            </a:r>
            <a:r>
              <a:rPr lang="hu-HU" b="1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BE831-2FA7-46F7-B5A6-1CE0BC6B0269}"/>
              </a:ext>
            </a:extLst>
          </p:cNvPr>
          <p:cNvSpPr txBox="1"/>
          <p:nvPr/>
        </p:nvSpPr>
        <p:spPr>
          <a:xfrm>
            <a:off x="5564764" y="2804696"/>
            <a:ext cx="4274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/>
              <a:t>9</a:t>
            </a:r>
            <a:r>
              <a:rPr lang="hu-HU"/>
              <a:t> mod </a:t>
            </a:r>
            <a:r>
              <a:rPr lang="hu-HU" b="1"/>
              <a:t>4</a:t>
            </a:r>
            <a:r>
              <a:rPr lang="hu-HU"/>
              <a:t> = </a:t>
            </a:r>
            <a:r>
              <a:rPr lang="hu-HU" b="1"/>
              <a:t>1</a:t>
            </a:r>
            <a:r>
              <a:rPr lang="hu-HU"/>
              <a:t> because </a:t>
            </a:r>
            <a:r>
              <a:rPr lang="hu-HU" b="1"/>
              <a:t>9</a:t>
            </a:r>
            <a:r>
              <a:rPr lang="hu-HU"/>
              <a:t> = </a:t>
            </a:r>
            <a:r>
              <a:rPr lang="hu-HU" b="1"/>
              <a:t>2</a:t>
            </a:r>
            <a:r>
              <a:rPr lang="hu-HU"/>
              <a:t>x</a:t>
            </a:r>
            <a:r>
              <a:rPr lang="hu-HU" b="1"/>
              <a:t>4</a:t>
            </a:r>
            <a:r>
              <a:rPr lang="hu-HU"/>
              <a:t>+</a:t>
            </a:r>
            <a:r>
              <a:rPr lang="hu-HU" b="1"/>
              <a:t>1</a:t>
            </a:r>
          </a:p>
          <a:p>
            <a:endParaRPr lang="hu-HU" b="1"/>
          </a:p>
          <a:p>
            <a:r>
              <a:rPr lang="hu-HU" b="1"/>
              <a:t>13 </a:t>
            </a:r>
            <a:r>
              <a:rPr lang="hu-HU"/>
              <a:t>mod</a:t>
            </a:r>
            <a:r>
              <a:rPr lang="hu-HU" b="1"/>
              <a:t> 10 </a:t>
            </a:r>
            <a:r>
              <a:rPr lang="hu-HU"/>
              <a:t>=</a:t>
            </a:r>
            <a:r>
              <a:rPr lang="hu-HU" b="1"/>
              <a:t> 3 </a:t>
            </a:r>
            <a:r>
              <a:rPr lang="hu-HU"/>
              <a:t>because</a:t>
            </a:r>
            <a:r>
              <a:rPr lang="hu-HU" b="1"/>
              <a:t>13</a:t>
            </a:r>
            <a:r>
              <a:rPr lang="hu-HU"/>
              <a:t>=</a:t>
            </a:r>
            <a:r>
              <a:rPr lang="hu-HU" b="1"/>
              <a:t>1</a:t>
            </a:r>
            <a:r>
              <a:rPr lang="hu-HU"/>
              <a:t>x</a:t>
            </a:r>
            <a:r>
              <a:rPr lang="hu-HU" b="1"/>
              <a:t>10</a:t>
            </a:r>
            <a:r>
              <a:rPr lang="hu-HU"/>
              <a:t>+</a:t>
            </a:r>
            <a:r>
              <a:rPr lang="hu-HU" b="1"/>
              <a:t>3</a:t>
            </a:r>
            <a:r>
              <a:rPr lang="hu-H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490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View</vt:lpstr>
      <vt:lpstr>Finding &amp; Generating Prime Numbers.  Generating Keys for the Public Key Cipher </vt:lpstr>
      <vt:lpstr>Symmetric Encryption </vt:lpstr>
      <vt:lpstr>Asymmetric Encryption </vt:lpstr>
      <vt:lpstr>The key pair </vt:lpstr>
      <vt:lpstr>Asymmetric Encryption </vt:lpstr>
      <vt:lpstr>Asymmetric Encryption </vt:lpstr>
      <vt:lpstr>Elliptic curve cryptography (ECC) </vt:lpstr>
      <vt:lpstr>Public Key Cryptography</vt:lpstr>
      <vt:lpstr>Modular Arithmetic</vt:lpstr>
      <vt:lpstr>PowerPoint Presentation</vt:lpstr>
      <vt:lpstr>Modular Arithmetic</vt:lpstr>
      <vt:lpstr>Modular Arithmetic</vt:lpstr>
      <vt:lpstr>PowerPoint Presentation</vt:lpstr>
      <vt:lpstr>Modular Arithmetic</vt:lpstr>
      <vt:lpstr>PowerPoint Presentation</vt:lpstr>
      <vt:lpstr>Modular Arithmetic</vt:lpstr>
      <vt:lpstr>PowerPoint Presentation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Exponentiation</vt:lpstr>
      <vt:lpstr>PowerPoint Presentation</vt:lpstr>
      <vt:lpstr>PowerPoint Presentation</vt:lpstr>
      <vt:lpstr>PowerPoint Presentation</vt:lpstr>
      <vt:lpstr>Modular Arithmetic</vt:lpstr>
      <vt:lpstr>Discrete Logarithm Problem</vt:lpstr>
      <vt:lpstr>PowerPoint Presentation</vt:lpstr>
      <vt:lpstr>PowerPoint Presentation</vt:lpstr>
      <vt:lpstr>Public Key Cryptography</vt:lpstr>
      <vt:lpstr>Public Key Cryptography</vt:lpstr>
      <vt:lpstr>Generating public key</vt:lpstr>
      <vt:lpstr>Generating public key</vt:lpstr>
      <vt:lpstr>Generating private key</vt:lpstr>
      <vt:lpstr>Testing of key pair</vt:lpstr>
      <vt:lpstr>Sources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 Ahmadov</dc:creator>
  <cp:revision>2</cp:revision>
  <dcterms:created xsi:type="dcterms:W3CDTF">2022-04-17T13:59:54Z</dcterms:created>
  <dcterms:modified xsi:type="dcterms:W3CDTF">2022-04-19T05:03:06Z</dcterms:modified>
</cp:coreProperties>
</file>