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8" r:id="rId2"/>
    <p:sldId id="436" r:id="rId3"/>
    <p:sldId id="439" r:id="rId4"/>
    <p:sldId id="296" r:id="rId5"/>
    <p:sldId id="297" r:id="rId6"/>
    <p:sldId id="452" r:id="rId7"/>
    <p:sldId id="290" r:id="rId8"/>
    <p:sldId id="291" r:id="rId9"/>
    <p:sldId id="292" r:id="rId10"/>
    <p:sldId id="293" r:id="rId11"/>
    <p:sldId id="258" r:id="rId12"/>
    <p:sldId id="294" r:id="rId13"/>
    <p:sldId id="260" r:id="rId14"/>
    <p:sldId id="261" r:id="rId15"/>
    <p:sldId id="453" r:id="rId16"/>
    <p:sldId id="454" r:id="rId17"/>
    <p:sldId id="447" r:id="rId18"/>
    <p:sldId id="469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8" r:id="rId30"/>
    <p:sldId id="465" r:id="rId31"/>
    <p:sldId id="466" r:id="rId32"/>
    <p:sldId id="467" r:id="rId33"/>
    <p:sldId id="449" r:id="rId3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A"/>
    <a:srgbClr val="87CEFF"/>
    <a:srgbClr val="FF4040"/>
    <a:srgbClr val="B3EE3A"/>
    <a:srgbClr val="7CCD7C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/>
    <p:restoredTop sz="96197"/>
  </p:normalViewPr>
  <p:slideViewPr>
    <p:cSldViewPr snapToObjects="1" showGuides="1">
      <p:cViewPr varScale="1">
        <p:scale>
          <a:sx n="106" d="100"/>
          <a:sy n="106" d="100"/>
        </p:scale>
        <p:origin x="7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92ACFF-70A3-4541-B088-C9F66B48EB5D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ED14A5-C8F4-430A-9DB7-6C0CF7380309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1FD4D4C-6500-4B55-BA14-AAE7E49E6080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114E0A28-94CB-CDC4-F83E-609A89BE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DE306C3A-655A-0E9C-FFAD-B66290CA2F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03CC450-B110-100A-2EDB-B42C2BD76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E7EF0668-73A6-F9E5-3A0F-B098524AE1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F13518B7-C9B1-4870-4FDF-2214C6E08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E3E7653-66FA-B128-080B-3ED4FD922E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N" altLang="en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9/12/23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9/12/23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9/12/23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9/12/23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9/12/23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9/12/23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9/12/23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5/qtest-tutorial.html" TargetMode="External"/><Relationship Id="rId2" Type="http://schemas.openxmlformats.org/officeDocument/2006/relationships/hyperlink" Target="https://doc.qt.io/qt-5/qtest-overview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软件工程实践 </a:t>
            </a:r>
            <a:r>
              <a:rPr lang="en-US" altLang="zh-CN" dirty="0"/>
              <a:t>(SEP)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2023-</a:t>
            </a:r>
            <a:r>
              <a:rPr lang="zh-CN" altLang="en-US" sz="3200" dirty="0"/>
              <a:t>秋季学期</a:t>
            </a:r>
            <a:endParaRPr lang="en-US" altLang="zh-CN" sz="3200" dirty="0"/>
          </a:p>
          <a:p>
            <a:r>
              <a:rPr lang="en-US" altLang="zh-CN" sz="3200" dirty="0"/>
              <a:t>2:</a:t>
            </a:r>
            <a:r>
              <a:rPr lang="zh-CN" altLang="en-US" sz="3200" dirty="0"/>
              <a:t> 单元测试</a:t>
            </a:r>
            <a:endParaRPr lang="en-US" altLang="zh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F5F61-6401-79C0-E2E7-4E67979EB424}"/>
              </a:ext>
            </a:extLst>
          </p:cNvPr>
          <p:cNvSpPr txBox="1"/>
          <p:nvPr/>
        </p:nvSpPr>
        <p:spPr>
          <a:xfrm>
            <a:off x="23926" y="6488668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Teacher:</a:t>
            </a:r>
            <a:r>
              <a:rPr lang="zh-CN" altLang="en-US" dirty="0"/>
              <a:t> </a:t>
            </a:r>
            <a:r>
              <a:rPr lang="en-CN" dirty="0"/>
              <a:t>Dong</a:t>
            </a:r>
            <a:r>
              <a:rPr lang="zh-CN" altLang="en-US" dirty="0"/>
              <a:t> </a:t>
            </a:r>
            <a:r>
              <a:rPr lang="en-US" altLang="zh-CN" dirty="0"/>
              <a:t>Du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5244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52400"/>
            <a:ext cx="9299376" cy="1143000"/>
          </a:xfrm>
        </p:spPr>
        <p:txBody>
          <a:bodyPr/>
          <a:lstStyle/>
          <a:p>
            <a:pPr eaLnBrk="1" hangingPunct="1"/>
            <a:r>
              <a:rPr lang="en-US" dirty="0" err="1"/>
              <a:t>单元测试具体怎么进行呢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371600"/>
            <a:ext cx="9142784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err="1"/>
              <a:t>单元测试中</a:t>
            </a:r>
            <a:r>
              <a:rPr lang="zh-CN" altLang="en-US" dirty="0"/>
              <a:t>，通常会创建被测试的对象 </a:t>
            </a:r>
            <a:r>
              <a:rPr lang="en-US" altLang="zh-CN" dirty="0"/>
              <a:t>(</a:t>
            </a:r>
            <a:r>
              <a:rPr lang="zh-CN" altLang="en-US" dirty="0"/>
              <a:t>比如实例化一个测试的类），调用对应的方法，并且比较返回的结果是否正确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err="1"/>
              <a:t>关键点</a:t>
            </a:r>
            <a:r>
              <a:rPr lang="zh-CN" altLang="en-US" dirty="0"/>
              <a:t>：对应特定输入，真实结果</a:t>
            </a:r>
            <a:r>
              <a:rPr lang="en-US" dirty="0"/>
              <a:t> vs. </a:t>
            </a:r>
            <a:r>
              <a:rPr lang="en-US" dirty="0" err="1"/>
              <a:t>期望结果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单元测试通常需要能够自动化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支持反复地测试（比如</a:t>
            </a:r>
            <a:r>
              <a:rPr lang="en-US" altLang="zh-CN" dirty="0"/>
              <a:t>CI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r>
              <a:rPr lang="zh-CN" altLang="en-US" dirty="0"/>
              <a:t>场景下）</a:t>
            </a:r>
            <a:endParaRPr lang="en-US" altLang="zh-CN" dirty="0"/>
          </a:p>
          <a:p>
            <a:pPr lvl="1"/>
            <a:r>
              <a:rPr lang="zh-CN" altLang="en-US" dirty="0"/>
              <a:t>在新增功能、删除功能、修改代码实现等之后，需要重复之前的单元测试，确保新引入的功能不会破坏之前的结果</a:t>
            </a:r>
            <a:endParaRPr lang="en-US" altLang="zh-CN" dirty="0"/>
          </a:p>
          <a:p>
            <a:pPr lvl="2"/>
            <a:r>
              <a:rPr lang="en-US" dirty="0" err="1"/>
              <a:t>回归测试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738C8E-8367-6E65-613C-0B5FFB1B4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0984" y="1906760"/>
            <a:ext cx="8779162" cy="4320454"/>
          </a:xfrm>
          <a:ln/>
        </p:spPr>
        <p:txBody>
          <a:bodyPr/>
          <a:lstStyle/>
          <a:p>
            <a:pPr>
              <a:lnSpc>
                <a:spcPct val="98000"/>
              </a:lnSpc>
              <a:buFont typeface="StarSymbol" charset="0"/>
              <a:buChar char="➔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 b="1">
                <a:latin typeface="Courier New" panose="02070309020205020404" pitchFamily="49" charset="0"/>
              </a:rPr>
              <a:t>if (actual result != expected result)</a:t>
            </a:r>
          </a:p>
          <a:p>
            <a:pPr lvl="1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/>
              <a:t>throw Exception </a:t>
            </a:r>
          </a:p>
          <a:p>
            <a:pPr>
              <a:buFont typeface="StarSymbol" charset="0"/>
              <a:buChar char="➔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/>
              <a:t>Compare different types</a:t>
            </a:r>
          </a:p>
          <a:p>
            <a:pPr lvl="1">
              <a:buSzPct val="45000"/>
              <a:buFont typeface="StarSymbol" charset="0"/>
              <a:buChar char="➔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 b="1">
                <a:latin typeface="Courier New" panose="02070309020205020404" pitchFamily="49" charset="0"/>
              </a:rPr>
              <a:t>String, int, boolean..., Object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3E1938B2-4291-787A-1712-CC68CDF7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686" y="4536477"/>
            <a:ext cx="2145825" cy="1389746"/>
          </a:xfrm>
          <a:prstGeom prst="roundRect">
            <a:avLst>
              <a:gd name="adj" fmla="val 102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N" sz="1633"/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C5839DBB-5BA1-393B-6256-D7FC6D9C5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71" y="5168704"/>
            <a:ext cx="1327819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 sz="1633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FFE1F7A5-0115-40A7-F1C4-2309FC46E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336" y="5168704"/>
            <a:ext cx="1296136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 sz="1633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9A57F319-2565-3ED7-C7CC-11CBAD04E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472" y="4660330"/>
            <a:ext cx="1250051" cy="926018"/>
          </a:xfrm>
          <a:prstGeom prst="ellipse">
            <a:avLst/>
          </a:prstGeom>
          <a:solidFill>
            <a:srgbClr val="9999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N" sz="1633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EEF85B4F-AB1D-FDD3-D795-AD654B788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0223" y="5770687"/>
            <a:ext cx="1441" cy="832407"/>
          </a:xfrm>
          <a:prstGeom prst="line">
            <a:avLst/>
          </a:prstGeom>
          <a:noFill/>
          <a:ln w="73080">
            <a:solidFill>
              <a:srgbClr val="FF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 sz="1633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6E5A37BA-4870-621E-EEB4-28DF8EE1A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6546" y="5122619"/>
            <a:ext cx="1110357" cy="1440"/>
          </a:xfrm>
          <a:prstGeom prst="line">
            <a:avLst/>
          </a:prstGeom>
          <a:noFill/>
          <a:ln w="7308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 sz="1633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29BE9CB3-D7DD-7C38-B3FE-FAC67EDA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70" y="4860511"/>
            <a:ext cx="89768" cy="24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1633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0D9FE290-61FE-C036-ADD1-A6307915D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070" y="4952681"/>
            <a:ext cx="835165" cy="3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1DD1120F-67A2-627D-F1A0-F7B7224C4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9" y="3810641"/>
            <a:ext cx="1441" cy="61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 sz="1633"/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B83BC67B-447B-464E-08EC-A7D8DEE3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331" y="4150516"/>
            <a:ext cx="1035540" cy="3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>
                <a:solidFill>
                  <a:srgbClr val="000000"/>
                </a:solidFill>
              </a:rPr>
              <a:t>Expected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3F25D521-DFA0-1EEB-7AAA-7C78AC7A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839" y="4722257"/>
            <a:ext cx="1160574" cy="3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>
                <a:solidFill>
                  <a:srgbClr val="000000"/>
                </a:solidFill>
              </a:rPr>
              <a:t>Computed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19964DD0-8921-FBC5-D6A3-CFF50CE6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11" y="4876353"/>
            <a:ext cx="588303" cy="32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5A5D6-D7DC-5095-B0B3-D1F502AC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单元测试具体怎么进行呢</a:t>
            </a:r>
            <a:r>
              <a:rPr lang="zh-CN" altLang="en-US" dirty="0"/>
              <a:t>？</a:t>
            </a:r>
            <a:endParaRPr lang="en-CN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Test driver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020762"/>
            <a:ext cx="899876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tests are run by a "test driver", which is a program that just runs all of the unit test cases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It must be easy to add new tests to the test driver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After running the test cases, the test driver either tells you that everything worked, or gives you a list of tests that failed</a:t>
            </a:r>
          </a:p>
          <a:p>
            <a:pPr eaLnBrk="1" hangingPunct="1"/>
            <a:endParaRPr lang="en-US" dirty="0"/>
          </a:p>
          <a:p>
            <a:r>
              <a:rPr lang="en-US" dirty="0"/>
              <a:t>Little or no manual labor required to run tests and check the results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9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16F5B3C8-5FF1-2829-C627-37D936F8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76672"/>
            <a:ext cx="7808500" cy="1146360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 dirty="0"/>
              <a:t>Power Of 2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6E1BF783-82E0-FBCE-547B-0EDBE8D6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963" y="1820352"/>
            <a:ext cx="7514709" cy="4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public class PowerOf2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CN" sz="2177" b="1">
              <a:solidFill>
                <a:srgbClr val="000000"/>
              </a:solidFill>
              <a:latin typeface="Courier" pitchFamily="2" charset="0"/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public PowerOf2() {}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CN" sz="2177" b="1">
              <a:solidFill>
                <a:srgbClr val="000000"/>
              </a:solidFill>
              <a:latin typeface="Courier" pitchFamily="2" charset="0"/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public int power2(int n)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  return 1 &lt;&lt; n;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public static void main(String [] args)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 PowerOf2 p = new PowerOf2();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 for (int i=1; i&lt;=29; i+=2)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   System.out.println(i, p.power2(i));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F05DD061-B411-6F5D-FE70-FEF38DAF9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472203"/>
            <a:ext cx="7808500" cy="1146360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CN" dirty="0"/>
              <a:t>Test PowerOf2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3302454A-5A8E-69F0-DF70-FC70C08B9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549" y="1990289"/>
            <a:ext cx="7514709" cy="38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public class TestPowerOf2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PowerOf2 pow2;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CN" sz="2177" b="1" dirty="0">
              <a:solidFill>
                <a:srgbClr val="000000"/>
              </a:solidFill>
              <a:latin typeface="Courier" pitchFamily="2" charset="0"/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public TestPowerOf2()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 pow2 = new PowerOf2();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CN" sz="2177" b="1" dirty="0">
              <a:solidFill>
                <a:srgbClr val="000000"/>
              </a:solidFill>
              <a:latin typeface="Courier" pitchFamily="2" charset="0"/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public void test()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 assert (pow2.power2(5) </a:t>
            </a:r>
            <a:r>
              <a:rPr lang="en-US" altLang="zh-CN" sz="2177" b="1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= 32);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 assert (pow2.power2(9) </a:t>
            </a:r>
            <a:r>
              <a:rPr lang="en-US" altLang="zh-CN" sz="2177" b="1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altLang="en-CN" sz="2177" b="1">
                <a:solidFill>
                  <a:srgbClr val="000000"/>
                </a:solidFill>
                <a:latin typeface="Courier" pitchFamily="2" charset="0"/>
              </a:rPr>
              <a:t>= </a:t>
            </a: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512);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CN" sz="2177" b="1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3E7A3-F9BF-E740-8FF0-C4E3193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en-US" dirty="0" err="1"/>
              <a:t>单元测试库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QtTest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1DBC-75C8-DF41-928F-BFB4F1B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15</a:t>
            </a:fld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A576-27A7-1707-4F23-66D5EBF3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9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单元测试</a:t>
            </a:r>
            <a:r>
              <a:rPr kumimoji="1" lang="en-US" altLang="zh-CN" b="1" dirty="0"/>
              <a:t>Tutorials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(1-4)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/>
          <a:lstStyle/>
          <a:p>
            <a:r>
              <a:rPr lang="en-US" altLang="zh-CN" dirty="0"/>
              <a:t>Tutorial-1:</a:t>
            </a:r>
            <a:r>
              <a:rPr lang="zh-CN" altLang="en-US" dirty="0"/>
              <a:t> 一个基础版本的单元测试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Tutorial-2:</a:t>
            </a:r>
            <a:r>
              <a:rPr lang="zh-CN" altLang="en-US" dirty="0"/>
              <a:t> 分离单元测试中的测试用例和测试代码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Tutorial-3: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怎么进行简单测试？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Tutorial-4: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怎么测试一系列复杂的事件</a:t>
            </a:r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C61C2-1E8D-88DA-DB67-1FA940776BC8}"/>
              </a:ext>
            </a:extLst>
          </p:cNvPr>
          <p:cNvSpPr txBox="1"/>
          <p:nvPr/>
        </p:nvSpPr>
        <p:spPr>
          <a:xfrm>
            <a:off x="259726" y="6093296"/>
            <a:ext cx="5371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</a:t>
            </a:r>
            <a:r>
              <a:rPr lang="en-US" altLang="zh-CN" dirty="0" err="1"/>
              <a:t>ferences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https://doc.qt.io/qt-5/qtest-overview.html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https://doc.qt.io/qt-5/qtest-tutorial.html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161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6BB1E-8059-1B93-638E-9F7583D6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0" y="1114405"/>
            <a:ext cx="5369840" cy="5403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F9D60E-1B02-2BEB-1C3A-111CFBA3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438306"/>
            <a:ext cx="5433742" cy="2559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AA323A-4BDA-1882-B861-FEFC1B3A91E0}"/>
              </a:ext>
            </a:extLst>
          </p:cNvPr>
          <p:cNvSpPr txBox="1"/>
          <p:nvPr/>
        </p:nvSpPr>
        <p:spPr>
          <a:xfrm>
            <a:off x="6088569" y="1628800"/>
            <a:ext cx="5591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目标</a:t>
            </a:r>
            <a:r>
              <a:rPr lang="zh-CN" altLang="en-US" sz="2400" dirty="0"/>
              <a:t>：测试</a:t>
            </a:r>
            <a:r>
              <a:rPr lang="en-US" altLang="zh-CN" sz="2400" dirty="0" err="1">
                <a:solidFill>
                  <a:srgbClr val="FF0000"/>
                </a:solidFill>
              </a:rPr>
              <a:t>QString</a:t>
            </a:r>
            <a:r>
              <a:rPr lang="zh-CN" altLang="en-US" sz="2400" dirty="0"/>
              <a:t>类的</a:t>
            </a:r>
            <a:r>
              <a:rPr lang="en-US" altLang="zh-CN" sz="2400" dirty="0" err="1">
                <a:solidFill>
                  <a:srgbClr val="FF0000"/>
                </a:solidFill>
              </a:rPr>
              <a:t>toUpper</a:t>
            </a:r>
            <a:r>
              <a:rPr lang="zh-CN" altLang="en-US" sz="2400" dirty="0"/>
              <a:t>函数是否</a:t>
            </a:r>
            <a:endParaRPr lang="en-US" altLang="zh-CN" sz="2400" dirty="0"/>
          </a:p>
          <a:p>
            <a:r>
              <a:rPr lang="zh-CN" altLang="en-US" sz="2400" dirty="0"/>
              <a:t>实现正确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40432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9320C-2808-AFF5-E035-CF38A7B0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813334"/>
            <a:ext cx="2489200" cy="162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DCF5D-EB7D-217C-1BAD-DFC9E59A3E96}"/>
              </a:ext>
            </a:extLst>
          </p:cNvPr>
          <p:cNvSpPr txBox="1"/>
          <p:nvPr/>
        </p:nvSpPr>
        <p:spPr>
          <a:xfrm>
            <a:off x="859809" y="45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项目结构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776AA-63D4-75F1-E452-31298586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209949"/>
            <a:ext cx="3873500" cy="223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7DE23-65F8-CC19-326B-F6847ED35919}"/>
              </a:ext>
            </a:extLst>
          </p:cNvPr>
          <p:cNvSpPr/>
          <p:nvPr/>
        </p:nvSpPr>
        <p:spPr>
          <a:xfrm>
            <a:off x="277091" y="3140968"/>
            <a:ext cx="250654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643308-3E7E-AE8C-9A7A-6F52528A7F4F}"/>
              </a:ext>
            </a:extLst>
          </p:cNvPr>
          <p:cNvCxnSpPr>
            <a:cxnSpLocks/>
          </p:cNvCxnSpPr>
          <p:nvPr/>
        </p:nvCxnSpPr>
        <p:spPr>
          <a:xfrm flipV="1">
            <a:off x="2783632" y="1556792"/>
            <a:ext cx="244827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5B75F-5E8D-FBC6-3D0A-E4DCC814CF64}"/>
              </a:ext>
            </a:extLst>
          </p:cNvPr>
          <p:cNvSpPr/>
          <p:nvPr/>
        </p:nvSpPr>
        <p:spPr>
          <a:xfrm>
            <a:off x="7024111" y="1644127"/>
            <a:ext cx="872090" cy="272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4080681" y="5199797"/>
            <a:ext cx="741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要点</a:t>
            </a:r>
            <a:r>
              <a:rPr lang="en-US" altLang="zh-CN" dirty="0"/>
              <a:t>1</a:t>
            </a:r>
            <a:r>
              <a:rPr lang="zh-CN" altLang="en-US" dirty="0"/>
              <a:t>：要使用</a:t>
            </a:r>
            <a:r>
              <a:rPr lang="en-US" altLang="zh-CN" dirty="0" err="1"/>
              <a:t>QtTest</a:t>
            </a:r>
            <a:r>
              <a:rPr lang="zh-CN" altLang="en-US" dirty="0"/>
              <a:t>，需要在项目的</a:t>
            </a:r>
            <a:r>
              <a:rPr lang="en-US" altLang="zh-CN" dirty="0"/>
              <a:t>.pro</a:t>
            </a:r>
            <a:r>
              <a:rPr lang="zh-CN" altLang="en-US" dirty="0"/>
              <a:t>后缀的配置文件中，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确保</a:t>
            </a:r>
            <a:r>
              <a:rPr lang="en-US" altLang="zh-CN" b="1" dirty="0">
                <a:solidFill>
                  <a:srgbClr val="FF0000"/>
                </a:solidFill>
              </a:rPr>
              <a:t>QT+=</a:t>
            </a:r>
            <a:r>
              <a:rPr lang="zh-CN" altLang="en-US" b="1" dirty="0">
                <a:solidFill>
                  <a:srgbClr val="FF0000"/>
                </a:solidFill>
              </a:rPr>
              <a:t>后面有</a:t>
            </a:r>
            <a:r>
              <a:rPr lang="en-US" altLang="zh-CN" b="1" dirty="0" err="1">
                <a:solidFill>
                  <a:srgbClr val="FF0000"/>
                </a:solidFill>
              </a:rPr>
              <a:t>testlib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C6FEB-5553-7D35-C700-E0CB185F63E8}"/>
              </a:ext>
            </a:extLst>
          </p:cNvPr>
          <p:cNvSpPr txBox="1"/>
          <p:nvPr/>
        </p:nvSpPr>
        <p:spPr>
          <a:xfrm>
            <a:off x="505422" y="113000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 确保配置正确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2970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5519936" y="292668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 err="1"/>
              <a:t>QtTest</a:t>
            </a:r>
            <a:r>
              <a:rPr lang="zh-CN" altLang="en-US" dirty="0"/>
              <a:t>需要构造一个测试类，这个测试类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一定要继承自</a:t>
            </a:r>
            <a:r>
              <a:rPr lang="en-US" altLang="zh-CN" b="1" dirty="0" err="1">
                <a:solidFill>
                  <a:srgbClr val="FF0000"/>
                </a:solidFill>
              </a:rPr>
              <a:t>QObject</a:t>
            </a:r>
            <a:endParaRPr lang="en-CN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760F8-2E88-F79C-105A-FC4518AB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84350"/>
            <a:ext cx="4394200" cy="328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72726D-704D-582E-7C60-CF892C56CA20}"/>
              </a:ext>
            </a:extLst>
          </p:cNvPr>
          <p:cNvSpPr/>
          <p:nvPr/>
        </p:nvSpPr>
        <p:spPr>
          <a:xfrm>
            <a:off x="1290252" y="3284984"/>
            <a:ext cx="3258431" cy="288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4ABF4-0CCF-0D91-9E83-DEADAF21EBA4}"/>
              </a:ext>
            </a:extLst>
          </p:cNvPr>
          <p:cNvSpPr txBox="1"/>
          <p:nvPr/>
        </p:nvSpPr>
        <p:spPr>
          <a:xfrm>
            <a:off x="5516844" y="164586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QtTest</a:t>
            </a:r>
            <a:r>
              <a:rPr lang="zh-CN" altLang="en-US" dirty="0"/>
              <a:t>的使用，需要在代码中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include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</a:rPr>
              <a:t>QtTest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QtTest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512C4-5E67-1108-7B1F-B18CA6AE3A35}"/>
              </a:ext>
            </a:extLst>
          </p:cNvPr>
          <p:cNvSpPr/>
          <p:nvPr/>
        </p:nvSpPr>
        <p:spPr>
          <a:xfrm>
            <a:off x="1258854" y="2852936"/>
            <a:ext cx="3258431" cy="288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121B34-D965-E471-8F38-1AD2F68BDE64}"/>
              </a:ext>
            </a:extLst>
          </p:cNvPr>
          <p:cNvSpPr/>
          <p:nvPr/>
        </p:nvSpPr>
        <p:spPr>
          <a:xfrm>
            <a:off x="1290252" y="3925742"/>
            <a:ext cx="3258431" cy="42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C26D9-5AD1-D08E-77A8-375AF339E0C6}"/>
              </a:ext>
            </a:extLst>
          </p:cNvPr>
          <p:cNvSpPr txBox="1"/>
          <p:nvPr/>
        </p:nvSpPr>
        <p:spPr>
          <a:xfrm>
            <a:off x="5287551" y="424263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4</a:t>
            </a:r>
            <a:r>
              <a:rPr lang="zh-CN" altLang="en-US" dirty="0"/>
              <a:t>：在测试类中，通过</a:t>
            </a:r>
            <a:r>
              <a:rPr lang="en-US" altLang="zh-CN" b="1" dirty="0">
                <a:solidFill>
                  <a:srgbClr val="FF0000"/>
                </a:solidFill>
              </a:rPr>
              <a:t>private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slots</a:t>
            </a:r>
            <a:r>
              <a:rPr lang="zh-CN" altLang="en-US" dirty="0"/>
              <a:t>的方式，声明对应的测试函数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43DD6-19AF-5ABE-7FB2-E8E48F13CB53}"/>
              </a:ext>
            </a:extLst>
          </p:cNvPr>
          <p:cNvSpPr txBox="1"/>
          <p:nvPr/>
        </p:nvSpPr>
        <p:spPr>
          <a:xfrm>
            <a:off x="505422" y="1130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 </a:t>
            </a:r>
            <a:r>
              <a:rPr lang="en-US" b="1" dirty="0" err="1"/>
              <a:t>声明测试类</a:t>
            </a:r>
            <a:endParaRPr lang="en-C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3A939B-040A-B996-D819-8C40AF35BE7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17285" y="1969034"/>
            <a:ext cx="999559" cy="95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D77F5-0341-4860-6951-5581F8F6BE0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50999" y="3249852"/>
            <a:ext cx="968937" cy="22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8EF0FE-9352-8694-BE0D-C351A8B281A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32595" y="4100128"/>
            <a:ext cx="754956" cy="46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回顾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Project1: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Qlink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连连看项目</a:t>
            </a:r>
            <a:r>
              <a:rPr kumimoji="1" lang="en-US" altLang="zh-CN" b="1" dirty="0"/>
              <a:t>)</a:t>
            </a:r>
            <a:endParaRPr kumimoji="1"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50120-8DD2-EBA3-6110-E462F7FC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评分要求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7CBD4-3163-268C-297C-2CAAD84C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861048"/>
            <a:ext cx="67564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048FB-DA1E-22C2-5027-132A5EEA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1" y="2144839"/>
            <a:ext cx="2736304" cy="41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CF9B0-A860-DEE8-7621-D76D9E22C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696879"/>
            <a:ext cx="5542384" cy="334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1E962-BCC1-D836-322A-AC2503C07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56" y="3186259"/>
            <a:ext cx="3243814" cy="33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83E21-0963-6C17-A0C2-88CD8EB29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56" y="3652891"/>
            <a:ext cx="2362200" cy="333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D18C4D-E55B-E7DE-0AAA-4C9AD5E36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56" y="4147901"/>
            <a:ext cx="1551677" cy="333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CA520-FEBD-171B-A22D-D6285E0AC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89" y="4672108"/>
            <a:ext cx="2108511" cy="339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DAC1-04E3-D1F9-63E1-634F3A4F5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11" y="5202454"/>
            <a:ext cx="2469945" cy="387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AAE75-1615-DCC3-31E0-B20EFD851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606" y="5790353"/>
            <a:ext cx="2144960" cy="385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70B3D-981A-EC1B-D839-413FC55FC5E2}"/>
              </a:ext>
            </a:extLst>
          </p:cNvPr>
          <p:cNvSpPr/>
          <p:nvPr/>
        </p:nvSpPr>
        <p:spPr>
          <a:xfrm>
            <a:off x="6672064" y="5085184"/>
            <a:ext cx="1728192" cy="504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44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4ABF4-0CCF-0D91-9E83-DEADAF21EBA4}"/>
              </a:ext>
            </a:extLst>
          </p:cNvPr>
          <p:cNvSpPr txBox="1"/>
          <p:nvPr/>
        </p:nvSpPr>
        <p:spPr>
          <a:xfrm>
            <a:off x="5519936" y="2403013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实现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QVERIFY</a:t>
            </a:r>
            <a:r>
              <a:rPr lang="zh-CN" altLang="en-US" dirty="0"/>
              <a:t>）：判断条件是否为真，为真则为通过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C26D9-5AD1-D08E-77A8-375AF339E0C6}"/>
              </a:ext>
            </a:extLst>
          </p:cNvPr>
          <p:cNvSpPr txBox="1"/>
          <p:nvPr/>
        </p:nvSpPr>
        <p:spPr>
          <a:xfrm>
            <a:off x="6321093" y="5375959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实现</a:t>
            </a: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 （</a:t>
            </a:r>
            <a:r>
              <a:rPr lang="en-US" altLang="zh-CN" dirty="0"/>
              <a:t>QCOMPARE</a:t>
            </a:r>
            <a:r>
              <a:rPr lang="zh-CN" altLang="en-US" dirty="0"/>
              <a:t>） ：直接交给</a:t>
            </a:r>
            <a:r>
              <a:rPr lang="en-US" altLang="zh-CN" dirty="0" err="1"/>
              <a:t>QtTest</a:t>
            </a:r>
            <a:r>
              <a:rPr lang="zh-CN" altLang="en-US" dirty="0"/>
              <a:t>来进行判断，发生错误时，能够输出更多的信息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4D84C-F36F-71A3-1795-A2D8D34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79833"/>
            <a:ext cx="4368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74C2A-DE54-F1DD-463F-9632C943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9" y="4905375"/>
            <a:ext cx="5359400" cy="158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5C721-842E-B597-AE44-C408F80D23B1}"/>
              </a:ext>
            </a:extLst>
          </p:cNvPr>
          <p:cNvSpPr txBox="1"/>
          <p:nvPr/>
        </p:nvSpPr>
        <p:spPr>
          <a:xfrm>
            <a:off x="505422" y="113000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 </a:t>
            </a:r>
            <a:r>
              <a:rPr lang="en-US" b="1" dirty="0" err="1"/>
              <a:t>实现测试函数</a:t>
            </a:r>
            <a:endParaRPr lang="en-C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C21E9-2C4A-087A-CE46-390C28AC05CA}"/>
              </a:ext>
            </a:extLst>
          </p:cNvPr>
          <p:cNvSpPr/>
          <p:nvPr/>
        </p:nvSpPr>
        <p:spPr>
          <a:xfrm>
            <a:off x="1226390" y="2946933"/>
            <a:ext cx="3429450" cy="42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F22D0-5A3B-F0DF-1DF4-66576748FEA5}"/>
              </a:ext>
            </a:extLst>
          </p:cNvPr>
          <p:cNvSpPr/>
          <p:nvPr/>
        </p:nvSpPr>
        <p:spPr>
          <a:xfrm>
            <a:off x="1086098" y="5877272"/>
            <a:ext cx="4145805" cy="32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D2F9FF-D63E-9D87-3136-E378FFC8C7C8}"/>
              </a:ext>
            </a:extLst>
          </p:cNvPr>
          <p:cNvCxnSpPr>
            <a:cxnSpLocks/>
          </p:cNvCxnSpPr>
          <p:nvPr/>
        </p:nvCxnSpPr>
        <p:spPr>
          <a:xfrm flipV="1">
            <a:off x="4655840" y="2571662"/>
            <a:ext cx="1096744" cy="4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77C4E-A572-8CCE-D0C6-2EDD25F87F66}"/>
              </a:ext>
            </a:extLst>
          </p:cNvPr>
          <p:cNvCxnSpPr>
            <a:cxnSpLocks/>
          </p:cNvCxnSpPr>
          <p:nvPr/>
        </p:nvCxnSpPr>
        <p:spPr>
          <a:xfrm flipV="1">
            <a:off x="5204212" y="5630923"/>
            <a:ext cx="1096744" cy="4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 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C26D9-5AD1-D08E-77A8-375AF339E0C6}"/>
              </a:ext>
            </a:extLst>
          </p:cNvPr>
          <p:cNvSpPr txBox="1"/>
          <p:nvPr/>
        </p:nvSpPr>
        <p:spPr>
          <a:xfrm>
            <a:off x="6744072" y="4326399"/>
            <a:ext cx="42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QTEST_MAIN</a:t>
            </a:r>
            <a:r>
              <a:rPr lang="zh-CN" altLang="en-US" dirty="0"/>
              <a:t>会封装一个</a:t>
            </a:r>
            <a:r>
              <a:rPr lang="en-US" altLang="zh-CN" dirty="0"/>
              <a:t>main</a:t>
            </a:r>
            <a:r>
              <a:rPr lang="zh-CN" altLang="en-US" dirty="0"/>
              <a:t>函数，并且调用指定的</a:t>
            </a:r>
            <a:r>
              <a:rPr lang="en-US" altLang="zh-CN" dirty="0" err="1"/>
              <a:t>TestString</a:t>
            </a:r>
            <a:r>
              <a:rPr lang="zh-CN" altLang="en-US" dirty="0"/>
              <a:t>这个测试类中的测试函数。使用</a:t>
            </a:r>
            <a:r>
              <a:rPr lang="en-US" altLang="zh-CN" dirty="0"/>
              <a:t>QTEST_MAIN</a:t>
            </a:r>
            <a:r>
              <a:rPr lang="zh-CN" altLang="en-US" dirty="0"/>
              <a:t>的时候不能有其他</a:t>
            </a:r>
            <a:r>
              <a:rPr lang="en-US" altLang="zh-CN" dirty="0"/>
              <a:t>main</a:t>
            </a:r>
            <a:r>
              <a:rPr lang="zh-CN" altLang="en-US" dirty="0"/>
              <a:t>函数，会冲突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C721-842E-B597-AE44-C408F80D23B1}"/>
              </a:ext>
            </a:extLst>
          </p:cNvPr>
          <p:cNvSpPr txBox="1"/>
          <p:nvPr/>
        </p:nvSpPr>
        <p:spPr>
          <a:xfrm>
            <a:off x="505422" y="113000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 </a:t>
            </a:r>
            <a:r>
              <a:rPr lang="en-US" b="1" dirty="0" err="1"/>
              <a:t>实现测试函数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F22D0-5A3B-F0DF-1DF4-66576748FEA5}"/>
              </a:ext>
            </a:extLst>
          </p:cNvPr>
          <p:cNvSpPr/>
          <p:nvPr/>
        </p:nvSpPr>
        <p:spPr>
          <a:xfrm>
            <a:off x="1086098" y="5877272"/>
            <a:ext cx="4145805" cy="32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77C4E-A572-8CCE-D0C6-2EDD25F87F66}"/>
              </a:ext>
            </a:extLst>
          </p:cNvPr>
          <p:cNvCxnSpPr>
            <a:cxnSpLocks/>
          </p:cNvCxnSpPr>
          <p:nvPr/>
        </p:nvCxnSpPr>
        <p:spPr>
          <a:xfrm flipV="1">
            <a:off x="5204212" y="5630923"/>
            <a:ext cx="1096744" cy="4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8E5E76-B627-B471-03DC-14393197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" y="2321980"/>
            <a:ext cx="6515100" cy="3987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B10E03-F614-656D-EF1E-E112B30EFAA6}"/>
              </a:ext>
            </a:extLst>
          </p:cNvPr>
          <p:cNvSpPr/>
          <p:nvPr/>
        </p:nvSpPr>
        <p:spPr>
          <a:xfrm>
            <a:off x="201813" y="5520071"/>
            <a:ext cx="4145805" cy="32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589945-EAD8-0D9C-7E7C-823D2F5E0DF4}"/>
              </a:ext>
            </a:extLst>
          </p:cNvPr>
          <p:cNvCxnSpPr>
            <a:cxnSpLocks/>
          </p:cNvCxnSpPr>
          <p:nvPr/>
        </p:nvCxnSpPr>
        <p:spPr>
          <a:xfrm flipV="1">
            <a:off x="4347618" y="4437112"/>
            <a:ext cx="2324446" cy="11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 </a:t>
            </a:r>
            <a:r>
              <a:rPr kumimoji="1" lang="zh-CN" altLang="en-US" dirty="0"/>
              <a:t>一个基础版本的单元测试 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C721-842E-B597-AE44-C408F80D23B1}"/>
              </a:ext>
            </a:extLst>
          </p:cNvPr>
          <p:cNvSpPr txBox="1"/>
          <p:nvPr/>
        </p:nvSpPr>
        <p:spPr>
          <a:xfrm>
            <a:off x="505422" y="1130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b="1" dirty="0"/>
              <a:t>结果</a:t>
            </a:r>
            <a:endParaRPr lang="en-C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5C3F3-4CA8-1A55-9979-94768B7A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39" y="2492896"/>
            <a:ext cx="9954512" cy="212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DF22D0-5A3B-F0DF-1DF4-66576748FEA5}"/>
              </a:ext>
            </a:extLst>
          </p:cNvPr>
          <p:cNvSpPr/>
          <p:nvPr/>
        </p:nvSpPr>
        <p:spPr>
          <a:xfrm>
            <a:off x="911424" y="3266628"/>
            <a:ext cx="4968552" cy="81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6F982-7D2A-CCE2-58D1-03C86F06055C}"/>
              </a:ext>
            </a:extLst>
          </p:cNvPr>
          <p:cNvSpPr/>
          <p:nvPr/>
        </p:nvSpPr>
        <p:spPr>
          <a:xfrm>
            <a:off x="911424" y="4077072"/>
            <a:ext cx="69127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8FB32-E015-6224-4B0C-CEEC2493DEE7}"/>
              </a:ext>
            </a:extLst>
          </p:cNvPr>
          <p:cNvSpPr txBox="1"/>
          <p:nvPr/>
        </p:nvSpPr>
        <p:spPr>
          <a:xfrm>
            <a:off x="3143672" y="539283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b="1" dirty="0"/>
              <a:t>正确</a:t>
            </a:r>
            <a:r>
              <a:rPr lang="zh-CN" altLang="en-US" b="1" dirty="0"/>
              <a:t>的程序</a:t>
            </a:r>
            <a:r>
              <a:rPr lang="en-US" altLang="zh-CN" b="1" dirty="0"/>
              <a:t>+</a:t>
            </a:r>
            <a:r>
              <a:rPr lang="zh-CN" altLang="en-US" b="1" dirty="0"/>
              <a:t>正确的测试的输出</a:t>
            </a:r>
            <a:r>
              <a:rPr lang="zh-CN" altLang="en-US" dirty="0"/>
              <a:t>：没有</a:t>
            </a:r>
            <a:r>
              <a:rPr lang="en-US" altLang="zh-CN" dirty="0"/>
              <a:t>failed</a:t>
            </a:r>
            <a:r>
              <a:rPr lang="zh-CN" altLang="en-US" dirty="0"/>
              <a:t>例子，全部</a:t>
            </a:r>
            <a:r>
              <a:rPr lang="en-US" altLang="zh-CN" dirty="0"/>
              <a:t>pass</a:t>
            </a:r>
            <a:r>
              <a:rPr lang="zh-CN" altLang="en-US" dirty="0"/>
              <a:t>或者存在特殊情况</a:t>
            </a:r>
            <a:r>
              <a:rPr lang="en-US" altLang="zh-CN" dirty="0"/>
              <a:t>skipped/blacklisted</a:t>
            </a:r>
            <a:r>
              <a:rPr lang="zh-CN" altLang="en-US" dirty="0"/>
              <a:t>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577C4E-A572-8CCE-D0C6-2EDD25F87F66}"/>
              </a:ext>
            </a:extLst>
          </p:cNvPr>
          <p:cNvCxnSpPr>
            <a:cxnSpLocks/>
          </p:cNvCxnSpPr>
          <p:nvPr/>
        </p:nvCxnSpPr>
        <p:spPr>
          <a:xfrm flipV="1">
            <a:off x="7464152" y="4365104"/>
            <a:ext cx="0" cy="102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FC2DFA-06FC-A4B5-7529-14796025AB47}"/>
              </a:ext>
            </a:extLst>
          </p:cNvPr>
          <p:cNvSpPr txBox="1"/>
          <p:nvPr/>
        </p:nvSpPr>
        <p:spPr>
          <a:xfrm>
            <a:off x="5856668" y="16004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b="1" dirty="0"/>
              <a:t>为什么</a:t>
            </a:r>
            <a:r>
              <a:rPr lang="zh-CN" altLang="en-US" b="1" dirty="0"/>
              <a:t>代码里只写了一个</a:t>
            </a:r>
            <a:r>
              <a:rPr lang="en-US" altLang="zh-CN" b="1" dirty="0"/>
              <a:t>case</a:t>
            </a:r>
            <a:r>
              <a:rPr lang="zh-CN" altLang="en-US" b="1" dirty="0"/>
              <a:t>，这里有三个</a:t>
            </a:r>
            <a:r>
              <a:rPr lang="en-US" altLang="zh-CN" b="1" dirty="0"/>
              <a:t>PASS</a:t>
            </a:r>
            <a:r>
              <a:rPr lang="zh-CN" altLang="en-US" b="1" dirty="0"/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8A142-00F9-262D-1AFD-5AE755A0CBBC}"/>
              </a:ext>
            </a:extLst>
          </p:cNvPr>
          <p:cNvCxnSpPr>
            <a:cxnSpLocks/>
          </p:cNvCxnSpPr>
          <p:nvPr/>
        </p:nvCxnSpPr>
        <p:spPr>
          <a:xfrm flipH="1">
            <a:off x="6047691" y="2004944"/>
            <a:ext cx="674854" cy="142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Tutorial-1:</a:t>
            </a:r>
            <a:r>
              <a:rPr kumimoji="1" lang="zh-CN" altLang="en-US" dirty="0"/>
              <a:t> 存在的问题，测试代码和样例紧耦合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7241479" y="2967335"/>
            <a:ext cx="4950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这里</a:t>
            </a:r>
            <a:r>
              <a:rPr lang="zh-CN" altLang="en-US" dirty="0"/>
              <a:t>的测试样例是，输入时</a:t>
            </a:r>
            <a:r>
              <a:rPr lang="en-US" altLang="zh-CN" dirty="0"/>
              <a:t>Hello</a:t>
            </a:r>
            <a:r>
              <a:rPr lang="zh-CN" altLang="en-US" dirty="0"/>
              <a:t>，期望输出是</a:t>
            </a:r>
            <a:r>
              <a:rPr lang="en-US" altLang="zh-CN" dirty="0"/>
              <a:t>HELLO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如果想支持更多的情况呢？</a:t>
            </a:r>
            <a:endParaRPr lang="en-CN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AB495-9AC0-3B39-7EF6-1EE9794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" y="2132856"/>
            <a:ext cx="6515100" cy="3987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A455A-B2AE-9881-F758-235561429854}"/>
              </a:ext>
            </a:extLst>
          </p:cNvPr>
          <p:cNvSpPr/>
          <p:nvPr/>
        </p:nvSpPr>
        <p:spPr>
          <a:xfrm>
            <a:off x="1055440" y="4365104"/>
            <a:ext cx="4145805" cy="324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648349-4410-EB00-C973-3840087C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21" y="5025930"/>
            <a:ext cx="7772400" cy="1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Tutorial-2:</a:t>
            </a:r>
            <a:r>
              <a:rPr kumimoji="1" lang="zh-CN" altLang="en-US" dirty="0"/>
              <a:t> </a:t>
            </a:r>
            <a:r>
              <a:rPr lang="zh-CN" altLang="en-US" dirty="0"/>
              <a:t>分离单元测试中的测试用例和测试代码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551384" y="1772816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ea"/>
              </a:rPr>
              <a:t>为了避免测试代码和用例的紧耦合</a:t>
            </a:r>
            <a:r>
              <a:rPr lang="zh-CN" altLang="en-US" b="1" dirty="0">
                <a:latin typeface="+mn-ea"/>
              </a:rPr>
              <a:t>，方便开发者和测试人员增加和维护测试用例，</a:t>
            </a:r>
            <a:r>
              <a:rPr lang="en-US" altLang="zh-CN" b="1" dirty="0">
                <a:latin typeface="+mn-ea"/>
              </a:rPr>
              <a:t>QT</a:t>
            </a:r>
            <a:r>
              <a:rPr lang="zh-CN" altLang="en-US" b="1" dirty="0">
                <a:latin typeface="+mn-ea"/>
              </a:rPr>
              <a:t>引入了一个</a:t>
            </a:r>
            <a:r>
              <a:rPr lang="en-US" altLang="zh-CN" b="1" dirty="0">
                <a:latin typeface="+mn-ea"/>
              </a:rPr>
              <a:t>test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data</a:t>
            </a:r>
            <a:r>
              <a:rPr lang="zh-CN" altLang="en-US" b="1" dirty="0">
                <a:latin typeface="+mn-ea"/>
              </a:rPr>
              <a:t>（测试数据）的一个抽象</a:t>
            </a:r>
            <a:endParaRPr lang="en-US" altLang="zh-CN" b="1" dirty="0">
              <a:latin typeface="+mn-ea"/>
            </a:endParaRPr>
          </a:p>
          <a:p>
            <a:endParaRPr 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案例：场景和</a:t>
            </a:r>
            <a:r>
              <a:rPr lang="en-US" altLang="zh-CN" b="1" dirty="0">
                <a:latin typeface="+mn-ea"/>
              </a:rPr>
              <a:t>Tutorial-1</a:t>
            </a:r>
            <a:r>
              <a:rPr lang="zh-CN" altLang="en-US" b="1" dirty="0">
                <a:latin typeface="+mn-ea"/>
              </a:rPr>
              <a:t>一样，但是我们希望测试更多的情况！</a:t>
            </a:r>
            <a:endParaRPr lang="en-CN" b="1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D091C-7F1B-E670-E9FB-AB99E9D6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0" y="3212976"/>
            <a:ext cx="4775200" cy="341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9EC4F-4C78-4CB3-C4DD-673849DC8E88}"/>
              </a:ext>
            </a:extLst>
          </p:cNvPr>
          <p:cNvSpPr/>
          <p:nvPr/>
        </p:nvSpPr>
        <p:spPr>
          <a:xfrm>
            <a:off x="983432" y="4769517"/>
            <a:ext cx="2592288" cy="81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4EF93-948D-B82D-0F3B-BCA59706698D}"/>
              </a:ext>
            </a:extLst>
          </p:cNvPr>
          <p:cNvSpPr txBox="1"/>
          <p:nvPr/>
        </p:nvSpPr>
        <p:spPr>
          <a:xfrm>
            <a:off x="6744072" y="4326399"/>
            <a:ext cx="42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1</a:t>
            </a:r>
            <a:r>
              <a:rPr lang="zh-CN" altLang="en-US" dirty="0"/>
              <a:t>：测试类的声明中，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slots</a:t>
            </a:r>
            <a:r>
              <a:rPr lang="zh-CN" altLang="en-US" dirty="0"/>
              <a:t>中可以为对应的测试方法增加一个数据方法（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），其名称为：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测试方法名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_data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0DDE2-B6F3-61CA-2D87-13C6BC3A764A}"/>
              </a:ext>
            </a:extLst>
          </p:cNvPr>
          <p:cNvCxnSpPr>
            <a:endCxn id="7" idx="1"/>
          </p:cNvCxnSpPr>
          <p:nvPr/>
        </p:nvCxnSpPr>
        <p:spPr>
          <a:xfrm flipV="1">
            <a:off x="3575720" y="4926564"/>
            <a:ext cx="3168352" cy="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E2B4A-B98D-4AFA-4BD4-86F6D3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6" y="2553389"/>
            <a:ext cx="5867400" cy="2349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Tutorial-2:</a:t>
            </a:r>
            <a:r>
              <a:rPr kumimoji="1" lang="zh-CN" altLang="en-US" dirty="0"/>
              <a:t> </a:t>
            </a:r>
            <a:r>
              <a:rPr lang="zh-CN" altLang="en-US" dirty="0"/>
              <a:t>分离单元测试中的测试用例和测试代码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551384" y="1772816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ea"/>
              </a:rPr>
              <a:t>在数据方法中声明测试用例</a:t>
            </a:r>
            <a:endParaRPr lang="en-CN" b="1" dirty="0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9EC4F-4C78-4CB3-C4DD-673849DC8E88}"/>
              </a:ext>
            </a:extLst>
          </p:cNvPr>
          <p:cNvSpPr/>
          <p:nvPr/>
        </p:nvSpPr>
        <p:spPr>
          <a:xfrm>
            <a:off x="1279783" y="3132889"/>
            <a:ext cx="3455535" cy="592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4EF93-948D-B82D-0F3B-BCA59706698D}"/>
              </a:ext>
            </a:extLst>
          </p:cNvPr>
          <p:cNvSpPr txBox="1"/>
          <p:nvPr/>
        </p:nvSpPr>
        <p:spPr>
          <a:xfrm>
            <a:off x="6754300" y="1688119"/>
            <a:ext cx="42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：通过</a:t>
            </a:r>
            <a:r>
              <a:rPr lang="en-US" altLang="zh-CN" dirty="0" err="1"/>
              <a:t>Qtest</a:t>
            </a:r>
            <a:r>
              <a:rPr lang="en-US" altLang="zh-CN" dirty="0"/>
              <a:t>::</a:t>
            </a:r>
            <a:r>
              <a:rPr lang="en-US" altLang="zh-CN" dirty="0" err="1"/>
              <a:t>addColum</a:t>
            </a:r>
            <a:r>
              <a:rPr lang="zh-CN" altLang="en-US" dirty="0"/>
              <a:t>，指定一个测试用例包含的内容，比如这里包含一个输入字符串（</a:t>
            </a:r>
            <a:r>
              <a:rPr lang="en-US" altLang="zh-CN" dirty="0"/>
              <a:t>string</a:t>
            </a:r>
            <a:r>
              <a:rPr lang="zh-CN" altLang="en-US" dirty="0"/>
              <a:t>）和一个期待结果（</a:t>
            </a:r>
            <a:r>
              <a:rPr lang="en-US" altLang="zh-CN" dirty="0"/>
              <a:t>result</a:t>
            </a:r>
            <a:r>
              <a:rPr lang="zh-CN" altLang="en-US" dirty="0"/>
              <a:t>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0DDE2-B6F3-61CA-2D87-13C6BC3A76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35318" y="2288284"/>
            <a:ext cx="2018982" cy="10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B0BC2-CBEA-A493-343C-C3AE92A81190}"/>
              </a:ext>
            </a:extLst>
          </p:cNvPr>
          <p:cNvCxnSpPr>
            <a:cxnSpLocks/>
          </p:cNvCxnSpPr>
          <p:nvPr/>
        </p:nvCxnSpPr>
        <p:spPr>
          <a:xfrm flipV="1">
            <a:off x="6096000" y="3774336"/>
            <a:ext cx="1051183" cy="35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F5572-B711-FC03-F83B-FFA91D798104}"/>
              </a:ext>
            </a:extLst>
          </p:cNvPr>
          <p:cNvSpPr/>
          <p:nvPr/>
        </p:nvSpPr>
        <p:spPr>
          <a:xfrm>
            <a:off x="1279783" y="3774336"/>
            <a:ext cx="4697554" cy="716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4654A-2CE2-6231-6DD1-7453647FB980}"/>
              </a:ext>
            </a:extLst>
          </p:cNvPr>
          <p:cNvSpPr txBox="1"/>
          <p:nvPr/>
        </p:nvSpPr>
        <p:spPr>
          <a:xfrm>
            <a:off x="7095456" y="3532637"/>
            <a:ext cx="4241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3</a:t>
            </a:r>
            <a:r>
              <a:rPr lang="zh-CN" altLang="en-US" dirty="0"/>
              <a:t>：通过</a:t>
            </a:r>
            <a:r>
              <a:rPr lang="en-US" altLang="zh-CN" dirty="0" err="1"/>
              <a:t>Qtest</a:t>
            </a:r>
            <a:r>
              <a:rPr lang="en-US" altLang="zh-CN" dirty="0"/>
              <a:t>::</a:t>
            </a:r>
            <a:r>
              <a:rPr lang="en-US" altLang="zh-CN" dirty="0" err="1"/>
              <a:t>newRow</a:t>
            </a:r>
            <a:r>
              <a:rPr lang="zh-CN" altLang="en-US" dirty="0"/>
              <a:t>，来定义一个测试用例，这里包含了三个用例。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每个用例包含说明（比如“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lower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en-US" altLang="zh-CN" b="1" dirty="0">
                <a:solidFill>
                  <a:srgbClr val="FF0000"/>
                </a:solidFill>
              </a:rPr>
              <a:t>),</a:t>
            </a:r>
            <a:r>
              <a:rPr lang="zh-CN" altLang="en-US" b="1" dirty="0">
                <a:solidFill>
                  <a:srgbClr val="FF0000"/>
                </a:solidFill>
              </a:rPr>
              <a:t> 以及上面</a:t>
            </a:r>
            <a:r>
              <a:rPr lang="en-US" altLang="zh-CN" b="1" dirty="0">
                <a:solidFill>
                  <a:srgbClr val="FF0000"/>
                </a:solidFill>
              </a:rPr>
              <a:t>Colum</a:t>
            </a:r>
            <a:r>
              <a:rPr lang="zh-CN" altLang="en-US" b="1" dirty="0">
                <a:solidFill>
                  <a:srgbClr val="FF0000"/>
                </a:solidFill>
              </a:rPr>
              <a:t>指定的测试用例的内容，比如“</a:t>
            </a:r>
            <a:r>
              <a:rPr lang="en-US" altLang="zh-CN" b="1" dirty="0">
                <a:solidFill>
                  <a:srgbClr val="FF0000"/>
                </a:solidFill>
              </a:rPr>
              <a:t>hello</a:t>
            </a:r>
            <a:r>
              <a:rPr lang="zh-CN" altLang="en-US" b="1" dirty="0">
                <a:solidFill>
                  <a:srgbClr val="FF0000"/>
                </a:solidFill>
              </a:rPr>
              <a:t>”是一个</a:t>
            </a:r>
            <a:r>
              <a:rPr lang="en-US" altLang="zh-CN" b="1" dirty="0">
                <a:solidFill>
                  <a:srgbClr val="FF0000"/>
                </a:solidFill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</a:rPr>
              <a:t>，而“</a:t>
            </a:r>
            <a:r>
              <a:rPr lang="en-US" altLang="zh-CN" b="1" dirty="0">
                <a:solidFill>
                  <a:srgbClr val="FF0000"/>
                </a:solidFill>
              </a:rPr>
              <a:t>HELLO</a:t>
            </a:r>
            <a:r>
              <a:rPr lang="zh-CN" altLang="en-US" b="1" dirty="0">
                <a:solidFill>
                  <a:srgbClr val="FF0000"/>
                </a:solidFill>
              </a:rPr>
              <a:t>”是一个</a:t>
            </a:r>
            <a:r>
              <a:rPr lang="en-US" altLang="zh-CN" b="1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8547D-2E1B-B7B3-5318-78C1AB45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8" y="5256313"/>
            <a:ext cx="7772400" cy="16016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D3F87D-7127-4FD5-C321-B7B003D6A332}"/>
              </a:ext>
            </a:extLst>
          </p:cNvPr>
          <p:cNvSpPr txBox="1"/>
          <p:nvPr/>
        </p:nvSpPr>
        <p:spPr>
          <a:xfrm>
            <a:off x="8121212" y="60571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形象化的表示</a:t>
            </a:r>
          </a:p>
        </p:txBody>
      </p:sp>
    </p:spTree>
    <p:extLst>
      <p:ext uri="{BB962C8B-B14F-4D97-AF65-F5344CB8AC3E}">
        <p14:creationId xmlns:p14="http://schemas.microsoft.com/office/powerpoint/2010/main" val="15693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  <p:bldP spid="16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B044B-3A3F-5302-9522-EFA4CB65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8" y="3259998"/>
            <a:ext cx="4483100" cy="1549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Tutorial-2:</a:t>
            </a:r>
            <a:r>
              <a:rPr kumimoji="1" lang="zh-CN" altLang="en-US" dirty="0"/>
              <a:t> </a:t>
            </a:r>
            <a:r>
              <a:rPr lang="zh-CN" altLang="en-US" dirty="0"/>
              <a:t>分离单元测试中的测试用例和测试代码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551384" y="1772816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ea"/>
              </a:rPr>
              <a:t>在测试方法中</a:t>
            </a:r>
            <a:r>
              <a:rPr lang="zh-CN" altLang="en-US" b="1" dirty="0">
                <a:latin typeface="+mn-ea"/>
              </a:rPr>
              <a:t>，通过获取样例来测试</a:t>
            </a:r>
            <a:endParaRPr lang="en-CN" b="1" dirty="0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9EC4F-4C78-4CB3-C4DD-673849DC8E88}"/>
              </a:ext>
            </a:extLst>
          </p:cNvPr>
          <p:cNvSpPr/>
          <p:nvPr/>
        </p:nvSpPr>
        <p:spPr>
          <a:xfrm>
            <a:off x="1199456" y="3717032"/>
            <a:ext cx="2502409" cy="425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4EF93-948D-B82D-0F3B-BCA59706698D}"/>
              </a:ext>
            </a:extLst>
          </p:cNvPr>
          <p:cNvSpPr txBox="1"/>
          <p:nvPr/>
        </p:nvSpPr>
        <p:spPr>
          <a:xfrm>
            <a:off x="6754300" y="1688119"/>
            <a:ext cx="42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4</a:t>
            </a:r>
            <a:r>
              <a:rPr lang="zh-CN" altLang="en-US" dirty="0"/>
              <a:t>：通过</a:t>
            </a:r>
            <a:r>
              <a:rPr lang="en-US" altLang="zh-CN" dirty="0"/>
              <a:t>QFETCH</a:t>
            </a:r>
            <a:r>
              <a:rPr lang="zh-CN" altLang="en-US" dirty="0"/>
              <a:t>，获取我们前面定义的测试用例的内容，这里是前面定义的两项：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result</a:t>
            </a:r>
            <a:r>
              <a:rPr lang="zh-CN" altLang="en-US" dirty="0"/>
              <a:t>。</a:t>
            </a:r>
            <a:r>
              <a:rPr lang="en-US" altLang="zh-CN" dirty="0" err="1"/>
              <a:t>QFETCh</a:t>
            </a:r>
            <a:r>
              <a:rPr lang="zh-CN" altLang="en-US" dirty="0"/>
              <a:t>的第一个参数是获取的值的类型。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0DDE2-B6F3-61CA-2D87-13C6BC3A76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01865" y="2288284"/>
            <a:ext cx="3052435" cy="154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B0BC2-CBEA-A493-343C-C3AE92A8119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735318" y="3774336"/>
            <a:ext cx="2411865" cy="68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F5572-B711-FC03-F83B-FFA91D798104}"/>
              </a:ext>
            </a:extLst>
          </p:cNvPr>
          <p:cNvSpPr/>
          <p:nvPr/>
        </p:nvSpPr>
        <p:spPr>
          <a:xfrm>
            <a:off x="1068246" y="4315924"/>
            <a:ext cx="3667072" cy="283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4654A-2CE2-6231-6DD1-7453647FB980}"/>
              </a:ext>
            </a:extLst>
          </p:cNvPr>
          <p:cNvSpPr txBox="1"/>
          <p:nvPr/>
        </p:nvSpPr>
        <p:spPr>
          <a:xfrm>
            <a:off x="7095456" y="3532637"/>
            <a:ext cx="424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要点</a:t>
            </a:r>
            <a:r>
              <a:rPr lang="en-US" altLang="zh-CN" dirty="0"/>
              <a:t>5</a:t>
            </a:r>
            <a:r>
              <a:rPr lang="zh-CN" altLang="en-US" dirty="0"/>
              <a:t>：测试函数中的</a:t>
            </a:r>
            <a:r>
              <a:rPr lang="en-US" altLang="zh-CN" dirty="0"/>
              <a:t>QCOMPARE</a:t>
            </a:r>
            <a:r>
              <a:rPr lang="zh-CN" altLang="en-US" dirty="0"/>
              <a:t>中，使用获取到的值来进行对比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9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3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6165E-9B0F-7434-C097-B3F40F73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3429000"/>
            <a:ext cx="7239000" cy="2108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Tutorial-2:</a:t>
            </a:r>
            <a:r>
              <a:rPr kumimoji="1" lang="zh-CN" altLang="en-US" dirty="0"/>
              <a:t> </a:t>
            </a:r>
            <a:r>
              <a:rPr lang="zh-CN" altLang="en-US" dirty="0"/>
              <a:t>分离单元测试中的测试用例和测试代码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B1770-11AD-E074-0662-CB732E788AE0}"/>
              </a:ext>
            </a:extLst>
          </p:cNvPr>
          <p:cNvSpPr txBox="1"/>
          <p:nvPr/>
        </p:nvSpPr>
        <p:spPr>
          <a:xfrm>
            <a:off x="551384" y="1772816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+mn-ea"/>
              </a:rPr>
              <a:t>结果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9EC4F-4C78-4CB3-C4DD-673849DC8E88}"/>
              </a:ext>
            </a:extLst>
          </p:cNvPr>
          <p:cNvSpPr/>
          <p:nvPr/>
        </p:nvSpPr>
        <p:spPr>
          <a:xfrm>
            <a:off x="309495" y="4244994"/>
            <a:ext cx="4056915" cy="68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B0BC2-CBEA-A493-343C-C3AE92A8119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98814" y="4457581"/>
            <a:ext cx="274385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94654A-2CE2-6231-6DD1-7453647FB980}"/>
              </a:ext>
            </a:extLst>
          </p:cNvPr>
          <p:cNvSpPr txBox="1"/>
          <p:nvPr/>
        </p:nvSpPr>
        <p:spPr>
          <a:xfrm>
            <a:off x="7142666" y="4457581"/>
            <a:ext cx="424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CN" dirty="0"/>
              <a:t>结果</a:t>
            </a:r>
            <a:r>
              <a:rPr lang="zh-CN" altLang="en-US" dirty="0"/>
              <a:t>上，不同的测试用例会单独呈现，可以清楚地看到不同的用例的结果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Tutorial-3:</a:t>
            </a:r>
            <a:r>
              <a:rPr kumimoji="1"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怎么进行简单测试？</a:t>
            </a:r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0168F-6054-DDE2-D412-B44D307F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40768"/>
            <a:ext cx="5024549" cy="5330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C2F19-A291-D2A2-8153-F78FE33CED74}"/>
              </a:ext>
            </a:extLst>
          </p:cNvPr>
          <p:cNvSpPr txBox="1"/>
          <p:nvPr/>
        </p:nvSpPr>
        <p:spPr>
          <a:xfrm>
            <a:off x="6088569" y="1628800"/>
            <a:ext cx="5783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目标</a:t>
            </a:r>
            <a:r>
              <a:rPr lang="zh-CN" altLang="en-US" sz="2400" dirty="0"/>
              <a:t>：测试</a:t>
            </a:r>
            <a:r>
              <a:rPr lang="en-US" altLang="zh-CN" sz="2400" dirty="0" err="1">
                <a:solidFill>
                  <a:srgbClr val="FF0000"/>
                </a:solidFill>
              </a:rPr>
              <a:t>QLineEdit</a:t>
            </a:r>
            <a:r>
              <a:rPr lang="zh-CN" altLang="en-US" sz="2400" dirty="0"/>
              <a:t>类是否能够正确处理</a:t>
            </a:r>
            <a:endParaRPr lang="en-US" altLang="zh-CN" sz="2400" dirty="0"/>
          </a:p>
          <a:p>
            <a:r>
              <a:rPr lang="zh-CN" altLang="en-US" sz="2400" dirty="0"/>
              <a:t>键盘输入的事件</a:t>
            </a:r>
            <a:endParaRPr lang="en-C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77010-267B-47AB-91C4-86719E80A964}"/>
              </a:ext>
            </a:extLst>
          </p:cNvPr>
          <p:cNvSpPr/>
          <p:nvPr/>
        </p:nvSpPr>
        <p:spPr>
          <a:xfrm>
            <a:off x="6528048" y="4509120"/>
            <a:ext cx="46805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一个输入框</a:t>
            </a:r>
            <a:r>
              <a:rPr lang="en-US" altLang="zh-CN" dirty="0"/>
              <a:t>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6159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Tutorial-3:</a:t>
            </a:r>
            <a:r>
              <a:rPr kumimoji="1"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怎么进行简单测试？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80C23-26D9-BF25-27FA-E0235E49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916336"/>
            <a:ext cx="44450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4FC34-0DE9-EF2A-1072-040E6D851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416050"/>
            <a:ext cx="5549900" cy="4025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6473D8-D1DE-93E8-6EBA-CC829DE6825F}"/>
              </a:ext>
            </a:extLst>
          </p:cNvPr>
          <p:cNvSpPr/>
          <p:nvPr/>
        </p:nvSpPr>
        <p:spPr>
          <a:xfrm>
            <a:off x="316926" y="4653136"/>
            <a:ext cx="4056915" cy="467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0CCE9-7C00-6FF3-F428-77EED3263B27}"/>
              </a:ext>
            </a:extLst>
          </p:cNvPr>
          <p:cNvCxnSpPr>
            <a:cxnSpLocks/>
          </p:cNvCxnSpPr>
          <p:nvPr/>
        </p:nvCxnSpPr>
        <p:spPr>
          <a:xfrm flipV="1">
            <a:off x="4406245" y="2468990"/>
            <a:ext cx="1409154" cy="218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A8FCF5-DA38-6E79-7DEA-92832B19CA12}"/>
              </a:ext>
            </a:extLst>
          </p:cNvPr>
          <p:cNvSpPr/>
          <p:nvPr/>
        </p:nvSpPr>
        <p:spPr>
          <a:xfrm>
            <a:off x="6554460" y="2573745"/>
            <a:ext cx="4056915" cy="30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D9E6E-9EC4-ED39-68BF-DA1C80C39EF0}"/>
              </a:ext>
            </a:extLst>
          </p:cNvPr>
          <p:cNvSpPr/>
          <p:nvPr/>
        </p:nvSpPr>
        <p:spPr>
          <a:xfrm>
            <a:off x="6578365" y="2978413"/>
            <a:ext cx="4056915" cy="30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A1BD7-E0E0-42A9-BEDF-9B4E59BF449F}"/>
              </a:ext>
            </a:extLst>
          </p:cNvPr>
          <p:cNvSpPr/>
          <p:nvPr/>
        </p:nvSpPr>
        <p:spPr>
          <a:xfrm>
            <a:off x="6552500" y="3383081"/>
            <a:ext cx="4944100" cy="303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44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3E7A3-F9BF-E740-8FF0-C4E3193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单元测试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1DBC-75C8-DF41-928F-BFB4F1B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A576-27A7-1707-4F23-66D5EBF3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637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Tutorial-3:</a:t>
            </a:r>
            <a:r>
              <a:rPr kumimoji="1"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怎么进行简单测试？</a:t>
            </a:r>
            <a:endParaRPr kumimoji="1"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BF048-9056-B342-0BC0-58E4FCB8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24944"/>
            <a:ext cx="6426200" cy="1714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804041-A80A-19DF-1191-C4C06E587342}"/>
              </a:ext>
            </a:extLst>
          </p:cNvPr>
          <p:cNvSpPr/>
          <p:nvPr/>
        </p:nvSpPr>
        <p:spPr>
          <a:xfrm>
            <a:off x="277091" y="3738803"/>
            <a:ext cx="4056915" cy="33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27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Tutorial-4:</a:t>
            </a:r>
            <a:r>
              <a:rPr kumimoji="1"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怎么测试一系列复杂的事件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84935-EEDC-6B09-8B73-5CC6CCFA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47879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4F636-7BB0-A5D6-D8D6-323525F1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09" y="1011382"/>
            <a:ext cx="61849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C384F-3FD0-34F4-3AF2-6AA3830B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59" y="4365104"/>
            <a:ext cx="4991100" cy="2667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47A1F5-00C6-1A4B-E527-A1D3A26C6853}"/>
              </a:ext>
            </a:extLst>
          </p:cNvPr>
          <p:cNvSpPr/>
          <p:nvPr/>
        </p:nvSpPr>
        <p:spPr>
          <a:xfrm>
            <a:off x="273580" y="3548990"/>
            <a:ext cx="4056915" cy="33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F793E-1018-5A3C-3892-D95603F30F90}"/>
              </a:ext>
            </a:extLst>
          </p:cNvPr>
          <p:cNvSpPr/>
          <p:nvPr/>
        </p:nvSpPr>
        <p:spPr>
          <a:xfrm>
            <a:off x="5267276" y="1320091"/>
            <a:ext cx="4056915" cy="33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E0E908-0FBA-6CCD-CA67-903CFAA64119}"/>
              </a:ext>
            </a:extLst>
          </p:cNvPr>
          <p:cNvCxnSpPr>
            <a:cxnSpLocks/>
          </p:cNvCxnSpPr>
          <p:nvPr/>
        </p:nvCxnSpPr>
        <p:spPr>
          <a:xfrm flipV="1">
            <a:off x="3831714" y="1454590"/>
            <a:ext cx="1409154" cy="218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573F90F-7BBD-644E-B7A6-CF5F390D9A4A}"/>
              </a:ext>
            </a:extLst>
          </p:cNvPr>
          <p:cNvSpPr/>
          <p:nvPr/>
        </p:nvSpPr>
        <p:spPr>
          <a:xfrm>
            <a:off x="6564748" y="1772780"/>
            <a:ext cx="4056915" cy="531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EED47-33FA-A8E3-1854-BF897E83F4CE}"/>
              </a:ext>
            </a:extLst>
          </p:cNvPr>
          <p:cNvSpPr/>
          <p:nvPr/>
        </p:nvSpPr>
        <p:spPr>
          <a:xfrm>
            <a:off x="6636871" y="2388166"/>
            <a:ext cx="4056915" cy="677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67E8C5-F2BA-0DD5-6C48-1205E296793E}"/>
              </a:ext>
            </a:extLst>
          </p:cNvPr>
          <p:cNvSpPr/>
          <p:nvPr/>
        </p:nvSpPr>
        <p:spPr>
          <a:xfrm>
            <a:off x="6591156" y="3149564"/>
            <a:ext cx="4991100" cy="927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271FA-2A3B-21BC-8DA9-83B12A9B6C74}"/>
              </a:ext>
            </a:extLst>
          </p:cNvPr>
          <p:cNvSpPr/>
          <p:nvPr/>
        </p:nvSpPr>
        <p:spPr>
          <a:xfrm>
            <a:off x="3014988" y="4617065"/>
            <a:ext cx="4991100" cy="304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6CCEF-03A1-542A-E7D3-C108AE3AD81A}"/>
              </a:ext>
            </a:extLst>
          </p:cNvPr>
          <p:cNvCxnSpPr>
            <a:cxnSpLocks/>
          </p:cNvCxnSpPr>
          <p:nvPr/>
        </p:nvCxnSpPr>
        <p:spPr>
          <a:xfrm>
            <a:off x="2567608" y="4025843"/>
            <a:ext cx="447380" cy="7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0B25F9-BEC1-22BE-3F4E-8A35D28885FB}"/>
              </a:ext>
            </a:extLst>
          </p:cNvPr>
          <p:cNvSpPr/>
          <p:nvPr/>
        </p:nvSpPr>
        <p:spPr>
          <a:xfrm>
            <a:off x="4114575" y="4998204"/>
            <a:ext cx="3061545" cy="410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980C4-5FE8-5A28-4DDD-751573D7AC3D}"/>
              </a:ext>
            </a:extLst>
          </p:cNvPr>
          <p:cNvSpPr/>
          <p:nvPr/>
        </p:nvSpPr>
        <p:spPr>
          <a:xfrm>
            <a:off x="4114575" y="5636046"/>
            <a:ext cx="3061545" cy="24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8897EC-7555-7013-14A3-57A465C0D671}"/>
              </a:ext>
            </a:extLst>
          </p:cNvPr>
          <p:cNvSpPr/>
          <p:nvPr/>
        </p:nvSpPr>
        <p:spPr>
          <a:xfrm>
            <a:off x="4114574" y="6045587"/>
            <a:ext cx="3061545" cy="24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B91E6-F5CC-EC81-1320-B2D7F60FA1B9}"/>
              </a:ext>
            </a:extLst>
          </p:cNvPr>
          <p:cNvSpPr/>
          <p:nvPr/>
        </p:nvSpPr>
        <p:spPr>
          <a:xfrm>
            <a:off x="3979765" y="6435837"/>
            <a:ext cx="3700411" cy="27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67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Tutorial-4:</a:t>
            </a:r>
            <a:r>
              <a:rPr kumimoji="1"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怎么测试一系列复杂的事件</a:t>
            </a:r>
            <a:endParaRPr kumimoji="1"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8B237-22D9-DCDF-9444-B0A7BE7A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80928"/>
            <a:ext cx="6845300" cy="187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2CE7F2-C4A8-77D3-83D0-0E99AE23AB06}"/>
              </a:ext>
            </a:extLst>
          </p:cNvPr>
          <p:cNvSpPr/>
          <p:nvPr/>
        </p:nvSpPr>
        <p:spPr>
          <a:xfrm>
            <a:off x="2412116" y="3640423"/>
            <a:ext cx="4764004" cy="436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6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单元测试：小结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/>
          <a:lstStyle/>
          <a:p>
            <a:r>
              <a:rPr lang="zh-CN" altLang="en-CN" dirty="0"/>
              <a:t>单元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围绕单元（函数、较小的类）开展的测试</a:t>
            </a:r>
            <a:endParaRPr lang="en-US" altLang="zh-CN" dirty="0"/>
          </a:p>
          <a:p>
            <a:pPr lvl="1"/>
            <a:r>
              <a:rPr lang="zh-CN" altLang="en-US" dirty="0"/>
              <a:t>尽可能的考虑不同的情况，尤其是有代表性的情况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Qlink</a:t>
            </a:r>
            <a:r>
              <a:rPr lang="zh-CN" altLang="en-US" dirty="0"/>
              <a:t>中，可以围绕语句覆盖、判定覆盖、条件覆盖、路径覆盖等方式去设计自己的测试用例</a:t>
            </a:r>
            <a:endParaRPr lang="en-US" altLang="zh-CN" dirty="0"/>
          </a:p>
          <a:p>
            <a:pPr lvl="1"/>
            <a:r>
              <a:rPr lang="zh-CN" altLang="en-US" dirty="0"/>
              <a:t>是验证单个模块正确性和保证整体应用的正确性的重要方法</a:t>
            </a:r>
            <a:endParaRPr lang="en-US" altLang="zh-CN" dirty="0"/>
          </a:p>
          <a:p>
            <a:r>
              <a:rPr lang="en-US" altLang="zh-CN" dirty="0" err="1"/>
              <a:t>QtTest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Tutorial</a:t>
            </a:r>
            <a:r>
              <a:rPr lang="zh-CN" altLang="en-US" dirty="0"/>
              <a:t>，能够在</a:t>
            </a:r>
            <a:r>
              <a:rPr lang="en-US" altLang="zh-CN" dirty="0" err="1"/>
              <a:t>Qlink</a:t>
            </a:r>
            <a:r>
              <a:rPr lang="zh-CN" altLang="en-US" dirty="0"/>
              <a:t>当中应用 </a:t>
            </a:r>
            <a:r>
              <a:rPr lang="en-US" altLang="zh-CN" dirty="0"/>
              <a:t>(10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Tutorial</a:t>
            </a:r>
            <a:r>
              <a:rPr lang="zh-CN" altLang="en-US" dirty="0"/>
              <a:t>代码在</a:t>
            </a:r>
            <a:r>
              <a:rPr lang="en-US" altLang="zh-CN" dirty="0"/>
              <a:t>Canvas</a:t>
            </a:r>
            <a:r>
              <a:rPr lang="zh-CN" altLang="en-US" dirty="0"/>
              <a:t>上有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1C937-2658-F735-EAC9-B58B6F42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849078"/>
            <a:ext cx="920323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F-22猛禽战斗机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8637"/>
            <a:ext cx="7239000" cy="48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11382"/>
            <a:ext cx="9591600" cy="1198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Manufactured by Lockheed Martin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洛克希德马丁</a:t>
            </a:r>
            <a:r>
              <a:rPr lang="en-US" altLang="zh-CN" dirty="0"/>
              <a:t>)</a:t>
            </a:r>
            <a:r>
              <a:rPr lang="en-US" dirty="0"/>
              <a:t> &amp; Boeing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波音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F-22中有多少个部件呢</a:t>
            </a:r>
            <a:r>
              <a:rPr lang="zh-CN" altLang="en-US" dirty="0"/>
              <a:t>？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0916"/>
            <a:ext cx="9144000" cy="462708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30D1120-B761-6C2E-5B46-C511BD38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F-22猛禽战斗机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776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011382"/>
            <a:ext cx="9591600" cy="1841554"/>
          </a:xfrm>
        </p:spPr>
        <p:txBody>
          <a:bodyPr>
            <a:normAutofit/>
          </a:bodyPr>
          <a:lstStyle/>
          <a:p>
            <a:r>
              <a:rPr lang="en-US" dirty="0"/>
              <a:t>如果洛克希德公司在F22上组装了一个没有测试过的部件</a:t>
            </a:r>
            <a:r>
              <a:rPr lang="zh-CN" altLang="en-US" dirty="0"/>
              <a:t>，会发生什么情况呢？</a:t>
            </a:r>
            <a:endParaRPr lang="en-US" dirty="0"/>
          </a:p>
          <a:p>
            <a:r>
              <a:rPr lang="en-CN" dirty="0"/>
              <a:t>这个部件的几乎不可能正常工作</a:t>
            </a:r>
            <a:r>
              <a:rPr lang="zh-CN" altLang="en-US" dirty="0"/>
              <a:t>！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0D1120-B761-6C2E-5B46-C511BD38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F-22猛禽战斗机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54EA3-3D20-B2FD-1B0F-97D3C9EC4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267200"/>
            <a:ext cx="3124200" cy="2081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F9209-0B58-1132-1306-11C3F72A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4191000"/>
            <a:ext cx="4388499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2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Lessons</a:t>
            </a:r>
            <a:r>
              <a:rPr lang="en-US" altLang="zh-CN" sz="4000" dirty="0"/>
              <a:t>:</a:t>
            </a:r>
            <a:r>
              <a:rPr lang="zh-CN" altLang="en-US" sz="4000" dirty="0"/>
              <a:t> 管理实现的复杂性</a:t>
            </a:r>
            <a:endParaRPr lang="en-US" sz="4000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/>
              <a:t>单独的部件</a:t>
            </a:r>
            <a:r>
              <a:rPr lang="en-US" altLang="zh-CN" dirty="0"/>
              <a:t>/</a:t>
            </a:r>
            <a:r>
              <a:rPr lang="zh-CN" altLang="en-US" dirty="0"/>
              <a:t>模块，在被集成到其他的部件</a:t>
            </a:r>
            <a:r>
              <a:rPr lang="en-US" altLang="zh-CN" dirty="0"/>
              <a:t>/</a:t>
            </a:r>
            <a:r>
              <a:rPr lang="zh-CN" altLang="en-US" dirty="0"/>
              <a:t>模块前，需要进行验证和测试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几个模块集成的子系统</a:t>
            </a:r>
            <a:r>
              <a:rPr lang="zh-CN" altLang="en-US" dirty="0"/>
              <a:t>，同样需要经过验证和测试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当增加新的部件</a:t>
            </a:r>
            <a:r>
              <a:rPr lang="en-US" altLang="zh-CN" dirty="0"/>
              <a:t>/</a:t>
            </a:r>
            <a:r>
              <a:rPr lang="zh-CN" altLang="en-US" dirty="0"/>
              <a:t>模块之后，如果整个系统（或者应用崩溃了），那么极大概率下，是新引入的这个部件</a:t>
            </a:r>
            <a:r>
              <a:rPr lang="en-US" altLang="zh-CN" dirty="0"/>
              <a:t>/</a:t>
            </a:r>
            <a:r>
              <a:rPr lang="zh-CN" altLang="en-US" dirty="0"/>
              <a:t>模块导致的问题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从新引入的模块出发分析问题并解决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上面这些步骤最终使一个复杂的系统</a:t>
            </a:r>
            <a:r>
              <a:rPr lang="zh-CN" altLang="en-US" dirty="0"/>
              <a:t>（或者应用）能够顺利地运行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3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回到编程</a:t>
            </a:r>
            <a:r>
              <a:rPr lang="zh-CN" altLang="en-US" dirty="0"/>
              <a:t>：两类编程方式</a:t>
            </a:r>
            <a:endParaRPr lang="en-US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24000"/>
            <a:ext cx="9290992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Approach #1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”</a:t>
            </a:r>
            <a:r>
              <a:rPr lang="en-US" dirty="0" err="1"/>
              <a:t>我写完了要求的所有功能的所有代码</a:t>
            </a:r>
            <a:r>
              <a:rPr lang="zh-CN" altLang="en-US" dirty="0"/>
              <a:t>，然后当我尝试编译和运行的时候，整个应用直接崩掉了</a:t>
            </a:r>
            <a:r>
              <a:rPr lang="en-US" dirty="0"/>
              <a:t>!“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Approach #2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按照要求实现一些功能</a:t>
            </a:r>
            <a:r>
              <a:rPr lang="en-US" dirty="0"/>
              <a:t> (</a:t>
            </a:r>
            <a:r>
              <a:rPr lang="en-US" dirty="0" err="1"/>
              <a:t>比如</a:t>
            </a:r>
            <a:r>
              <a:rPr lang="zh-CN" altLang="en-US" dirty="0"/>
              <a:t>，实现一个方法或者一个简单的类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测试这些实现的功能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再写一些代码实现另外一些功能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测试新写的这部分代码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将这两部分</a:t>
            </a:r>
            <a:r>
              <a:rPr lang="zh-CN" altLang="en-US" dirty="0"/>
              <a:t>（经过测试）</a:t>
            </a:r>
            <a:r>
              <a:rPr lang="en-US" dirty="0" err="1"/>
              <a:t>的代码进行整合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测试整合后的代码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重复过程</a:t>
            </a:r>
            <a:r>
              <a:rPr lang="en-US" altLang="zh-CN" dirty="0"/>
              <a:t>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52400"/>
            <a:ext cx="9587408" cy="1143000"/>
          </a:xfrm>
        </p:spPr>
        <p:txBody>
          <a:bodyPr/>
          <a:lstStyle/>
          <a:p>
            <a:pPr eaLnBrk="1" hangingPunct="1"/>
            <a:r>
              <a:rPr lang="en-US" dirty="0" err="1"/>
              <a:t>单元测试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Unit testing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219200"/>
            <a:ext cx="9214792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err="1"/>
              <a:t>相对大型的程序通常会包括很多小的模块</a:t>
            </a:r>
            <a:endParaRPr lang="en-US" dirty="0"/>
          </a:p>
          <a:p>
            <a:pPr lvl="1" eaLnBrk="1" hangingPunct="1"/>
            <a:r>
              <a:rPr lang="zh-CN" altLang="en-US" sz="2000" dirty="0"/>
              <a:t>类 </a:t>
            </a:r>
            <a:r>
              <a:rPr lang="en-US" altLang="zh-CN" sz="2000" dirty="0"/>
              <a:t>(</a:t>
            </a:r>
            <a:r>
              <a:rPr lang="en-US" sz="2000" dirty="0"/>
              <a:t>Classes</a:t>
            </a:r>
            <a:r>
              <a:rPr lang="en-US" altLang="zh-CN" sz="2000" dirty="0"/>
              <a:t>)</a:t>
            </a:r>
            <a:r>
              <a:rPr lang="en-US" sz="2000" dirty="0"/>
              <a:t>, </a:t>
            </a:r>
            <a:r>
              <a:rPr lang="en-US" sz="2000" dirty="0" err="1"/>
              <a:t>方法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methods</a:t>
            </a:r>
            <a:r>
              <a:rPr lang="en-US" altLang="zh-CN" sz="2000" dirty="0"/>
              <a:t>)</a:t>
            </a:r>
            <a:r>
              <a:rPr lang="en-US" sz="2000" dirty="0"/>
              <a:t>, </a:t>
            </a:r>
            <a:r>
              <a:rPr lang="en-US" sz="2000" dirty="0" err="1"/>
              <a:t>包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packages</a:t>
            </a:r>
            <a:r>
              <a:rPr lang="en-US" altLang="zh-CN" sz="2000" dirty="0"/>
              <a:t>)</a:t>
            </a:r>
            <a:r>
              <a:rPr lang="en-US" sz="2000" dirty="0"/>
              <a:t>, </a:t>
            </a:r>
            <a:r>
              <a:rPr lang="en-US" altLang="zh-CN" sz="2000" dirty="0"/>
              <a:t>…</a:t>
            </a:r>
            <a:endParaRPr lang="en-US" sz="20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单元测试中的单元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Unit</a:t>
            </a:r>
            <a:r>
              <a:rPr lang="en-US" altLang="zh-CN" dirty="0"/>
              <a:t>)</a:t>
            </a:r>
            <a:r>
              <a:rPr lang="zh-CN" altLang="en-US" dirty="0"/>
              <a:t> 是这些小模块的一个统称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常见的一些软件测试类型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000" dirty="0" err="1"/>
              <a:t>单元测试</a:t>
            </a:r>
            <a:r>
              <a:rPr lang="en-US" altLang="zh-CN" sz="2000" dirty="0"/>
              <a:t>:</a:t>
            </a:r>
            <a:r>
              <a:rPr lang="zh-CN" altLang="en-US" sz="2000" dirty="0"/>
              <a:t> 测试特定的一个类或者方法等小单元</a:t>
            </a:r>
            <a:endParaRPr lang="en-US" sz="2000" dirty="0"/>
          </a:p>
          <a:p>
            <a:pPr lvl="1" eaLnBrk="1" hangingPunct="1"/>
            <a:r>
              <a:rPr lang="en-US" sz="2000" dirty="0" err="1"/>
              <a:t>集成测试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Integration Testing</a:t>
            </a:r>
            <a:r>
              <a:rPr lang="en-US" altLang="zh-CN" sz="2000" dirty="0"/>
              <a:t>):</a:t>
            </a:r>
            <a:r>
              <a:rPr lang="zh-CN" altLang="en-US" sz="2000" dirty="0"/>
              <a:t> </a:t>
            </a:r>
            <a:r>
              <a:rPr lang="en-US" sz="2000" dirty="0"/>
              <a:t>test integrated units</a:t>
            </a:r>
          </a:p>
          <a:p>
            <a:pPr lvl="1" eaLnBrk="1" hangingPunct="1"/>
            <a:r>
              <a:rPr lang="en-US" sz="2000" dirty="0" err="1"/>
              <a:t>系统测试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System Testing</a:t>
            </a:r>
            <a:r>
              <a:rPr lang="en-US" altLang="zh-CN" sz="2000" dirty="0"/>
              <a:t>):</a:t>
            </a:r>
            <a:r>
              <a:rPr lang="zh-CN" altLang="en-US" sz="2000" dirty="0"/>
              <a:t> </a:t>
            </a:r>
            <a:r>
              <a:rPr lang="en-US" sz="2000" dirty="0"/>
              <a:t>test entire system that is fully integrated</a:t>
            </a:r>
          </a:p>
          <a:p>
            <a:pPr lvl="1" eaLnBrk="1" hangingPunct="1"/>
            <a:endParaRPr lang="en-US" sz="20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单元测试是测试一个应用中的主要组件的基本方法</a:t>
            </a:r>
            <a:endParaRPr lang="en-US" dirty="0"/>
          </a:p>
          <a:p>
            <a:pPr lvl="1"/>
            <a:r>
              <a:rPr lang="en-US" dirty="0" err="1"/>
              <a:t>通常由应用</a:t>
            </a:r>
            <a:r>
              <a:rPr lang="en-US" altLang="zh-CN" dirty="0"/>
              <a:t>/</a:t>
            </a:r>
            <a:r>
              <a:rPr lang="zh-CN" altLang="en-US" dirty="0"/>
              <a:t>程序开发者来写对应的测试代码和样例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1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7640</TotalTime>
  <Words>1513</Words>
  <Application>Microsoft Macintosh PowerPoint</Application>
  <PresentationFormat>Widescreen</PresentationFormat>
  <Paragraphs>189</Paragraphs>
  <Slides>33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Microsoft YaHei</vt:lpstr>
      <vt:lpstr>StarSymbol</vt:lpstr>
      <vt:lpstr>华文楷体</vt:lpstr>
      <vt:lpstr>Arial</vt:lpstr>
      <vt:lpstr>Calibri</vt:lpstr>
      <vt:lpstr>Corbel</vt:lpstr>
      <vt:lpstr>Courier</vt:lpstr>
      <vt:lpstr>Courier New</vt:lpstr>
      <vt:lpstr>Tahoma</vt:lpstr>
      <vt:lpstr>Times New Roman</vt:lpstr>
      <vt:lpstr>Wingdings</vt:lpstr>
      <vt:lpstr>Office Theme</vt:lpstr>
      <vt:lpstr>软件工程实践 (SEP)</vt:lpstr>
      <vt:lpstr>回顾: Project1: Qlink (连连看项目)</vt:lpstr>
      <vt:lpstr>单元测试</vt:lpstr>
      <vt:lpstr>F-22猛禽战斗机</vt:lpstr>
      <vt:lpstr>F-22猛禽战斗机</vt:lpstr>
      <vt:lpstr>F-22猛禽战斗机</vt:lpstr>
      <vt:lpstr>Lessons: 管理实现的复杂性</vt:lpstr>
      <vt:lpstr>回到编程：两类编程方式</vt:lpstr>
      <vt:lpstr>单元测试 (Unit testing)</vt:lpstr>
      <vt:lpstr>单元测试具体怎么进行呢？</vt:lpstr>
      <vt:lpstr>单元测试具体怎么进行呢？</vt:lpstr>
      <vt:lpstr>Test driver program</vt:lpstr>
      <vt:lpstr>Power Of 2</vt:lpstr>
      <vt:lpstr>Test PowerOf2</vt:lpstr>
      <vt:lpstr>QT单元测试库: QtTest</vt:lpstr>
      <vt:lpstr>单元测试Tutorials (1-4)</vt:lpstr>
      <vt:lpstr>Tutorial-1: 一个基础版本的单元测试</vt:lpstr>
      <vt:lpstr>Tutorial-1: 一个基础版本的单元测试</vt:lpstr>
      <vt:lpstr>Tutorial-1: 一个基础版本的单元测试 (2)</vt:lpstr>
      <vt:lpstr>Tutorial-1: 一个基础版本的单元测试 (3)</vt:lpstr>
      <vt:lpstr>Tutorial-1: 一个基础版本的单元测试 (4)</vt:lpstr>
      <vt:lpstr>Tutorial-1: 一个基础版本的单元测试 (5)</vt:lpstr>
      <vt:lpstr>Tutorial-1: 存在的问题，测试代码和样例紧耦合</vt:lpstr>
      <vt:lpstr>Tutorial-2: 分离单元测试中的测试用例和测试代码</vt:lpstr>
      <vt:lpstr>Tutorial-2: 分离单元测试中的测试用例和测试代码</vt:lpstr>
      <vt:lpstr>Tutorial-2: 分离单元测试中的测试用例和测试代码</vt:lpstr>
      <vt:lpstr>Tutorial-2: 分离单元测试中的测试用例和测试代码</vt:lpstr>
      <vt:lpstr>Tutorial-3: GUI怎么进行简单测试？</vt:lpstr>
      <vt:lpstr>Tutorial-3: GUI怎么进行简单测试？</vt:lpstr>
      <vt:lpstr>Tutorial-3: GUI怎么进行简单测试？</vt:lpstr>
      <vt:lpstr>Tutorial-4: GUI怎么测试一系列复杂的事件</vt:lpstr>
      <vt:lpstr>Tutorial-4: GUI怎么测试一系列复杂的事件</vt:lpstr>
      <vt:lpstr>单元测试：小结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Dong Du</cp:lastModifiedBy>
  <cp:revision>880</cp:revision>
  <dcterms:created xsi:type="dcterms:W3CDTF">2021-02-24T11:14:01Z</dcterms:created>
  <dcterms:modified xsi:type="dcterms:W3CDTF">2023-09-13T04:50:45Z</dcterms:modified>
</cp:coreProperties>
</file>