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8"/>
  </p:notesMasterIdLst>
  <p:handoutMasterIdLst>
    <p:handoutMasterId r:id="rId39"/>
  </p:handoutMasterIdLst>
  <p:sldIdLst>
    <p:sldId id="477" r:id="rId2"/>
    <p:sldId id="478" r:id="rId3"/>
    <p:sldId id="479" r:id="rId4"/>
    <p:sldId id="321" r:id="rId5"/>
    <p:sldId id="466" r:id="rId6"/>
    <p:sldId id="467" r:id="rId7"/>
    <p:sldId id="480" r:id="rId8"/>
    <p:sldId id="405" r:id="rId9"/>
    <p:sldId id="468" r:id="rId10"/>
    <p:sldId id="469" r:id="rId11"/>
    <p:sldId id="323" r:id="rId12"/>
    <p:sldId id="482" r:id="rId13"/>
    <p:sldId id="484" r:id="rId14"/>
    <p:sldId id="420" r:id="rId15"/>
    <p:sldId id="328" r:id="rId16"/>
    <p:sldId id="413" r:id="rId17"/>
    <p:sldId id="471" r:id="rId18"/>
    <p:sldId id="394" r:id="rId19"/>
    <p:sldId id="485" r:id="rId20"/>
    <p:sldId id="473" r:id="rId21"/>
    <p:sldId id="337" r:id="rId22"/>
    <p:sldId id="343" r:id="rId23"/>
    <p:sldId id="340" r:id="rId24"/>
    <p:sldId id="345" r:id="rId25"/>
    <p:sldId id="422" r:id="rId26"/>
    <p:sldId id="423" r:id="rId27"/>
    <p:sldId id="425" r:id="rId28"/>
    <p:sldId id="428" r:id="rId29"/>
    <p:sldId id="429" r:id="rId30"/>
    <p:sldId id="430" r:id="rId31"/>
    <p:sldId id="487" r:id="rId32"/>
    <p:sldId id="488" r:id="rId33"/>
    <p:sldId id="489" r:id="rId34"/>
    <p:sldId id="490" r:id="rId35"/>
    <p:sldId id="491" r:id="rId36"/>
    <p:sldId id="496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, Tong" initials="LT" lastIdx="1" clrIdx="0">
    <p:extLst>
      <p:ext uri="{19B8F6BF-5375-455C-9EA6-DF929625EA0E}">
        <p15:presenceInfo xmlns:p15="http://schemas.microsoft.com/office/powerpoint/2012/main" userId="S::tliu@massey.ac.nz::eee59d0e-d9ce-47d3-afe3-bfc93fbabe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3300"/>
    <a:srgbClr val="B2B2B2"/>
    <a:srgbClr val="993366"/>
    <a:srgbClr val="00FF00"/>
    <a:srgbClr val="FF99CC"/>
    <a:srgbClr val="66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67615" autoAdjust="0"/>
  </p:normalViewPr>
  <p:slideViewPr>
    <p:cSldViewPr>
      <p:cViewPr varScale="1">
        <p:scale>
          <a:sx n="88" d="100"/>
          <a:sy n="88" d="100"/>
        </p:scale>
        <p:origin x="2274" y="84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2"/>
    </p:cViewPr>
  </p:sorter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3T11:46:13.287" idx="1">
    <p:pos x="10" y="10"/>
    <p:text/>
    <p:extLst>
      <p:ext uri="{C676402C-5697-4E1C-873F-D02D1690AC5C}">
        <p15:threadingInfo xmlns:p15="http://schemas.microsoft.com/office/powerpoint/2012/main" timeZoneBias="-7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64FA9C-EB82-4DBD-A9C4-CD71B42334B0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56614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2AB20E7-96DE-4F19-9656-CB0AED4896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481D75-437F-4417-AAF9-B1ADA1011E53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15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3CD13A-9F1E-45BB-8C31-C9DE734C8487}" type="slidenum">
              <a:rPr lang="en-US" smtClean="0">
                <a:latin typeface="Times New Roman" pitchFamily="18" charset="0"/>
              </a:rPr>
              <a:pPr eaLnBrk="1" hangingPunct="1"/>
              <a:t>10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85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764C36-C86D-4A21-8E72-49C0F3DCDDAD}" type="slidenum">
              <a:rPr lang="en-US" smtClean="0">
                <a:latin typeface="Times New Roman" pitchFamily="18" charset="0"/>
              </a:rPr>
              <a:pPr eaLnBrk="1" hangingPunct="1"/>
              <a:t>11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6031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59FEDC-2E7D-44A1-B16F-F754D92946FA}" type="slidenum">
              <a:rPr lang="en-US" smtClean="0">
                <a:latin typeface="Times New Roman" pitchFamily="18" charset="0"/>
              </a:rPr>
              <a:pPr eaLnBrk="1" hangingPunct="1"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475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3505FF-30EB-4F1F-859E-43BD7036BC16}" type="slidenum">
              <a:rPr lang="en-US" smtClean="0">
                <a:latin typeface="Times New Roman" pitchFamily="18" charset="0"/>
              </a:rPr>
              <a:pPr eaLnBrk="1" hangingPunct="1"/>
              <a:t>13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17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5663EF0-ADCC-4938-967D-D938790D2D9F}" type="slidenum">
              <a:rPr lang="en-US" smtClean="0">
                <a:latin typeface="Times New Roman" pitchFamily="18" charset="0"/>
              </a:rPr>
              <a:pPr eaLnBrk="1" hangingPunct="1"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248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A540A49-F3B3-4E6C-BBE1-79E3F7927598}" type="slidenum">
              <a:rPr lang="en-US" smtClean="0">
                <a:latin typeface="Times New Roman" pitchFamily="18" charset="0"/>
              </a:rPr>
              <a:pPr eaLnBrk="1" hangingPunct="1"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2877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1AB6FBB-9539-4CE5-B15F-07099F4B62C3}" type="slidenum">
              <a:rPr lang="en-US" smtClean="0">
                <a:latin typeface="Times New Roman" pitchFamily="18" charset="0"/>
              </a:rPr>
              <a:pPr eaLnBrk="1" hangingPunct="1"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564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B6F688-2943-45E1-B8D3-574C2EB9C75E}" type="slidenum">
              <a:rPr lang="en-US" smtClean="0">
                <a:latin typeface="Times New Roman" pitchFamily="18" charset="0"/>
              </a:rPr>
              <a:pPr eaLnBrk="1" hangingPunct="1"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2242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C5DA13-A574-4C9D-BF17-E283FDDCBDD9}" type="slidenum">
              <a:rPr lang="en-US" smtClean="0">
                <a:latin typeface="Times New Roman" pitchFamily="18" charset="0"/>
              </a:rPr>
              <a:pPr eaLnBrk="1" hangingPunct="1"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352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94CCA5-1491-435F-B23B-E90158781B02}" type="slidenum">
              <a:rPr lang="en-US" smtClean="0">
                <a:latin typeface="Times New Roman" pitchFamily="18" charset="0"/>
              </a:rPr>
              <a:pPr eaLnBrk="1" hangingPunct="1"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271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FE82F44-05C9-41C5-8E77-B04D3F89CEF9}" type="slidenum">
              <a:rPr lang="en-US" smtClean="0">
                <a:latin typeface="Times New Roman" pitchFamily="18" charset="0"/>
              </a:rPr>
              <a:pPr eaLnBrk="1" hangingPunct="1"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27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0EED086-6AB8-494D-9E6B-4BA2776C93F7}" type="slidenum">
              <a:rPr lang="en-US" smtClean="0">
                <a:latin typeface="Times New Roman" pitchFamily="18" charset="0"/>
              </a:rPr>
              <a:pPr eaLnBrk="1" hangingPunct="1"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3370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8BC47E9-4283-49EC-8918-404371849419}" type="slidenum">
              <a:rPr lang="en-US" smtClean="0">
                <a:latin typeface="Times New Roman" pitchFamily="18" charset="0"/>
              </a:rPr>
              <a:pPr eaLnBrk="1" hangingPunct="1"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1806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854592-0FAF-40D5-82ED-455A891EA71E}" type="slidenum">
              <a:rPr lang="en-US" smtClean="0">
                <a:latin typeface="Times New Roman" pitchFamily="18" charset="0"/>
              </a:rPr>
              <a:pPr eaLnBrk="1" hangingPunct="1"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580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4EF00DB-26D6-4185-9017-A474EB010C0C}" type="slidenum">
              <a:rPr lang="en-US" smtClean="0">
                <a:latin typeface="Times New Roman" pitchFamily="18" charset="0"/>
              </a:rPr>
              <a:pPr eaLnBrk="1" hangingPunct="1"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79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788595E-0398-4A86-AF1A-29DD60ABFB52}" type="slidenum">
              <a:rPr lang="en-US" smtClean="0">
                <a:latin typeface="Times New Roman" pitchFamily="18" charset="0"/>
              </a:rPr>
              <a:pPr eaLnBrk="1" hangingPunct="1"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667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3646D14-7991-4D7B-B59B-F786A992D641}" type="slidenum">
              <a:rPr lang="en-US" smtClean="0">
                <a:latin typeface="Times New Roman" pitchFamily="18" charset="0"/>
              </a:rPr>
              <a:pPr eaLnBrk="1" hangingPunct="1"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2310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1591A00-8F41-4F66-9D07-337EFB7F7A73}" type="slidenum">
              <a:rPr lang="en-US" smtClean="0">
                <a:latin typeface="Times New Roman" pitchFamily="18" charset="0"/>
              </a:rPr>
              <a:pPr eaLnBrk="1" hangingPunct="1"/>
              <a:t>26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773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3C9C-D379-465E-9B46-AB7E93E13F17}" type="slidenum">
              <a:rPr lang="en-US" smtClean="0">
                <a:latin typeface="Times New Roman" pitchFamily="18" charset="0"/>
              </a:rPr>
              <a:pPr eaLnBrk="1" hangingPunct="1"/>
              <a:t>27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913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EAEC9B0-132E-435F-8A54-62722D1577C4}" type="slidenum">
              <a:rPr lang="en-US" smtClean="0">
                <a:latin typeface="Times New Roman" pitchFamily="18" charset="0"/>
              </a:rPr>
              <a:pPr eaLnBrk="1" hangingPunct="1"/>
              <a:t>28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4988"/>
            <a:ext cx="5791200" cy="511175"/>
          </a:xfrm>
          <a:noFill/>
        </p:spPr>
        <p:txBody>
          <a:bodyPr/>
          <a:lstStyle/>
          <a:p>
            <a:endParaRPr lang="en-GB" dirty="0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609600" y="5008563"/>
            <a:ext cx="5181600" cy="29289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&lt;TR BGCOLOR="#C0C0C0"&gt;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&lt;TH&gt;Product&lt;/TH&gt; &lt;TH&gt;Legal Protection&lt;/TH&gt; &lt;TH&gt;Waiver&lt;/TH&gt;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&lt;/TR&gt;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&lt;TR ALIGN="MIDDLE"&gt;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&lt;TD&gt;Auto&lt;/TD&gt;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&lt;TD&gt;Yes&lt;/TD&gt;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</a:t>
            </a:r>
            <a:r>
              <a:rPr lang="en-GB" sz="1000" b="1">
                <a:latin typeface="Courier New" pitchFamily="49" charset="0"/>
              </a:rPr>
              <a:t>&lt;TD&gt;&amp;nbsp;&lt;/TD&gt;</a:t>
            </a:r>
            <a:endParaRPr lang="en-GB" sz="1000">
              <a:latin typeface="Courier New" pitchFamily="49" charset="0"/>
            </a:endParaRP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&lt;/TR&gt;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&lt;TR ALIGN="MIDDLE"&gt;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&lt;TD&gt;Home&lt;/TD&gt;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</a:t>
            </a:r>
            <a:r>
              <a:rPr lang="en-GB" sz="1000" b="1">
                <a:latin typeface="Courier New" pitchFamily="49" charset="0"/>
              </a:rPr>
              <a:t>&lt;TD&gt;&amp;nbsp;&lt;/TD&gt;</a:t>
            </a:r>
            <a:endParaRPr lang="en-GB" sz="1000">
              <a:latin typeface="Courier New" pitchFamily="49" charset="0"/>
            </a:endParaRP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&lt;TD&gt;Yes&lt;/TD&gt;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&lt;/TR&gt;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&lt;TR ALIGN="MIDDLE"&gt;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&lt;TD&gt;Life&lt;/TD&gt;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</a:t>
            </a:r>
            <a:r>
              <a:rPr lang="en-GB" sz="1000" b="1">
                <a:latin typeface="Courier New" pitchFamily="49" charset="0"/>
              </a:rPr>
              <a:t>&lt;TD&gt;&amp;nbsp;&lt;/TD&gt;</a:t>
            </a:r>
            <a:endParaRPr lang="en-GB" sz="1000">
              <a:latin typeface="Courier New" pitchFamily="49" charset="0"/>
            </a:endParaRP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	&lt;TD&gt;Yes&lt;/TD&gt;</a:t>
            </a:r>
          </a:p>
          <a:p>
            <a:pPr eaLnBrk="0" hangingPunct="0"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sz="1000">
                <a:latin typeface="Courier New" pitchFamily="49" charset="0"/>
              </a:rPr>
              <a:t>	&lt;/TR&gt;</a:t>
            </a:r>
            <a:endParaRPr lang="en-US" sz="1000">
              <a:latin typeface="Courier New" pitchFamily="49" charset="0"/>
            </a:endParaRPr>
          </a:p>
        </p:txBody>
      </p:sp>
      <p:pic>
        <p:nvPicPr>
          <p:cNvPr id="8090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767388"/>
            <a:ext cx="3362325" cy="234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6195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8B7190-F1D9-4269-9380-BF093170D805}" type="slidenum">
              <a:rPr lang="en-US" smtClean="0">
                <a:latin typeface="Times New Roman" pitchFamily="18" charset="0"/>
              </a:rPr>
              <a:pPr eaLnBrk="1" hangingPunct="1"/>
              <a:t>29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03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F296172-096E-412D-83D3-A1F20946F72A}" type="slidenum">
              <a:rPr lang="en-US" smtClean="0">
                <a:latin typeface="Times New Roman" pitchFamily="18" charset="0"/>
              </a:rPr>
              <a:pPr eaLnBrk="1" hangingPunct="1"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7339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6F8EDEB-A5B2-47F3-8B63-CCE05B697BEA}" type="slidenum">
              <a:rPr lang="en-US" smtClean="0">
                <a:latin typeface="Times New Roman" pitchFamily="18" charset="0"/>
              </a:rPr>
              <a:pPr eaLnBrk="1" hangingPunct="1"/>
              <a:t>30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3588" cy="3430587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344988"/>
            <a:ext cx="5791200" cy="1055687"/>
          </a:xfrm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9486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CCDC47-02D3-4826-B88D-720CE4FBE6C6}" type="slidenum">
              <a:rPr lang="en-US" smtClean="0">
                <a:latin typeface="Times New Roman" pitchFamily="18" charset="0"/>
              </a:rPr>
              <a:pPr eaLnBrk="1" hangingPunct="1"/>
              <a:t>31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6403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9B73DB0-73B0-42AB-A95A-332DE596F67C}" type="slidenum">
              <a:rPr lang="en-US" smtClean="0">
                <a:latin typeface="Times New Roman" pitchFamily="18" charset="0"/>
              </a:rPr>
              <a:pPr eaLnBrk="1" hangingPunct="1"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1627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D32637-003C-49ED-A052-EED8218DF6D4}" type="slidenum">
              <a:rPr lang="en-US" smtClean="0">
                <a:latin typeface="Times New Roman" pitchFamily="18" charset="0"/>
              </a:rPr>
              <a:pPr eaLnBrk="1" hangingPunct="1"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1157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CE6B92-5E37-42EF-B3A9-443629BD8978}" type="slidenum">
              <a:rPr lang="en-US" smtClean="0">
                <a:latin typeface="Times New Roman" pitchFamily="18" charset="0"/>
              </a:rPr>
              <a:pPr eaLnBrk="1" hangingPunct="1"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8632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E7F950-8797-46D4-9A17-90C73DDD56CF}" type="slidenum">
              <a:rPr lang="en-US" smtClean="0">
                <a:latin typeface="Times New Roman" pitchFamily="18" charset="0"/>
              </a:rPr>
              <a:pPr eaLnBrk="1" hangingPunct="1"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728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C94FCB7-BCAC-4482-9687-C135DCFAED09}" type="slidenum">
              <a:rPr lang="en-US" smtClean="0">
                <a:latin typeface="Times New Roman" pitchFamily="18" charset="0"/>
              </a:rPr>
              <a:pPr eaLnBrk="1" hangingPunct="1"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382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FE32851-92C7-4376-81A4-0B97823E4A14}" type="slidenum">
              <a:rPr lang="en-US" smtClean="0">
                <a:latin typeface="Times New Roman" pitchFamily="18" charset="0"/>
              </a:rPr>
              <a:pPr eaLnBrk="1" hangingPunct="1"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049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2174E-7030-4217-A903-DF59AE156163}" type="slidenum">
              <a:rPr lang="en-US" smtClean="0">
                <a:latin typeface="Times New Roman" pitchFamily="18" charset="0"/>
              </a:rPr>
              <a:pPr eaLnBrk="1" hangingPunct="1"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47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83AAEA-9ECA-4A67-974A-0772CBF0B50C}" type="slidenum">
              <a:rPr lang="en-US" smtClean="0">
                <a:latin typeface="Times New Roman" pitchFamily="18" charset="0"/>
              </a:rPr>
              <a:pPr eaLnBrk="1" hangingPunct="1"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227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77B4590-8B6F-43AD-875D-E9A348AD9138}" type="slidenum">
              <a:rPr lang="en-US" smtClean="0">
                <a:latin typeface="Times New Roman" pitchFamily="18" charset="0"/>
              </a:rPr>
              <a:pPr eaLnBrk="1" hangingPunct="1"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26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FCED1B-D5BE-40EE-BE42-481201CF38AF}" type="slidenum">
              <a:rPr lang="en-US" smtClean="0">
                <a:latin typeface="Times New Roman" pitchFamily="18" charset="0"/>
              </a:rPr>
              <a:pPr eaLnBrk="1" hangingPunct="1"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890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DC9AEE-B279-4E66-81A8-484E0BC85C91}" type="slidenum">
              <a:rPr lang="en-US" smtClean="0">
                <a:latin typeface="Times New Roman" pitchFamily="18" charset="0"/>
              </a:rPr>
              <a:pPr eaLnBrk="1" hangingPunct="1"/>
              <a:t>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59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503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385034" name="AutoShap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40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066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48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4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614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2286000"/>
            <a:ext cx="3770313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9913" y="2286000"/>
            <a:ext cx="3770312" cy="372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815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78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819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860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9913" y="22860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027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4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09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97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935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721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286000"/>
            <a:ext cx="76930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33" name="Text Box 15"/>
          <p:cNvSpPr txBox="1">
            <a:spLocks noChangeArrowheads="1"/>
          </p:cNvSpPr>
          <p:nvPr/>
        </p:nvSpPr>
        <p:spPr bwMode="auto">
          <a:xfrm>
            <a:off x="0" y="0"/>
            <a:ext cx="2819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NZ" sz="1400" b="1" i="1"/>
              <a:t>Dynamic Web Application Development using ASP.NET</a:t>
            </a:r>
            <a:endParaRPr lang="en-GB" sz="1400" b="1" i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NZ" sz="3200"/>
              <a:t>The </a:t>
            </a:r>
            <a:r>
              <a:rPr lang="en-NZ" sz="3200" dirty="0" err="1"/>
              <a:t>HyperText</a:t>
            </a:r>
            <a:r>
              <a:rPr lang="en-NZ" sz="3200" dirty="0"/>
              <a:t> Mark-up</a:t>
            </a:r>
            <a:br>
              <a:rPr lang="en-NZ" sz="3200" dirty="0"/>
            </a:br>
            <a:r>
              <a:rPr lang="en-NZ" sz="3200" dirty="0"/>
              <a:t>Language (HTML)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5F94-6A21-4A58-8C28-5E6B8F08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HTML Documents</a:t>
            </a:r>
            <a:endParaRPr lang="en-GB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dirty="0"/>
              <a:t>Text files with tags that mark up the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NZ" dirty="0"/>
              <a:t>They become web pages when they are made available on a web server and are rendered on the client machine using a web browser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The browser uses the tags to manage the 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NZ" dirty="0"/>
              <a:t>e.g. the paragraph tag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5120317"/>
            <a:ext cx="4176712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&lt;p&gt;some text in paragraph one …&lt;/p&gt;</a:t>
            </a:r>
          </a:p>
          <a:p>
            <a:pPr eaLnBrk="1" hangingPunct="1"/>
            <a:r>
              <a:rPr lang="en-US" dirty="0"/>
              <a:t>&lt;p&gt;some text in paragraph two …&lt;/p&gt;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Minimal HTML Document</a:t>
            </a:r>
            <a:endParaRPr lang="en-AU" dirty="0"/>
          </a:p>
        </p:txBody>
      </p:sp>
      <p:sp>
        <p:nvSpPr>
          <p:cNvPr id="1331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 HTML document with a minimal set of elements</a:t>
            </a:r>
          </a:p>
          <a:p>
            <a:pPr lvl="1" eaLnBrk="1" hangingPunct="1"/>
            <a:r>
              <a:rPr lang="en-US" dirty="0"/>
              <a:t>Case sensitive</a:t>
            </a:r>
          </a:p>
          <a:p>
            <a:pPr lvl="1" eaLnBrk="1" hangingPunct="1"/>
            <a:r>
              <a:rPr lang="en-US" dirty="0"/>
              <a:t>Lower case required for element names</a:t>
            </a:r>
          </a:p>
          <a:p>
            <a:pPr lvl="1" eaLnBrk="1" hangingPunct="1"/>
            <a:r>
              <a:rPr lang="en-US" dirty="0"/>
              <a:t>Well formed – not necessarily </a:t>
            </a:r>
            <a:r>
              <a:rPr lang="en-US" i="1" dirty="0"/>
              <a:t>valid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AU" dirty="0"/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475656" y="4581128"/>
            <a:ext cx="4176712" cy="2024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&lt;html&gt;</a:t>
            </a:r>
          </a:p>
          <a:p>
            <a:pPr eaLnBrk="1" hangingPunct="1"/>
            <a:r>
              <a:rPr lang="en-US" dirty="0"/>
              <a:t>  &lt;head&gt;</a:t>
            </a:r>
          </a:p>
          <a:p>
            <a:pPr eaLnBrk="1" hangingPunct="1"/>
            <a:r>
              <a:rPr lang="en-US" dirty="0"/>
              <a:t>    &lt;title&gt;Untitled Page&lt;/title&gt;</a:t>
            </a:r>
          </a:p>
          <a:p>
            <a:pPr eaLnBrk="1" hangingPunct="1"/>
            <a:r>
              <a:rPr lang="en-US" dirty="0"/>
              <a:t>  &lt;/head&gt;</a:t>
            </a:r>
          </a:p>
          <a:p>
            <a:pPr eaLnBrk="1" hangingPunct="1"/>
            <a:r>
              <a:rPr lang="en-US" dirty="0"/>
              <a:t>  &lt;body&gt;</a:t>
            </a:r>
          </a:p>
          <a:p>
            <a:pPr eaLnBrk="1" hangingPunct="1"/>
            <a:r>
              <a:rPr lang="en-US" dirty="0"/>
              <a:t>  &lt;/body&gt;</a:t>
            </a:r>
          </a:p>
          <a:p>
            <a:pPr eaLnBrk="1" hangingPunct="1"/>
            <a:r>
              <a:rPr lang="en-US" dirty="0"/>
              <a:t>&lt;/html&gt;</a:t>
            </a:r>
            <a:endParaRPr lang="en-N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Valid HTML Documents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dirty="0"/>
              <a:t>HTML pages created from the template in Visual Web Developer start with the following HTML5 </a:t>
            </a:r>
            <a:r>
              <a:rPr lang="en-NZ" dirty="0" err="1"/>
              <a:t>DOCTYPE</a:t>
            </a:r>
            <a:endParaRPr lang="en-NZ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NZ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GB" dirty="0"/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00113" y="3573016"/>
            <a:ext cx="2133918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&lt;!</a:t>
            </a:r>
            <a:r>
              <a:rPr lang="en-NZ" dirty="0" err="1"/>
              <a:t>DOCTYPE</a:t>
            </a:r>
            <a:r>
              <a:rPr lang="en-NZ" dirty="0"/>
              <a:t> html&gt;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Types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body of an HTML document is frequently organized into blocks of text</a:t>
            </a:r>
          </a:p>
          <a:p>
            <a:r>
              <a:rPr lang="en-GB" dirty="0"/>
              <a:t>There may also be other content types</a:t>
            </a:r>
          </a:p>
          <a:p>
            <a:pPr lvl="1"/>
            <a:r>
              <a:rPr lang="en-GB" dirty="0"/>
              <a:t>images, sound clips, movies etc.</a:t>
            </a:r>
          </a:p>
          <a:p>
            <a:r>
              <a:rPr lang="en-GB" dirty="0"/>
              <a:t>A content type is some kind of MIME type that defines a particular type of Internet file</a:t>
            </a:r>
          </a:p>
          <a:p>
            <a:r>
              <a:rPr lang="en-GB" dirty="0"/>
              <a:t>The HTML document type is ‘text/html’</a:t>
            </a:r>
          </a:p>
          <a:p>
            <a:pPr lvl="1"/>
            <a:r>
              <a:rPr lang="en-GB" dirty="0"/>
              <a:t>May contain references to other types of content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Text Elements</a:t>
            </a:r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395288" y="2636838"/>
            <a:ext cx="7632700" cy="3397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b="1"/>
              <a:t>&lt;h1&gt; </a:t>
            </a:r>
            <a:r>
              <a:rPr lang="en-GB"/>
              <a:t>Versions of HTML </a:t>
            </a:r>
            <a:r>
              <a:rPr lang="en-GB" b="1"/>
              <a:t>&lt;/h1&gt;</a:t>
            </a:r>
          </a:p>
          <a:p>
            <a:pPr eaLnBrk="1" hangingPunct="1"/>
            <a:r>
              <a:rPr lang="en-GB" b="1"/>
              <a:t>&lt;h2&gt;</a:t>
            </a:r>
            <a:r>
              <a:rPr lang="en-GB"/>
              <a:t> HTML 1.0 </a:t>
            </a:r>
            <a:r>
              <a:rPr lang="en-GB" b="1"/>
              <a:t>&lt;/h2&gt;</a:t>
            </a:r>
          </a:p>
          <a:p>
            <a:pPr eaLnBrk="1" hangingPunct="1"/>
            <a:r>
              <a:rPr lang="en-GB" b="1"/>
              <a:t>&lt;p&gt;</a:t>
            </a:r>
          </a:p>
          <a:p>
            <a:pPr eaLnBrk="1" hangingPunct="1"/>
            <a:r>
              <a:rPr lang="en-GB"/>
              <a:t>The first version of HTML dates from 1991, and was developed by Tim Berners Lee. It was very different from the HTML we know today . . .</a:t>
            </a:r>
          </a:p>
          <a:p>
            <a:pPr eaLnBrk="1" hangingPunct="1"/>
            <a:r>
              <a:rPr lang="en-GB" b="1"/>
              <a:t>&lt;/p&gt;</a:t>
            </a:r>
          </a:p>
          <a:p>
            <a:pPr eaLnBrk="1" hangingPunct="1"/>
            <a:r>
              <a:rPr lang="en-GB" b="1"/>
              <a:t>&lt;h2&gt;</a:t>
            </a:r>
            <a:r>
              <a:rPr lang="en-GB"/>
              <a:t> HTML 2.0 </a:t>
            </a:r>
            <a:r>
              <a:rPr lang="en-GB" b="1"/>
              <a:t>&lt;/h2&gt;</a:t>
            </a:r>
          </a:p>
          <a:p>
            <a:pPr eaLnBrk="1" hangingPunct="1"/>
            <a:r>
              <a:rPr lang="en-GB" b="1"/>
              <a:t>&lt;p&gt;</a:t>
            </a:r>
          </a:p>
          <a:p>
            <a:pPr eaLnBrk="1" hangingPunct="1"/>
            <a:r>
              <a:rPr lang="en-GB"/>
              <a:t>The second version of HTML, in 1996, was an attempt to standardize the language, which was being widely implemented by different vendors’ web browsers . . .</a:t>
            </a:r>
          </a:p>
          <a:p>
            <a:pPr eaLnBrk="1" hangingPunct="1"/>
            <a:r>
              <a:rPr lang="en-GB" b="1"/>
              <a:t>&lt;/p&gt;</a:t>
            </a:r>
          </a:p>
        </p:txBody>
      </p:sp>
      <p:sp>
        <p:nvSpPr>
          <p:cNvPr id="18438" name="AutoShape 9"/>
          <p:cNvSpPr>
            <a:spLocks noChangeArrowheads="1"/>
          </p:cNvSpPr>
          <p:nvPr/>
        </p:nvSpPr>
        <p:spPr bwMode="auto">
          <a:xfrm>
            <a:off x="4572000" y="1844675"/>
            <a:ext cx="2089150" cy="431800"/>
          </a:xfrm>
          <a:prstGeom prst="wedgeRoundRectCallout">
            <a:avLst>
              <a:gd name="adj1" fmla="val -95213"/>
              <a:gd name="adj2" fmla="val 143014"/>
              <a:gd name="adj3" fmla="val 16667"/>
            </a:avLst>
          </a:prstGeom>
          <a:solidFill>
            <a:srgbClr val="FFE1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NZ"/>
              <a:t>Level 1 heading</a:t>
            </a:r>
            <a:endParaRPr lang="en-GB"/>
          </a:p>
        </p:txBody>
      </p:sp>
      <p:sp>
        <p:nvSpPr>
          <p:cNvPr id="18439" name="AutoShape 10"/>
          <p:cNvSpPr>
            <a:spLocks noChangeArrowheads="1"/>
          </p:cNvSpPr>
          <p:nvPr/>
        </p:nvSpPr>
        <p:spPr bwMode="auto">
          <a:xfrm>
            <a:off x="4284663" y="2781300"/>
            <a:ext cx="2089150" cy="431800"/>
          </a:xfrm>
          <a:prstGeom prst="wedgeRoundRectCallout">
            <a:avLst>
              <a:gd name="adj1" fmla="val -116412"/>
              <a:gd name="adj2" fmla="val 36028"/>
              <a:gd name="adj3" fmla="val 16667"/>
            </a:avLst>
          </a:prstGeom>
          <a:solidFill>
            <a:srgbClr val="FFE1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NZ"/>
              <a:t>Level 2 heading</a:t>
            </a:r>
            <a:endParaRPr lang="en-GB"/>
          </a:p>
        </p:txBody>
      </p:sp>
      <p:sp>
        <p:nvSpPr>
          <p:cNvPr id="18440" name="AutoShape 11"/>
          <p:cNvSpPr>
            <a:spLocks noChangeArrowheads="1"/>
          </p:cNvSpPr>
          <p:nvPr/>
        </p:nvSpPr>
        <p:spPr bwMode="auto">
          <a:xfrm>
            <a:off x="3132138" y="4292600"/>
            <a:ext cx="1512887" cy="431800"/>
          </a:xfrm>
          <a:prstGeom prst="wedgeRoundRectCallout">
            <a:avLst>
              <a:gd name="adj1" fmla="val -192394"/>
              <a:gd name="adj2" fmla="val 59926"/>
              <a:gd name="adj3" fmla="val 16667"/>
            </a:avLst>
          </a:prstGeom>
          <a:solidFill>
            <a:srgbClr val="FFE1F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NZ"/>
              <a:t>paragraph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Line Breaks and Horizontal Rules</a:t>
            </a:r>
            <a:endParaRPr lang="en-AU"/>
          </a:p>
        </p:txBody>
      </p:sp>
      <p:sp>
        <p:nvSpPr>
          <p:cNvPr id="1946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Empty elements (no end tag)</a:t>
            </a:r>
          </a:p>
          <a:p>
            <a:pPr eaLnBrk="1" hangingPunct="1"/>
            <a:r>
              <a:rPr lang="en-US" dirty="0"/>
              <a:t>Line break  tag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Horizontal rule tag</a:t>
            </a:r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899592" y="3429000"/>
            <a:ext cx="252028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hangingPunct="1"/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or 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899592" y="4427820"/>
            <a:ext cx="1872208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lvl="1" indent="0" eaLnBrk="1" hangingPunct="1"/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/&gt; or &lt;</a:t>
            </a:r>
            <a:r>
              <a:rPr lang="en-US" dirty="0" err="1"/>
              <a:t>hr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AutoShap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Citations and Block Quotes</a:t>
            </a:r>
          </a:p>
        </p:txBody>
      </p:sp>
      <p:sp>
        <p:nvSpPr>
          <p:cNvPr id="20485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Have some semantics</a:t>
            </a:r>
          </a:p>
          <a:p>
            <a:pPr lvl="1" eaLnBrk="1" hangingPunct="1"/>
            <a:r>
              <a:rPr lang="en-AU" dirty="0"/>
              <a:t>Structure, not format</a:t>
            </a:r>
          </a:p>
          <a:p>
            <a:pPr eaLnBrk="1" hangingPunct="1"/>
            <a:r>
              <a:rPr lang="en-AU" dirty="0"/>
              <a:t>The &lt;</a:t>
            </a:r>
            <a:r>
              <a:rPr lang="en-AU" dirty="0" err="1"/>
              <a:t>blockquote</a:t>
            </a:r>
            <a:r>
              <a:rPr lang="en-AU" dirty="0"/>
              <a:t>&gt; tag must contain other structural elements, not just text</a:t>
            </a:r>
          </a:p>
        </p:txBody>
      </p:sp>
      <p:sp>
        <p:nvSpPr>
          <p:cNvPr id="20486" name="Text Box 1028"/>
          <p:cNvSpPr txBox="1">
            <a:spLocks noChangeArrowheads="1"/>
          </p:cNvSpPr>
          <p:nvPr/>
        </p:nvSpPr>
        <p:spPr bwMode="auto">
          <a:xfrm>
            <a:off x="755650" y="4221163"/>
            <a:ext cx="7813675" cy="2024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&lt;cite&gt;Tim Berners Lee &lt;/cite&gt; is quoted as saying</a:t>
            </a:r>
          </a:p>
          <a:p>
            <a:pPr eaLnBrk="1" hangingPunct="1"/>
            <a:r>
              <a:rPr lang="en-GB" dirty="0"/>
              <a:t>&lt;/p&gt;</a:t>
            </a:r>
          </a:p>
          <a:p>
            <a:pPr eaLnBrk="1" hangingPunct="1"/>
            <a:r>
              <a:rPr lang="en-GB" dirty="0"/>
              <a:t>&lt;</a:t>
            </a:r>
            <a:r>
              <a:rPr lang="en-GB" dirty="0" err="1"/>
              <a:t>blockquote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&lt;p&gt;</a:t>
            </a:r>
          </a:p>
          <a:p>
            <a:pPr eaLnBrk="1" hangingPunct="1"/>
            <a:r>
              <a:rPr lang="en-GB" dirty="0"/>
              <a:t>  If you use the original World Wide Web program, you never see a URL …</a:t>
            </a:r>
          </a:p>
          <a:p>
            <a:pPr eaLnBrk="1" hangingPunct="1"/>
            <a:r>
              <a:rPr lang="en-GB" dirty="0"/>
              <a:t> &lt;/p&gt;</a:t>
            </a:r>
          </a:p>
          <a:p>
            <a:pPr eaLnBrk="1" hangingPunct="1"/>
            <a:r>
              <a:rPr lang="en-GB" dirty="0"/>
              <a:t>&lt;/</a:t>
            </a:r>
            <a:r>
              <a:rPr lang="en-GB" dirty="0" err="1"/>
              <a:t>blockquote</a:t>
            </a:r>
            <a:r>
              <a:rPr lang="en-GB" dirty="0"/>
              <a:t>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Idiomatic (Phrase) Elements</a:t>
            </a:r>
            <a:endParaRPr lang="en-GB" dirty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/>
              <a:t>Subscript and Superscript</a:t>
            </a:r>
            <a:r>
              <a:rPr lang="en-US"/>
              <a:t> are useful for chemical and mathematical formulae</a:t>
            </a:r>
          </a:p>
          <a:p>
            <a:pPr eaLnBrk="1" hangingPunct="1"/>
            <a:endParaRPr lang="en-US"/>
          </a:p>
          <a:p>
            <a:pPr lvl="1" eaLnBrk="1" hangingPunct="1"/>
            <a:r>
              <a:rPr lang="en-US"/>
              <a:t>to represent H</a:t>
            </a:r>
            <a:r>
              <a:rPr lang="en-US" baseline="-25000"/>
              <a:t>2</a:t>
            </a:r>
            <a:r>
              <a:rPr lang="en-US"/>
              <a:t>O (the chemical symbol for water)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to represent E=mc</a:t>
            </a:r>
            <a:r>
              <a:rPr lang="en-US" baseline="30000"/>
              <a:t>2</a:t>
            </a:r>
            <a:r>
              <a:rPr lang="en-US"/>
              <a:t> (Einstein’s equation for relativity)</a:t>
            </a:r>
            <a:endParaRPr lang="en-GB"/>
          </a:p>
        </p:txBody>
      </p:sp>
      <p:sp>
        <p:nvSpPr>
          <p:cNvPr id="21510" name="Text Box 1028"/>
          <p:cNvSpPr txBox="1">
            <a:spLocks noChangeArrowheads="1"/>
          </p:cNvSpPr>
          <p:nvPr/>
        </p:nvSpPr>
        <p:spPr bwMode="auto">
          <a:xfrm>
            <a:off x="900113" y="3284538"/>
            <a:ext cx="2435225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H&lt;sub&gt;2&lt;/sub&gt;O</a:t>
            </a:r>
          </a:p>
        </p:txBody>
      </p:sp>
      <p:sp>
        <p:nvSpPr>
          <p:cNvPr id="21511" name="Text Box 1028"/>
          <p:cNvSpPr txBox="1">
            <a:spLocks noChangeArrowheads="1"/>
          </p:cNvSpPr>
          <p:nvPr/>
        </p:nvSpPr>
        <p:spPr bwMode="auto">
          <a:xfrm>
            <a:off x="914400" y="4221163"/>
            <a:ext cx="2439988" cy="3698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/>
              <a:t>E = mc&lt;sup&gt;2&lt;/sup&gt;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AutoShap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HTML Character References</a:t>
            </a:r>
          </a:p>
        </p:txBody>
      </p:sp>
      <p:graphicFrame>
        <p:nvGraphicFramePr>
          <p:cNvPr id="201910" name="Group 120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020559"/>
              </p:ext>
            </p:extLst>
          </p:nvPr>
        </p:nvGraphicFramePr>
        <p:xfrm>
          <a:off x="323528" y="3382963"/>
          <a:ext cx="7693025" cy="3140075"/>
        </p:xfrm>
        <a:graphic>
          <a:graphicData uri="http://schemas.openxmlformats.org/drawingml/2006/table">
            <a:tbl>
              <a:tblPr/>
              <a:tblGrid>
                <a:gridCol w="233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237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HTML character reference</a:t>
                      </a:r>
                      <a:endParaRPr kumimoji="0" lang="en-N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Equivalent character</a:t>
                      </a:r>
                      <a:endParaRPr kumimoji="0" lang="en-NZ" sz="16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Meaning</a:t>
                      </a:r>
                      <a:endParaRPr kumimoji="0" lang="en-NZ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&amp;lt;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&lt;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Less than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&amp;gt;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&gt;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Greater than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&amp;quot;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"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Quotation mark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&amp;amp;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Ampersand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&amp;nbsp;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(a space)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Non-breaking space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&amp;reg; 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®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Registered trademark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&amp;copy; 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©</a:t>
                      </a:r>
                      <a:endParaRPr kumimoji="0" lang="en-NZ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Copyright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8690" marR="98690"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2533" name="Rectangle 1032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2286000"/>
            <a:ext cx="7488238" cy="37242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sz="2400" dirty="0"/>
              <a:t>For special characters</a:t>
            </a:r>
          </a:p>
          <a:p>
            <a:pPr eaLnBrk="1" hangingPunct="1">
              <a:lnSpc>
                <a:spcPct val="90000"/>
              </a:lnSpc>
            </a:pPr>
            <a:r>
              <a:rPr lang="en-NZ" sz="2400" dirty="0"/>
              <a:t>Begin with a ‘&amp;’ sign and end with a semicolon.</a:t>
            </a:r>
          </a:p>
          <a:p>
            <a:pPr eaLnBrk="1" hangingPunct="1">
              <a:lnSpc>
                <a:spcPct val="90000"/>
              </a:lnSpc>
            </a:pPr>
            <a:endParaRPr lang="en-NZ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Attributes in HTML Tags</a:t>
            </a:r>
            <a:endParaRPr lang="en-GB" dirty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Most HTML tags can have a number of attributes</a:t>
            </a:r>
          </a:p>
          <a:p>
            <a:pPr eaLnBrk="1" hangingPunct="1"/>
            <a:r>
              <a:rPr lang="en-GB" dirty="0"/>
              <a:t>Elements are intended for the content of a document, whereas attributes tend to provide metadata</a:t>
            </a:r>
          </a:p>
          <a:p>
            <a:pPr eaLnBrk="1" hangingPunct="1"/>
            <a:r>
              <a:rPr lang="en-GB" dirty="0"/>
              <a:t>Attributes are often presentational but they can also be used for some structural aspects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Learning Objectives</a:t>
            </a:r>
            <a:endParaRPr lang="en-GB"/>
          </a:p>
        </p:txBody>
      </p:sp>
      <p:sp>
        <p:nvSpPr>
          <p:cNvPr id="41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To understand the origins of HTML</a:t>
            </a:r>
          </a:p>
          <a:p>
            <a:pPr eaLnBrk="1" hangingPunct="1"/>
            <a:r>
              <a:rPr lang="en-US" sz="2400" dirty="0"/>
              <a:t>To understand the importance of separating content, structure and presentation in web applications</a:t>
            </a:r>
          </a:p>
          <a:p>
            <a:pPr eaLnBrk="1" hangingPunct="1"/>
            <a:r>
              <a:rPr lang="en-US" sz="2400" dirty="0"/>
              <a:t>To understand some of the most commonly used elements in HTML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Images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/>
              <a:t>Images can be added to a web page using the &lt;img&gt; tag (empty tag)</a:t>
            </a:r>
          </a:p>
          <a:p>
            <a:pPr eaLnBrk="1" hangingPunct="1"/>
            <a:endParaRPr lang="en-NZ"/>
          </a:p>
          <a:p>
            <a:pPr lvl="1" eaLnBrk="1" hangingPunct="1"/>
            <a:r>
              <a:rPr lang="en-NZ"/>
              <a:t>The images themselves can be GIF, JPG or PNG</a:t>
            </a:r>
          </a:p>
          <a:p>
            <a:pPr lvl="1" eaLnBrk="1" hangingPunct="1"/>
            <a:r>
              <a:rPr lang="en-NZ"/>
              <a:t>The ‘src’ attribute is the image filename or URL</a:t>
            </a:r>
          </a:p>
          <a:p>
            <a:pPr lvl="1" eaLnBrk="1" hangingPunct="1"/>
            <a:r>
              <a:rPr lang="en-NZ"/>
              <a:t>The ‘alt’ attribute provides an alternative to the image</a:t>
            </a:r>
          </a:p>
          <a:p>
            <a:pPr lvl="1" eaLnBrk="1" hangingPunct="1"/>
            <a:r>
              <a:rPr lang="en-NZ"/>
              <a:t>The height and width may also be set</a:t>
            </a:r>
          </a:p>
          <a:p>
            <a:pPr lvl="1" eaLnBrk="1" hangingPunct="1"/>
            <a:endParaRPr lang="en-NZ"/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900113" y="3286125"/>
            <a:ext cx="5216525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NZ"/>
              <a:t>&lt;img src="logo.gif" alt="WebHomeCover Logo</a:t>
            </a:r>
            <a:r>
              <a:rPr lang="en-US"/>
              <a:t>"</a:t>
            </a:r>
            <a:r>
              <a:rPr lang="en-NZ"/>
              <a:t> /&gt;</a:t>
            </a:r>
            <a:endParaRPr lang="en-GB"/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900113" y="5926138"/>
            <a:ext cx="785177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en-NZ"/>
              <a:t>&lt;img src="logo.gif" alt="WebHomeCover Logo</a:t>
            </a:r>
            <a:r>
              <a:rPr lang="en-US"/>
              <a:t>"</a:t>
            </a:r>
            <a:r>
              <a:rPr lang="en-NZ"/>
              <a:t> height="115" width="102</a:t>
            </a:r>
            <a:r>
              <a:rPr lang="en-US"/>
              <a:t>"</a:t>
            </a:r>
            <a:r>
              <a:rPr lang="en-NZ"/>
              <a:t> /&gt;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Lists</a:t>
            </a:r>
            <a:endParaRPr lang="en-AU"/>
          </a:p>
        </p:txBody>
      </p:sp>
      <p:sp>
        <p:nvSpPr>
          <p:cNvPr id="2662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sz="2200"/>
              <a:t>Lists can present items of information in an easy-to-read format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AU" sz="2200"/>
              <a:t>These lists are easy to format in HTML, and they may even be nested (lists of lists) to produce an outline format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AU" sz="2200"/>
              <a:t>Lists are also handy for creating an index or table of contents to a series of documents or chapters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HTML lists come in various formats: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Unordered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Ordered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Definition lists</a:t>
            </a:r>
          </a:p>
          <a:p>
            <a:pPr eaLnBrk="1" hangingPunct="1">
              <a:lnSpc>
                <a:spcPct val="90000"/>
              </a:lnSpc>
            </a:pPr>
            <a:endParaRPr lang="en-AU" sz="2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AutoShap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Unordered and Ordered Lists</a:t>
            </a:r>
            <a:endParaRPr lang="en-AU"/>
          </a:p>
        </p:txBody>
      </p:sp>
      <p:sp>
        <p:nvSpPr>
          <p:cNvPr id="2765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bullet list is called an unordered list (&lt;ul&gt; tag). List items are surrounded by &lt;li&gt; tags</a:t>
            </a:r>
          </a:p>
          <a:p>
            <a:pPr eaLnBrk="1" hangingPunct="1"/>
            <a:r>
              <a:rPr lang="en-US"/>
              <a:t>The ordered (numbered / lettered) list uses the &lt;ol&gt; and &lt;li&gt; tags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5364163" y="4484688"/>
            <a:ext cx="3330575" cy="14747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&lt;ol&gt;</a:t>
            </a:r>
          </a:p>
          <a:p>
            <a:pPr eaLnBrk="1" hangingPunct="1"/>
            <a:r>
              <a:rPr lang="en-US"/>
              <a:t>    &lt;li&gt; the first list item &lt;/li&gt;</a:t>
            </a:r>
          </a:p>
          <a:p>
            <a:pPr eaLnBrk="1" hangingPunct="1"/>
            <a:r>
              <a:rPr lang="en-US"/>
              <a:t>    &lt;li&gt; the second list item &lt;/li&gt;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&lt;/ol&gt;</a:t>
            </a:r>
          </a:p>
        </p:txBody>
      </p:sp>
      <p:sp>
        <p:nvSpPr>
          <p:cNvPr id="27655" name="Text Box 0"/>
          <p:cNvSpPr txBox="1">
            <a:spLocks noChangeArrowheads="1"/>
          </p:cNvSpPr>
          <p:nvPr/>
        </p:nvSpPr>
        <p:spPr bwMode="auto">
          <a:xfrm>
            <a:off x="899592" y="4484687"/>
            <a:ext cx="3095625" cy="14747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&lt;ul&gt;</a:t>
            </a:r>
          </a:p>
          <a:p>
            <a:pPr eaLnBrk="1" hangingPunct="1"/>
            <a:r>
              <a:rPr lang="en-US"/>
              <a:t>   &lt;li&gt; a list item &lt;/li&gt; </a:t>
            </a:r>
          </a:p>
          <a:p>
            <a:pPr eaLnBrk="1" hangingPunct="1"/>
            <a:r>
              <a:rPr lang="en-US"/>
              <a:t>   &lt;li&gt; another list item &lt;/li&gt; </a:t>
            </a:r>
          </a:p>
          <a:p>
            <a:pPr eaLnBrk="1" hangingPunct="1"/>
            <a:r>
              <a:rPr lang="en-US"/>
              <a:t>…</a:t>
            </a:r>
          </a:p>
          <a:p>
            <a:pPr eaLnBrk="1" hangingPunct="1"/>
            <a:r>
              <a:rPr lang="en-US"/>
              <a:t>&lt;/ul&gt;</a:t>
            </a:r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Lists</a:t>
            </a:r>
            <a:endParaRPr lang="en-AU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988840"/>
            <a:ext cx="7693025" cy="3724275"/>
          </a:xfrm>
        </p:spPr>
        <p:txBody>
          <a:bodyPr/>
          <a:lstStyle/>
          <a:p>
            <a:pPr eaLnBrk="1" hangingPunct="1"/>
            <a:r>
              <a:rPr lang="en-NZ" dirty="0"/>
              <a:t>The nested list must appear as part of a list item element (&lt;li&gt; tag)</a:t>
            </a:r>
            <a:endParaRPr lang="en-GB" dirty="0"/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115616" y="2996952"/>
            <a:ext cx="4968875" cy="3397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GB" dirty="0"/>
              <a:t>&lt;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 &lt;li&gt; an item in the main list&lt;/li&gt;</a:t>
            </a:r>
          </a:p>
          <a:p>
            <a:pPr eaLnBrk="1" hangingPunct="1"/>
            <a:r>
              <a:rPr lang="en-GB" dirty="0"/>
              <a:t>  &lt;li&gt; Here comes a nested list. . .</a:t>
            </a:r>
          </a:p>
          <a:p>
            <a:pPr eaLnBrk="1" hangingPunct="1"/>
            <a:r>
              <a:rPr lang="en-GB" dirty="0"/>
              <a:t>    &lt;</a:t>
            </a:r>
            <a:r>
              <a:rPr lang="en-GB" dirty="0" err="1"/>
              <a:t>ol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     &lt;li&gt; an item in the nested list&lt;/li&gt;</a:t>
            </a:r>
          </a:p>
          <a:p>
            <a:pPr eaLnBrk="1" hangingPunct="1"/>
            <a:r>
              <a:rPr lang="en-GB" dirty="0"/>
              <a:t>      &lt;li&gt; another item in the nested list&lt;/li&gt;</a:t>
            </a:r>
          </a:p>
          <a:p>
            <a:pPr eaLnBrk="1" hangingPunct="1"/>
            <a:r>
              <a:rPr lang="en-GB" dirty="0"/>
              <a:t>      . . .</a:t>
            </a:r>
          </a:p>
          <a:p>
            <a:pPr eaLnBrk="1" hangingPunct="1"/>
            <a:r>
              <a:rPr lang="en-GB" dirty="0"/>
              <a:t>    &lt;/</a:t>
            </a:r>
            <a:r>
              <a:rPr lang="en-GB" dirty="0" err="1"/>
              <a:t>ol</a:t>
            </a:r>
            <a:r>
              <a:rPr lang="en-GB" dirty="0"/>
              <a:t>&gt;</a:t>
            </a:r>
          </a:p>
          <a:p>
            <a:pPr eaLnBrk="1" hangingPunct="1"/>
            <a:r>
              <a:rPr lang="en-GB" dirty="0"/>
              <a:t>  &lt;/li&gt;</a:t>
            </a:r>
          </a:p>
          <a:p>
            <a:pPr eaLnBrk="1" hangingPunct="1"/>
            <a:r>
              <a:rPr lang="en-GB" dirty="0"/>
              <a:t>  &lt;li&gt; another item in the main list&lt;/li&gt;</a:t>
            </a:r>
          </a:p>
          <a:p>
            <a:pPr eaLnBrk="1" hangingPunct="1"/>
            <a:r>
              <a:rPr lang="en-GB" dirty="0"/>
              <a:t>  . . .</a:t>
            </a:r>
          </a:p>
          <a:p>
            <a:pPr eaLnBrk="1" hangingPunct="1"/>
            <a:r>
              <a:rPr lang="en-GB" dirty="0"/>
              <a:t>&lt;/</a:t>
            </a:r>
            <a:r>
              <a:rPr lang="en-GB" dirty="0" err="1"/>
              <a:t>ul</a:t>
            </a:r>
            <a:r>
              <a:rPr lang="en-GB" dirty="0"/>
              <a:t>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AutoShap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Definition List</a:t>
            </a:r>
            <a:endParaRPr lang="en-AU"/>
          </a:p>
        </p:txBody>
      </p:sp>
      <p:sp>
        <p:nvSpPr>
          <p:cNvPr id="3072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Definition (glossary) lists using dl element</a:t>
            </a:r>
          </a:p>
          <a:p>
            <a:pPr eaLnBrk="1" hangingPunct="1"/>
            <a:r>
              <a:rPr lang="en-US"/>
              <a:t>Each item has 2 parts: a term (dt) element and a definition (dd) element</a:t>
            </a:r>
          </a:p>
          <a:p>
            <a:pPr eaLnBrk="1" hangingPunct="1"/>
            <a:endParaRPr lang="en-US"/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900113" y="3789363"/>
            <a:ext cx="5629275" cy="2298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&lt;dl&gt;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dt</a:t>
            </a:r>
            <a:r>
              <a:rPr lang="en-NZ" dirty="0"/>
              <a:t>&gt;SGML&lt;/</a:t>
            </a:r>
            <a:r>
              <a:rPr lang="en-NZ" dirty="0" err="1"/>
              <a:t>dt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dd</a:t>
            </a:r>
            <a:r>
              <a:rPr lang="en-NZ" dirty="0"/>
              <a:t>&gt;Standard Generalised Mark-up Language&lt;/</a:t>
            </a:r>
            <a:r>
              <a:rPr lang="en-NZ" dirty="0" err="1"/>
              <a:t>dd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dt</a:t>
            </a:r>
            <a:r>
              <a:rPr lang="en-NZ" dirty="0"/>
              <a:t>&gt;HTML&lt;/</a:t>
            </a:r>
            <a:r>
              <a:rPr lang="en-NZ" dirty="0" err="1"/>
              <a:t>dt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dd</a:t>
            </a:r>
            <a:r>
              <a:rPr lang="en-NZ" dirty="0"/>
              <a:t>&gt;</a:t>
            </a:r>
            <a:r>
              <a:rPr lang="en-NZ" dirty="0" err="1"/>
              <a:t>HyperText</a:t>
            </a:r>
            <a:r>
              <a:rPr lang="en-NZ" dirty="0"/>
              <a:t> Mark-up Language&lt;/</a:t>
            </a:r>
            <a:r>
              <a:rPr lang="en-NZ" dirty="0" err="1"/>
              <a:t>dd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dt</a:t>
            </a:r>
            <a:r>
              <a:rPr lang="en-NZ" dirty="0"/>
              <a:t>&gt;XML&lt;/</a:t>
            </a:r>
            <a:r>
              <a:rPr lang="en-NZ" dirty="0" err="1"/>
              <a:t>dt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dd</a:t>
            </a:r>
            <a:r>
              <a:rPr lang="en-NZ" dirty="0"/>
              <a:t>&gt;</a:t>
            </a:r>
            <a:r>
              <a:rPr lang="en-NZ" dirty="0" err="1"/>
              <a:t>eXtensible</a:t>
            </a:r>
            <a:r>
              <a:rPr lang="en-NZ" dirty="0"/>
              <a:t> Mark-up Language&lt;/</a:t>
            </a:r>
            <a:r>
              <a:rPr lang="en-NZ" dirty="0" err="1"/>
              <a:t>dd</a:t>
            </a:r>
            <a:r>
              <a:rPr lang="en-NZ" dirty="0"/>
              <a:t>&gt;</a:t>
            </a:r>
          </a:p>
          <a:p>
            <a:pPr eaLnBrk="1" hangingPunct="1"/>
            <a:r>
              <a:rPr lang="en-NZ" dirty="0"/>
              <a:t>&lt;/dl&gt;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Tables</a:t>
            </a:r>
          </a:p>
        </p:txBody>
      </p:sp>
      <p:graphicFrame>
        <p:nvGraphicFramePr>
          <p:cNvPr id="252976" name="Group 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662113"/>
              </p:ext>
            </p:extLst>
          </p:nvPr>
        </p:nvGraphicFramePr>
        <p:xfrm>
          <a:off x="1331640" y="4335959"/>
          <a:ext cx="7693024" cy="1785936"/>
        </p:xfrm>
        <a:graphic>
          <a:graphicData uri="http://schemas.openxmlformats.org/drawingml/2006/table">
            <a:tbl>
              <a:tblPr/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heading</a:t>
                      </a:r>
                    </a:p>
                  </a:txBody>
                  <a:tcPr marL="109764" marR="10976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heading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heading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Column heading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NZ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</a:t>
                      </a:r>
                    </a:p>
                  </a:txBody>
                  <a:tcPr marL="109764" marR="109764"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4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7887" y="2063059"/>
            <a:ext cx="7693025" cy="1714192"/>
          </a:xfrm>
        </p:spPr>
        <p:txBody>
          <a:bodyPr/>
          <a:lstStyle/>
          <a:p>
            <a:pPr eaLnBrk="1" hangingPunct="1"/>
            <a:r>
              <a:rPr lang="en-NZ" dirty="0"/>
              <a:t>A table consists of rows and columns, with optional column headings and a caption</a:t>
            </a:r>
          </a:p>
          <a:p>
            <a:pPr lvl="1" eaLnBrk="1" hangingPunct="1"/>
            <a:r>
              <a:rPr lang="en-NZ" dirty="0"/>
              <a:t>Each part of the table is known as a cell</a:t>
            </a:r>
            <a:endParaRPr lang="en-US" dirty="0"/>
          </a:p>
        </p:txBody>
      </p:sp>
      <p:sp>
        <p:nvSpPr>
          <p:cNvPr id="31777" name="Text Box 31"/>
          <p:cNvSpPr txBox="1">
            <a:spLocks noChangeArrowheads="1"/>
          </p:cNvSpPr>
          <p:nvPr/>
        </p:nvSpPr>
        <p:spPr bwMode="auto">
          <a:xfrm>
            <a:off x="4554597" y="3789040"/>
            <a:ext cx="920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caption</a:t>
            </a:r>
          </a:p>
        </p:txBody>
      </p:sp>
      <p:sp>
        <p:nvSpPr>
          <p:cNvPr id="31778" name="Text Box 32"/>
          <p:cNvSpPr txBox="1">
            <a:spLocks noChangeArrowheads="1"/>
          </p:cNvSpPr>
          <p:nvPr/>
        </p:nvSpPr>
        <p:spPr bwMode="auto">
          <a:xfrm>
            <a:off x="125229" y="5040790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rows</a:t>
            </a:r>
          </a:p>
        </p:txBody>
      </p:sp>
      <p:sp>
        <p:nvSpPr>
          <p:cNvPr id="31779" name="Line 34"/>
          <p:cNvSpPr>
            <a:spLocks noChangeShapeType="1"/>
          </p:cNvSpPr>
          <p:nvPr/>
        </p:nvSpPr>
        <p:spPr bwMode="auto">
          <a:xfrm flipV="1">
            <a:off x="840061" y="5105877"/>
            <a:ext cx="491579" cy="7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0" name="Line 35"/>
          <p:cNvSpPr>
            <a:spLocks noChangeShapeType="1"/>
          </p:cNvSpPr>
          <p:nvPr/>
        </p:nvSpPr>
        <p:spPr bwMode="auto">
          <a:xfrm>
            <a:off x="845954" y="5256690"/>
            <a:ext cx="425907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Line 36"/>
          <p:cNvSpPr>
            <a:spLocks noChangeShapeType="1"/>
          </p:cNvSpPr>
          <p:nvPr/>
        </p:nvSpPr>
        <p:spPr bwMode="auto">
          <a:xfrm>
            <a:off x="845954" y="5329715"/>
            <a:ext cx="425907" cy="54755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2" name="Text Box 37"/>
          <p:cNvSpPr txBox="1">
            <a:spLocks noChangeArrowheads="1"/>
          </p:cNvSpPr>
          <p:nvPr/>
        </p:nvSpPr>
        <p:spPr bwMode="auto">
          <a:xfrm>
            <a:off x="119336" y="4320065"/>
            <a:ext cx="1111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/>
              <a:t>headings</a:t>
            </a:r>
          </a:p>
        </p:txBody>
      </p:sp>
      <p:sp>
        <p:nvSpPr>
          <p:cNvPr id="31783" name="Line 38"/>
          <p:cNvSpPr>
            <a:spLocks noChangeShapeType="1"/>
          </p:cNvSpPr>
          <p:nvPr/>
        </p:nvSpPr>
        <p:spPr bwMode="auto">
          <a:xfrm>
            <a:off x="1175519" y="4509120"/>
            <a:ext cx="15612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AutoShap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Table Tags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A table is defined by 			   tags</a:t>
            </a:r>
          </a:p>
          <a:p>
            <a:pPr eaLnBrk="1" hangingPunct="1"/>
            <a:r>
              <a:rPr lang="en-NZ" dirty="0"/>
              <a:t>Table caption: </a:t>
            </a:r>
          </a:p>
          <a:p>
            <a:pPr eaLnBrk="1" hangingPunct="1"/>
            <a:r>
              <a:rPr lang="en-NZ" dirty="0"/>
              <a:t>Table rows: </a:t>
            </a:r>
          </a:p>
          <a:p>
            <a:pPr eaLnBrk="1" hangingPunct="1"/>
            <a:r>
              <a:rPr lang="en-NZ" dirty="0"/>
              <a:t>Table headers: </a:t>
            </a:r>
          </a:p>
          <a:p>
            <a:pPr eaLnBrk="1" hangingPunct="1"/>
            <a:r>
              <a:rPr lang="en-NZ" dirty="0"/>
              <a:t>Table data:</a:t>
            </a:r>
          </a:p>
          <a:p>
            <a:pPr eaLnBrk="1" hangingPunct="1"/>
            <a:endParaRPr lang="en-NZ" dirty="0"/>
          </a:p>
          <a:p>
            <a:pPr lvl="1" eaLnBrk="1" hangingPunct="1"/>
            <a:r>
              <a:rPr lang="en-NZ" dirty="0"/>
              <a:t>There are also some other table elements not covered here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212323" y="2348880"/>
            <a:ext cx="2018501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&lt;table&gt;…&lt;/table&gt;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47864" y="2892678"/>
            <a:ext cx="250581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&lt;caption&gt;…&lt;/caption&gt;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347864" y="3422972"/>
            <a:ext cx="250581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</a:t>
            </a:r>
            <a:r>
              <a:rPr lang="en-NZ" dirty="0" err="1"/>
              <a:t>tr</a:t>
            </a:r>
            <a:r>
              <a:rPr lang="en-NZ" dirty="0"/>
              <a:t>&gt;…&lt;/</a:t>
            </a:r>
            <a:r>
              <a:rPr lang="en-NZ" dirty="0" err="1"/>
              <a:t>tr</a:t>
            </a:r>
            <a:r>
              <a:rPr lang="en-NZ" dirty="0"/>
              <a:t>&gt;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347864" y="3933056"/>
            <a:ext cx="250581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</a:t>
            </a:r>
            <a:r>
              <a:rPr lang="en-NZ" dirty="0" err="1"/>
              <a:t>th</a:t>
            </a:r>
            <a:r>
              <a:rPr lang="en-NZ" dirty="0"/>
              <a:t>&gt;…&lt;/</a:t>
            </a:r>
            <a:r>
              <a:rPr lang="en-NZ" dirty="0" err="1"/>
              <a:t>th</a:t>
            </a:r>
            <a:r>
              <a:rPr lang="en-NZ" dirty="0"/>
              <a:t>&gt;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347864" y="4437112"/>
            <a:ext cx="250581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&lt;td&gt;…&lt;/td&gt;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AutoShap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Table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648D7-8938-4F52-8578-4F616E67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20" name="Text Box 2"/>
          <p:cNvSpPr txBox="1">
            <a:spLocks noChangeArrowheads="1"/>
          </p:cNvSpPr>
          <p:nvPr/>
        </p:nvSpPr>
        <p:spPr bwMode="auto">
          <a:xfrm>
            <a:off x="250825" y="2133600"/>
            <a:ext cx="8424863" cy="4257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sz="1600" dirty="0"/>
              <a:t>&lt;table&gt;</a:t>
            </a:r>
          </a:p>
          <a:p>
            <a:pPr eaLnBrk="1" hangingPunct="1"/>
            <a:r>
              <a:rPr lang="en-NZ" sz="1600" dirty="0"/>
              <a:t> 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 &lt;</a:t>
            </a:r>
            <a:r>
              <a:rPr lang="en-NZ" sz="1600" dirty="0" err="1"/>
              <a:t>th</a:t>
            </a:r>
            <a:r>
              <a:rPr lang="en-NZ" sz="1600" dirty="0"/>
              <a:t>&gt;Territory&lt;/</a:t>
            </a:r>
            <a:r>
              <a:rPr lang="en-NZ" sz="1600" dirty="0" err="1"/>
              <a:t>th</a:t>
            </a:r>
            <a:r>
              <a:rPr lang="en-NZ" sz="1600" dirty="0"/>
              <a:t>&gt;&lt;</a:t>
            </a:r>
            <a:r>
              <a:rPr lang="en-NZ" sz="1600" dirty="0" err="1"/>
              <a:t>th</a:t>
            </a:r>
            <a:r>
              <a:rPr lang="en-NZ" sz="1600" dirty="0"/>
              <a:t>&gt;Location&lt;/</a:t>
            </a:r>
            <a:r>
              <a:rPr lang="en-NZ" sz="1600" dirty="0" err="1"/>
              <a:t>th</a:t>
            </a:r>
            <a:r>
              <a:rPr lang="en-NZ" sz="1600" dirty="0"/>
              <a:t>&gt;&lt;</a:t>
            </a:r>
            <a:r>
              <a:rPr lang="en-NZ" sz="1600" dirty="0" err="1"/>
              <a:t>th</a:t>
            </a:r>
            <a:r>
              <a:rPr lang="en-NZ" sz="1600" dirty="0"/>
              <a:t>&gt;Phone&lt;/</a:t>
            </a:r>
            <a:r>
              <a:rPr lang="en-NZ" sz="1600" dirty="0" err="1"/>
              <a:t>th</a:t>
            </a:r>
            <a:r>
              <a:rPr lang="en-NZ" sz="1600" dirty="0"/>
              <a:t>&gt;&lt;</a:t>
            </a:r>
            <a:r>
              <a:rPr lang="en-NZ" sz="1600" dirty="0" err="1"/>
              <a:t>th</a:t>
            </a:r>
            <a:r>
              <a:rPr lang="en-NZ" sz="1600" dirty="0"/>
              <a:t>&gt;Fax&lt;/</a:t>
            </a:r>
            <a:r>
              <a:rPr lang="en-NZ" sz="1600" dirty="0" err="1"/>
              <a:t>th</a:t>
            </a:r>
            <a:r>
              <a:rPr lang="en-NZ" sz="1600" dirty="0"/>
              <a:t>&gt; </a:t>
            </a:r>
          </a:p>
          <a:p>
            <a:pPr eaLnBrk="1" hangingPunct="1"/>
            <a:r>
              <a:rPr lang="en-NZ" sz="1600" dirty="0"/>
              <a:t> &lt;/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 &lt;td&gt;Americas&lt;/td&gt;&lt;td&gt;New York&lt;/td&gt;&lt;td&gt;0800 1425364&lt;/td&gt;&lt;td&gt;0800 1122334&lt;/td&gt;</a:t>
            </a:r>
          </a:p>
          <a:p>
            <a:pPr eaLnBrk="1" hangingPunct="1"/>
            <a:r>
              <a:rPr lang="en-NZ" sz="1600" dirty="0"/>
              <a:t> &lt;/</a:t>
            </a:r>
            <a:r>
              <a:rPr lang="en-NZ" sz="1600" dirty="0" err="1"/>
              <a:t>tr</a:t>
            </a:r>
            <a:r>
              <a:rPr lang="en-NZ" sz="1600" dirty="0"/>
              <a:t>&gt; </a:t>
            </a:r>
          </a:p>
          <a:p>
            <a:pPr eaLnBrk="1" hangingPunct="1"/>
            <a:r>
              <a:rPr lang="en-NZ" sz="1600" dirty="0"/>
              <a:t> 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 &lt;td&gt;EMEA&lt;/td&gt;&lt;td&gt;London&lt;/td&gt;&lt;td&gt;0800 1324536&lt;/td&gt;&lt;td&gt;0800 8444463&lt;/td&gt;</a:t>
            </a:r>
          </a:p>
          <a:p>
            <a:pPr eaLnBrk="1" hangingPunct="1"/>
            <a:r>
              <a:rPr lang="en-NZ" sz="1600" dirty="0"/>
              <a:t> &lt;/</a:t>
            </a:r>
            <a:r>
              <a:rPr lang="en-NZ" sz="1600" dirty="0" err="1"/>
              <a:t>tr</a:t>
            </a:r>
            <a:r>
              <a:rPr lang="en-NZ" sz="1600" dirty="0"/>
              <a:t>&gt; </a:t>
            </a:r>
          </a:p>
          <a:p>
            <a:pPr eaLnBrk="1" hangingPunct="1"/>
            <a:r>
              <a:rPr lang="en-NZ" sz="1600" dirty="0"/>
              <a:t> 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 &lt;td&gt;EMEA&lt;/td&gt;&lt;td&gt;Cape Town&lt;/td&gt;&lt;td&gt;0800 9009586&lt;/td&gt;&lt;td&gt;0800 9944474&lt;/td&gt;</a:t>
            </a:r>
          </a:p>
          <a:p>
            <a:pPr eaLnBrk="1" hangingPunct="1"/>
            <a:r>
              <a:rPr lang="en-NZ" sz="1600" dirty="0"/>
              <a:t> &lt;/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  &lt;td&gt;APAC&lt;/td&gt;&lt;td&gt;Sydney&lt;/td&gt;&lt;td&gt;0800 1114445&lt;/td&gt;&lt;td&gt;0800 1114445&lt;/td&gt;</a:t>
            </a:r>
          </a:p>
          <a:p>
            <a:pPr eaLnBrk="1" hangingPunct="1"/>
            <a:r>
              <a:rPr lang="en-NZ" sz="1600" dirty="0"/>
              <a:t> &lt;/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 eaLnBrk="1" hangingPunct="1"/>
            <a:r>
              <a:rPr lang="en-NZ" sz="1600" dirty="0"/>
              <a:t>&lt;/table&gt;</a:t>
            </a:r>
          </a:p>
        </p:txBody>
      </p:sp>
      <p:pic>
        <p:nvPicPr>
          <p:cNvPr id="348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" t="37138" r="15581" b="17004"/>
          <a:stretch>
            <a:fillRect/>
          </a:stretch>
        </p:blipFill>
        <p:spPr bwMode="auto">
          <a:xfrm>
            <a:off x="4211638" y="179388"/>
            <a:ext cx="4697412" cy="209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AutoShap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Blank Cells (non-breaking spaces)</a:t>
            </a:r>
          </a:p>
        </p:txBody>
      </p:sp>
      <p:sp>
        <p:nvSpPr>
          <p:cNvPr id="35845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To leave cells blank, we can simply replace the data in ‘</a:t>
            </a:r>
            <a:r>
              <a:rPr lang="en-NZ" dirty="0" err="1"/>
              <a:t>th</a:t>
            </a:r>
            <a:r>
              <a:rPr lang="en-NZ" dirty="0"/>
              <a:t>’ or ‘td’ elements with a non-breaking space (&amp;</a:t>
            </a:r>
            <a:r>
              <a:rPr lang="en-NZ" dirty="0" err="1"/>
              <a:t>nbsp</a:t>
            </a:r>
            <a:r>
              <a:rPr lang="en-NZ" dirty="0"/>
              <a:t>;)</a:t>
            </a: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755650" y="3708400"/>
            <a:ext cx="7920038" cy="930275"/>
          </a:xfrm>
          <a:prstGeom prst="rect">
            <a:avLst/>
          </a:prstGeom>
          <a:solidFill>
            <a:srgbClr val="CCFFFF">
              <a:alpha val="98822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92075" rIns="92075" bIns="92075">
            <a:spAutoFit/>
          </a:bodyPr>
          <a:lstStyle/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NZ" sz="1600" dirty="0"/>
              <a:t>&lt;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NZ" sz="1600" dirty="0"/>
              <a:t>   &lt;td&gt;EMEA&lt;/td&gt; &lt;td&gt;Cape Town&lt;/td&gt; &lt;td&gt;0800 9009586&lt;/td&gt; </a:t>
            </a:r>
            <a:r>
              <a:rPr lang="en-NZ" sz="1600" b="1" dirty="0"/>
              <a:t>&lt;td&gt;&amp;</a:t>
            </a:r>
            <a:r>
              <a:rPr lang="en-NZ" sz="1600" b="1" dirty="0" err="1"/>
              <a:t>nbsp</a:t>
            </a:r>
            <a:r>
              <a:rPr lang="en-NZ" sz="1600" b="1" dirty="0"/>
              <a:t>;&lt;/td&gt;</a:t>
            </a:r>
            <a:endParaRPr lang="en-NZ" sz="1600" dirty="0"/>
          </a:p>
          <a:p>
            <a:pPr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NZ" sz="1600" dirty="0"/>
              <a:t>&lt;/</a:t>
            </a:r>
            <a:r>
              <a:rPr lang="en-NZ" sz="1600" dirty="0" err="1"/>
              <a:t>tr</a:t>
            </a:r>
            <a:r>
              <a:rPr lang="en-NZ" sz="1600" dirty="0"/>
              <a:t>&gt;</a:t>
            </a:r>
          </a:p>
        </p:txBody>
      </p:sp>
      <p:pic>
        <p:nvPicPr>
          <p:cNvPr id="3584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" t="40170" r="19371" b="19691"/>
          <a:stretch>
            <a:fillRect/>
          </a:stretch>
        </p:blipFill>
        <p:spPr bwMode="auto">
          <a:xfrm>
            <a:off x="1042988" y="4724400"/>
            <a:ext cx="4637087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AutoShape 78"/>
          <p:cNvSpPr>
            <a:spLocks noGrp="1" noChangeArrowheads="1"/>
          </p:cNvSpPr>
          <p:nvPr>
            <p:ph type="title"/>
          </p:nvPr>
        </p:nvSpPr>
        <p:spPr>
          <a:xfrm>
            <a:off x="538162" y="319329"/>
            <a:ext cx="7924800" cy="1143000"/>
          </a:xfrm>
        </p:spPr>
        <p:txBody>
          <a:bodyPr/>
          <a:lstStyle/>
          <a:p>
            <a:pPr eaLnBrk="1" hangingPunct="1"/>
            <a:r>
              <a:rPr lang="en-NZ" dirty="0"/>
              <a:t>Spanning Cells</a:t>
            </a:r>
          </a:p>
        </p:txBody>
      </p:sp>
      <p:graphicFrame>
        <p:nvGraphicFramePr>
          <p:cNvPr id="261200" name="Group 8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7926"/>
              </p:ext>
            </p:extLst>
          </p:nvPr>
        </p:nvGraphicFramePr>
        <p:xfrm>
          <a:off x="2341563" y="5326062"/>
          <a:ext cx="6406901" cy="958851"/>
        </p:xfrm>
        <a:graphic>
          <a:graphicData uri="http://schemas.openxmlformats.org/drawingml/2006/table">
            <a:tbl>
              <a:tblPr/>
              <a:tblGrid>
                <a:gridCol w="1718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8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47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&lt;td&gt;…&lt;/td&gt;</a:t>
                      </a: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&lt;td&gt;…&lt;/td&gt;</a:t>
                      </a: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 </a:t>
                      </a:r>
                      <a:r>
                        <a:rPr kumimoji="0" lang="en-NZ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rowspan</a:t>
                      </a:r>
                      <a:r>
                        <a:rPr kumimoji="0" lang="en-N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="3"&gt;…&lt;/td&gt;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 gridSpan="3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 colspan="2"&gt;…&lt;/td&gt;</a:t>
                      </a:r>
                      <a:endParaRPr kumimoji="0" lang="en-NZ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Courier New" pitchFamily="49" charset="0"/>
                      </a:endParaRP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&lt;td&gt;…&lt;/td&gt;</a:t>
                      </a: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Courier New" pitchFamily="49" charset="0"/>
                        </a:rPr>
                        <a:t>&lt;td&gt;…&lt;/td&gt;</a:t>
                      </a:r>
                    </a:p>
                  </a:txBody>
                  <a:tcPr marL="113533" marR="11353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69" name="Rectangle 79"/>
          <p:cNvSpPr>
            <a:spLocks noGrp="1" noChangeArrowheads="1"/>
          </p:cNvSpPr>
          <p:nvPr>
            <p:ph type="body" idx="4294967295"/>
          </p:nvPr>
        </p:nvSpPr>
        <p:spPr>
          <a:xfrm>
            <a:off x="509587" y="1771705"/>
            <a:ext cx="7693025" cy="3195582"/>
          </a:xfrm>
        </p:spPr>
        <p:txBody>
          <a:bodyPr/>
          <a:lstStyle/>
          <a:p>
            <a:pPr eaLnBrk="1" hangingPunct="1"/>
            <a:r>
              <a:rPr lang="en-NZ" dirty="0"/>
              <a:t>Cells may span several rows or columns </a:t>
            </a:r>
          </a:p>
          <a:p>
            <a:pPr eaLnBrk="1" hangingPunct="1"/>
            <a:r>
              <a:rPr lang="en-NZ" dirty="0"/>
              <a:t>‘Table’ → ‘Modify’ → ‘Merge Cells’</a:t>
            </a:r>
          </a:p>
          <a:p>
            <a:pPr lvl="1" eaLnBrk="1" hangingPunct="1"/>
            <a:r>
              <a:rPr lang="en-NZ" dirty="0"/>
              <a:t>Set by the “</a:t>
            </a:r>
            <a:r>
              <a:rPr lang="en-NZ" dirty="0" err="1"/>
              <a:t>rowspan</a:t>
            </a:r>
            <a:r>
              <a:rPr lang="en-NZ" dirty="0"/>
              <a:t>” and “</a:t>
            </a:r>
            <a:r>
              <a:rPr lang="en-NZ" dirty="0" err="1"/>
              <a:t>colspan</a:t>
            </a:r>
            <a:r>
              <a:rPr lang="en-NZ" dirty="0"/>
              <a:t>” attributes of the td elements.</a:t>
            </a:r>
          </a:p>
          <a:p>
            <a:pPr lvl="2" eaLnBrk="1" hangingPunct="1"/>
            <a:r>
              <a:rPr lang="en-US" dirty="0"/>
              <a:t>e.g. 	&lt;td </a:t>
            </a:r>
            <a:r>
              <a:rPr lang="en-US" dirty="0" err="1"/>
              <a:t>colspan</a:t>
            </a:r>
            <a:r>
              <a:rPr lang="en-US" dirty="0"/>
              <a:t>="2"&gt; means span 2 columns </a:t>
            </a:r>
          </a:p>
          <a:p>
            <a:pPr marL="914400" lvl="2" indent="0" eaLnBrk="1" hangingPunct="1">
              <a:buNone/>
            </a:pPr>
            <a:r>
              <a:rPr lang="en-US" dirty="0"/>
              <a:t>	&lt;td </a:t>
            </a:r>
            <a:r>
              <a:rPr lang="en-US" dirty="0" err="1"/>
              <a:t>rowspan</a:t>
            </a:r>
            <a:r>
              <a:rPr lang="en-US" dirty="0"/>
              <a:t>=“3"&gt; means span 3 rows</a:t>
            </a:r>
            <a:endParaRPr lang="en-NZ" dirty="0"/>
          </a:p>
        </p:txBody>
      </p:sp>
      <p:sp>
        <p:nvSpPr>
          <p:cNvPr id="36870" name="Text Box 3"/>
          <p:cNvSpPr txBox="1">
            <a:spLocks noChangeArrowheads="1"/>
          </p:cNvSpPr>
          <p:nvPr/>
        </p:nvSpPr>
        <p:spPr bwMode="auto">
          <a:xfrm>
            <a:off x="468313" y="5446713"/>
            <a:ext cx="14779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Table rows &lt;tr&gt;</a:t>
            </a:r>
          </a:p>
        </p:txBody>
      </p:sp>
      <p:sp>
        <p:nvSpPr>
          <p:cNvPr id="36871" name="Line 16"/>
          <p:cNvSpPr>
            <a:spLocks noChangeShapeType="1"/>
          </p:cNvSpPr>
          <p:nvPr/>
        </p:nvSpPr>
        <p:spPr bwMode="auto">
          <a:xfrm flipV="1">
            <a:off x="1909763" y="5518150"/>
            <a:ext cx="35877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17"/>
          <p:cNvSpPr>
            <a:spLocks noChangeShapeType="1"/>
          </p:cNvSpPr>
          <p:nvPr/>
        </p:nvSpPr>
        <p:spPr bwMode="auto">
          <a:xfrm flipV="1">
            <a:off x="1909763" y="580548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Line 18"/>
          <p:cNvSpPr>
            <a:spLocks noChangeShapeType="1"/>
          </p:cNvSpPr>
          <p:nvPr/>
        </p:nvSpPr>
        <p:spPr bwMode="auto">
          <a:xfrm>
            <a:off x="1909763" y="594995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4" name="Text Box 20"/>
          <p:cNvSpPr txBox="1">
            <a:spLocks noChangeArrowheads="1"/>
          </p:cNvSpPr>
          <p:nvPr/>
        </p:nvSpPr>
        <p:spPr bwMode="auto">
          <a:xfrm>
            <a:off x="4356100" y="4797425"/>
            <a:ext cx="2305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000"/>
              <a:t>Table columns</a:t>
            </a:r>
          </a:p>
        </p:txBody>
      </p:sp>
      <p:sp>
        <p:nvSpPr>
          <p:cNvPr id="36875" name="Line 21"/>
          <p:cNvSpPr>
            <a:spLocks noChangeShapeType="1"/>
          </p:cNvSpPr>
          <p:nvPr/>
        </p:nvSpPr>
        <p:spPr bwMode="auto">
          <a:xfrm flipH="1">
            <a:off x="4356100" y="5013325"/>
            <a:ext cx="2889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22"/>
          <p:cNvSpPr>
            <a:spLocks noChangeShapeType="1"/>
          </p:cNvSpPr>
          <p:nvPr/>
        </p:nvSpPr>
        <p:spPr bwMode="auto">
          <a:xfrm>
            <a:off x="6443663" y="5086350"/>
            <a:ext cx="214312" cy="290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Where it all Begins - SGML</a:t>
            </a:r>
            <a:endParaRPr lang="en-GB"/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GML – Goldfarb, Mosher and Lorre, 1969</a:t>
            </a:r>
          </a:p>
          <a:p>
            <a:pPr lvl="1" eaLnBrk="1" hangingPunct="1"/>
            <a:r>
              <a:rPr lang="en-US"/>
              <a:t>Generalized markup that would work across computer systems using </a:t>
            </a:r>
            <a:r>
              <a:rPr lang="en-US" i="1"/>
              <a:t>tags</a:t>
            </a:r>
          </a:p>
          <a:p>
            <a:pPr lvl="1" eaLnBrk="1" hangingPunct="1"/>
            <a:r>
              <a:rPr lang="en-US"/>
              <a:t>Concept of </a:t>
            </a:r>
            <a:r>
              <a:rPr lang="en-US" i="1"/>
              <a:t>validation</a:t>
            </a:r>
            <a:r>
              <a:rPr lang="en-US"/>
              <a:t> – how the tags can be used</a:t>
            </a:r>
          </a:p>
          <a:p>
            <a:pPr eaLnBrk="1" hangingPunct="1"/>
            <a:r>
              <a:rPr lang="en-US"/>
              <a:t>SGML - Standard Generalized Markup Language, 1980</a:t>
            </a:r>
          </a:p>
          <a:p>
            <a:pPr lvl="1" eaLnBrk="1" hangingPunct="1"/>
            <a:r>
              <a:rPr lang="en-US"/>
              <a:t>ISO standard 1986</a:t>
            </a:r>
          </a:p>
          <a:p>
            <a:pPr eaLnBrk="1" hangingPunct="1"/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AutoShap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Spanning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A0BB7-496B-43C6-81DE-59AE58B4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37990" r="15366" b="22009"/>
          <a:stretch>
            <a:fillRect/>
          </a:stretch>
        </p:blipFill>
        <p:spPr bwMode="auto">
          <a:xfrm>
            <a:off x="323850" y="2349500"/>
            <a:ext cx="8316913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8313" y="4276725"/>
            <a:ext cx="1439862" cy="952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1513" y="5243513"/>
            <a:ext cx="3619500" cy="4889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7897" name="TextBox 2"/>
          <p:cNvSpPr txBox="1">
            <a:spLocks noChangeArrowheads="1"/>
          </p:cNvSpPr>
          <p:nvPr/>
        </p:nvSpPr>
        <p:spPr bwMode="auto">
          <a:xfrm>
            <a:off x="1547813" y="6148388"/>
            <a:ext cx="1658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Spanned rows</a:t>
            </a:r>
          </a:p>
        </p:txBody>
      </p:sp>
      <p:sp>
        <p:nvSpPr>
          <p:cNvPr id="37898" name="TextBox 9"/>
          <p:cNvSpPr txBox="1">
            <a:spLocks noChangeArrowheads="1"/>
          </p:cNvSpPr>
          <p:nvPr/>
        </p:nvSpPr>
        <p:spPr bwMode="auto">
          <a:xfrm>
            <a:off x="3856038" y="6135688"/>
            <a:ext cx="20304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Spanned columns</a:t>
            </a:r>
          </a:p>
        </p:txBody>
      </p:sp>
      <p:cxnSp>
        <p:nvCxnSpPr>
          <p:cNvPr id="5" name="Curved Connector 4"/>
          <p:cNvCxnSpPr/>
          <p:nvPr/>
        </p:nvCxnSpPr>
        <p:spPr>
          <a:xfrm rot="16200000" flipV="1">
            <a:off x="1196181" y="5580857"/>
            <a:ext cx="919163" cy="215900"/>
          </a:xfrm>
          <a:prstGeom prst="curvedConnector3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37898" idx="0"/>
          </p:cNvCxnSpPr>
          <p:nvPr/>
        </p:nvCxnSpPr>
        <p:spPr>
          <a:xfrm rot="5400000" flipH="1" flipV="1">
            <a:off x="5529263" y="5076825"/>
            <a:ext cx="401638" cy="1716087"/>
          </a:xfrm>
          <a:prstGeom prst="curvedConnector2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ea typeface="MS PGothic" pitchFamily="34" charset="-128"/>
              </a:rPr>
              <a:t>Links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A link (hyperlink, web link), is a connection from one Web resource to another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A link has two ends - called anchors - and a direction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The link starts at the "source" anchor and points to the "destination" anchor, which may be any Web resource </a:t>
            </a:r>
          </a:p>
          <a:p>
            <a:pPr lvl="1" eaLnBrk="1" hangingPunct="1"/>
            <a:r>
              <a:rPr lang="en-US" altLang="ja-JP" dirty="0">
                <a:ea typeface="MS PGothic" pitchFamily="34" charset="-128"/>
              </a:rPr>
              <a:t>(page, image, video, sound, program etc.)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Using Anchors</a:t>
            </a:r>
            <a:endParaRPr lang="en-AU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anchor is defined with the &lt;a&gt; tag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href (Hypertext REF</a:t>
            </a:r>
            <a:r>
              <a:rPr lang="en-AU"/>
              <a:t>erence) attribute specifies the name of the resource to link to</a:t>
            </a:r>
          </a:p>
          <a:p>
            <a:pPr eaLnBrk="1" hangingPunct="1">
              <a:lnSpc>
                <a:spcPct val="90000"/>
              </a:lnSpc>
            </a:pPr>
            <a:r>
              <a:rPr lang="en-AU"/>
              <a:t>This may be a full URI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Or, if the resource is in the same web application, just a local file name</a:t>
            </a:r>
          </a:p>
          <a:p>
            <a:pPr eaLnBrk="1" hangingPunct="1">
              <a:lnSpc>
                <a:spcPct val="90000"/>
              </a:lnSpc>
            </a:pPr>
            <a:endParaRPr lang="en-AU"/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900113" y="4157663"/>
            <a:ext cx="7083425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/>
              <a:t>Click &lt;a href="http://www.webhomecover.com"&gt;here&lt;/a&gt; for a great</a:t>
            </a:r>
          </a:p>
          <a:p>
            <a:pPr eaLnBrk="1" hangingPunct="1"/>
            <a:r>
              <a:rPr lang="en-NZ"/>
              <a:t>insurance deal . . .</a:t>
            </a:r>
            <a:endParaRPr lang="en-GB"/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900113" y="6021388"/>
            <a:ext cx="3951287" cy="3206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2" charset="2"/>
              <a:buNone/>
            </a:pPr>
            <a:r>
              <a:rPr lang="en-NZ"/>
              <a:t>&lt;a href="aboutus.htm"&gt;About us&lt;/a&gt;</a:t>
            </a:r>
            <a:endParaRPr lang="en-GB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Destination Anchors</a:t>
            </a:r>
            <a:endParaRPr lang="en-AU"/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>
                <a:ea typeface="MS PGothic" pitchFamily="34" charset="-128"/>
              </a:rPr>
              <a:t>Within a document we can define a destination anchor</a:t>
            </a:r>
          </a:p>
          <a:p>
            <a:pPr eaLnBrk="1" hangingPunct="1"/>
            <a:r>
              <a:rPr lang="en-US" altLang="ja-JP" dirty="0">
                <a:ea typeface="MS PGothic" pitchFamily="34" charset="-128"/>
              </a:rPr>
              <a:t>The ‘id’ attribute assigns a unique identifier to an anchor</a:t>
            </a:r>
          </a:p>
          <a:p>
            <a:pPr lvl="1" eaLnBrk="1" hangingPunct="1"/>
            <a:endParaRPr lang="en-AU" dirty="0"/>
          </a:p>
          <a:p>
            <a:pPr eaLnBrk="1" hangingPunct="1"/>
            <a:r>
              <a:rPr lang="en-NZ" dirty="0"/>
              <a:t>We can link to this name by preceding it with a ‘#’ in the source anchor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>
            <a:off x="900113" y="4224338"/>
            <a:ext cx="4605337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NZ"/>
              <a:t>&lt;a id="terms"&gt;Terms and Conditions&lt;/a&gt;</a:t>
            </a:r>
            <a:endParaRPr lang="en-GB"/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901700" y="5648325"/>
            <a:ext cx="460375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NZ"/>
              <a:t>&lt;a href="#terms"&gt;terms and conditions&lt;/a&gt;</a:t>
            </a:r>
            <a:endParaRPr lang="en-GB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Images as Link Anchors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NZ" dirty="0"/>
              <a:t>Images, as well as text, can be used as link anchors by nesting image elements inside an anchor elements, for example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NZ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NZ" dirty="0"/>
          </a:p>
          <a:p>
            <a:pPr eaLnBrk="1" hangingPunct="1">
              <a:defRPr/>
            </a:pPr>
            <a:r>
              <a:rPr lang="en-NZ" dirty="0"/>
              <a:t>This is a useful technique for implementing the ‘home page at top left’ pattern</a:t>
            </a:r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762000" y="3686174"/>
            <a:ext cx="5380038" cy="9239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&lt;a </a:t>
            </a:r>
            <a:r>
              <a:rPr lang="en-NZ" dirty="0" err="1"/>
              <a:t>href</a:t>
            </a:r>
            <a:r>
              <a:rPr lang="en-NZ" dirty="0"/>
              <a:t>="home.html"&gt;</a:t>
            </a:r>
          </a:p>
          <a:p>
            <a:pPr eaLnBrk="1" hangingPunct="1"/>
            <a:r>
              <a:rPr lang="en-NZ" dirty="0"/>
              <a:t>  &lt;</a:t>
            </a:r>
            <a:r>
              <a:rPr lang="en-NZ" dirty="0" err="1"/>
              <a:t>img</a:t>
            </a:r>
            <a:r>
              <a:rPr lang="en-NZ" dirty="0"/>
              <a:t> </a:t>
            </a:r>
            <a:r>
              <a:rPr lang="en-NZ" dirty="0" err="1"/>
              <a:t>src</a:t>
            </a:r>
            <a:r>
              <a:rPr lang="en-NZ" dirty="0"/>
              <a:t>="logo.gif" alt="</a:t>
            </a:r>
            <a:r>
              <a:rPr lang="en-NZ" dirty="0" err="1"/>
              <a:t>WebHomeCover</a:t>
            </a:r>
            <a:r>
              <a:rPr lang="en-NZ" dirty="0"/>
              <a:t> Logo" /&gt;</a:t>
            </a:r>
          </a:p>
          <a:p>
            <a:pPr eaLnBrk="1" hangingPunct="1"/>
            <a:r>
              <a:rPr lang="en-NZ" dirty="0"/>
              <a:t>&lt;/a&gt;</a:t>
            </a:r>
            <a:endParaRPr lang="en-GB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E-mail Links</a:t>
            </a:r>
            <a:endParaRPr lang="en-AU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Anchors can also be used for email links. To do this you simply use a ‘mailto’ value in the ‘</a:t>
            </a:r>
            <a:r>
              <a:rPr lang="en-NZ" dirty="0" err="1"/>
              <a:t>href</a:t>
            </a:r>
            <a:r>
              <a:rPr lang="en-NZ" dirty="0"/>
              <a:t>’ attribute, which takes this format:</a:t>
            </a:r>
          </a:p>
          <a:p>
            <a:pPr eaLnBrk="1" hangingPunct="1"/>
            <a:endParaRPr lang="en-NZ" dirty="0"/>
          </a:p>
          <a:p>
            <a:pPr eaLnBrk="1" hangingPunct="1"/>
            <a:endParaRPr lang="en-NZ" dirty="0"/>
          </a:p>
          <a:p>
            <a:pPr eaLnBrk="1" hangingPunct="1"/>
            <a:endParaRPr lang="en-NZ" dirty="0"/>
          </a:p>
          <a:p>
            <a:pPr eaLnBrk="1" hangingPunct="1"/>
            <a:r>
              <a:rPr lang="en-NZ" dirty="0"/>
              <a:t>When ‘Email the help desk’ is clicked, the web browser may open your email client to compose a message</a:t>
            </a:r>
            <a:endParaRPr lang="en-US" dirty="0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611560" y="4148137"/>
            <a:ext cx="7172325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&lt;a </a:t>
            </a:r>
            <a:r>
              <a:rPr lang="en-NZ" dirty="0" err="1"/>
              <a:t>href</a:t>
            </a:r>
            <a:r>
              <a:rPr lang="en-NZ" dirty="0"/>
              <a:t>="mailto:help@webhomecover.com"&gt;Email the help desk&lt;/a&gt;</a:t>
            </a:r>
            <a:endParaRPr lang="en-GB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dirty="0"/>
              <a:t>Summary</a:t>
            </a:r>
            <a:endParaRPr lang="en-GB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dirty="0"/>
              <a:t>Basics of HTML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Well formed and valid HTML documents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Text, image, list and table and anchor elements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AutoShap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Markup Concepts</a:t>
            </a:r>
            <a:endParaRPr lang="en-AU" dirty="0"/>
          </a:p>
        </p:txBody>
      </p:sp>
      <p:sp>
        <p:nvSpPr>
          <p:cNvPr id="614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Tags and elements</a:t>
            </a:r>
          </a:p>
          <a:p>
            <a:pPr lvl="1" eaLnBrk="1" hangingPunct="1">
              <a:buFontTx/>
              <a:buNone/>
            </a:pPr>
            <a:endParaRPr lang="en-US" dirty="0"/>
          </a:p>
          <a:p>
            <a:pPr marL="0" indent="0" eaLnBrk="1" hangingPunct="1">
              <a:buNone/>
            </a:pPr>
            <a:endParaRPr lang="en-NZ" dirty="0"/>
          </a:p>
          <a:p>
            <a:pPr eaLnBrk="1" hangingPunct="1"/>
            <a:endParaRPr lang="en-NZ" dirty="0"/>
          </a:p>
          <a:p>
            <a:pPr eaLnBrk="1" hangingPunct="1"/>
            <a:endParaRPr lang="en-NZ" dirty="0"/>
          </a:p>
          <a:p>
            <a:pPr eaLnBrk="1" hangingPunct="1"/>
            <a:endParaRPr lang="en-NZ" dirty="0"/>
          </a:p>
          <a:p>
            <a:pPr eaLnBrk="1" hangingPunct="1"/>
            <a:r>
              <a:rPr lang="en-NZ" dirty="0"/>
              <a:t>The characteristics defined by the tag are applied to the content of the element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331640" y="3247072"/>
            <a:ext cx="2592982" cy="163121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/>
              <a:t>&lt;</a:t>
            </a:r>
            <a:r>
              <a:rPr lang="en-US" sz="2000" i="1" dirty="0" err="1"/>
              <a:t>tag_name</a:t>
            </a:r>
            <a:r>
              <a:rPr lang="en-US" sz="2000" dirty="0"/>
              <a:t>&gt;</a:t>
            </a:r>
          </a:p>
          <a:p>
            <a:pPr lvl="1" eaLnBrk="1" hangingPunct="1">
              <a:buFontTx/>
              <a:buNone/>
            </a:pPr>
            <a:endParaRPr lang="en-US" sz="2000" i="1" dirty="0"/>
          </a:p>
          <a:p>
            <a:pPr eaLnBrk="1" hangingPunct="1"/>
            <a:r>
              <a:rPr lang="en-US" sz="2000" i="1" dirty="0"/>
              <a:t>Marked up content</a:t>
            </a:r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2000" dirty="0"/>
              <a:t>&lt;/</a:t>
            </a:r>
            <a:r>
              <a:rPr lang="en-US" sz="2000" i="1" dirty="0" err="1"/>
              <a:t>tag_name</a:t>
            </a:r>
            <a:r>
              <a:rPr lang="en-US" sz="2000" i="1" dirty="0"/>
              <a:t>&gt;</a:t>
            </a:r>
            <a:endParaRPr lang="en-US" sz="2000" dirty="0"/>
          </a:p>
        </p:txBody>
      </p:sp>
      <p:sp>
        <p:nvSpPr>
          <p:cNvPr id="6150" name="Text Box 11"/>
          <p:cNvSpPr txBox="1">
            <a:spLocks noChangeArrowheads="1"/>
          </p:cNvSpPr>
          <p:nvPr/>
        </p:nvSpPr>
        <p:spPr bwMode="auto">
          <a:xfrm>
            <a:off x="3974624" y="3276600"/>
            <a:ext cx="172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altLang="ko-KR" sz="2400" dirty="0">
                <a:ea typeface="Batang" pitchFamily="18" charset="-127"/>
              </a:rPr>
              <a:t>Start tag</a:t>
            </a:r>
            <a:endParaRPr lang="en-GB" sz="2400" dirty="0">
              <a:ea typeface="Batang" pitchFamily="18" charset="-127"/>
            </a:endParaRPr>
          </a:p>
        </p:txBody>
      </p:sp>
      <p:sp>
        <p:nvSpPr>
          <p:cNvPr id="6151" name="Text Box 12"/>
          <p:cNvSpPr txBox="1">
            <a:spLocks noChangeArrowheads="1"/>
          </p:cNvSpPr>
          <p:nvPr/>
        </p:nvSpPr>
        <p:spPr bwMode="auto">
          <a:xfrm>
            <a:off x="3974624" y="4473573"/>
            <a:ext cx="15113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altLang="ko-KR" sz="2400" dirty="0">
                <a:ea typeface="Batang" pitchFamily="18" charset="-127"/>
              </a:rPr>
              <a:t>End tag</a:t>
            </a:r>
            <a:endParaRPr lang="en-GB" sz="2400" dirty="0">
              <a:ea typeface="Batang" pitchFamily="18" charset="-127"/>
            </a:endParaRPr>
          </a:p>
        </p:txBody>
      </p:sp>
      <p:sp>
        <p:nvSpPr>
          <p:cNvPr id="6152" name="Text Box 13"/>
          <p:cNvSpPr txBox="1">
            <a:spLocks noChangeArrowheads="1"/>
          </p:cNvSpPr>
          <p:nvPr/>
        </p:nvSpPr>
        <p:spPr bwMode="auto">
          <a:xfrm>
            <a:off x="5652120" y="3964707"/>
            <a:ext cx="14398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altLang="ko-KR" sz="2400" dirty="0">
                <a:ea typeface="Batang" pitchFamily="18" charset="-127"/>
              </a:rPr>
              <a:t>Element</a:t>
            </a:r>
            <a:endParaRPr lang="en-GB" sz="2400" dirty="0">
              <a:ea typeface="Batang" pitchFamily="18" charset="-127"/>
            </a:endParaRPr>
          </a:p>
        </p:txBody>
      </p:sp>
      <p:sp>
        <p:nvSpPr>
          <p:cNvPr id="6153" name="Line 14"/>
          <p:cNvSpPr>
            <a:spLocks noChangeShapeType="1"/>
          </p:cNvSpPr>
          <p:nvPr/>
        </p:nvSpPr>
        <p:spPr bwMode="auto">
          <a:xfrm flipH="1" flipV="1">
            <a:off x="2915816" y="3500438"/>
            <a:ext cx="105880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 flipH="1" flipV="1">
            <a:off x="3059832" y="4652961"/>
            <a:ext cx="914792" cy="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155" name="Group 16"/>
          <p:cNvGrpSpPr>
            <a:grpSpLocks/>
          </p:cNvGrpSpPr>
          <p:nvPr/>
        </p:nvGrpSpPr>
        <p:grpSpPr bwMode="auto">
          <a:xfrm>
            <a:off x="5220072" y="3276600"/>
            <a:ext cx="265852" cy="1736576"/>
            <a:chOff x="5158" y="385"/>
            <a:chExt cx="100" cy="703"/>
          </a:xfrm>
        </p:grpSpPr>
        <p:sp>
          <p:nvSpPr>
            <p:cNvPr id="6156" name="Line 17"/>
            <p:cNvSpPr>
              <a:spLocks noChangeShapeType="1"/>
            </p:cNvSpPr>
            <p:nvPr/>
          </p:nvSpPr>
          <p:spPr bwMode="auto">
            <a:xfrm>
              <a:off x="5258" y="385"/>
              <a:ext cx="0" cy="70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18"/>
            <p:cNvSpPr>
              <a:spLocks noChangeShapeType="1"/>
            </p:cNvSpPr>
            <p:nvPr/>
          </p:nvSpPr>
          <p:spPr bwMode="auto">
            <a:xfrm flipH="1">
              <a:off x="5158" y="385"/>
              <a:ext cx="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19"/>
            <p:cNvSpPr>
              <a:spLocks noChangeShapeType="1"/>
            </p:cNvSpPr>
            <p:nvPr/>
          </p:nvSpPr>
          <p:spPr bwMode="auto">
            <a:xfrm flipH="1">
              <a:off x="5158" y="1088"/>
              <a:ext cx="1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Nested Elements</a:t>
            </a:r>
            <a:endParaRPr lang="en-GB"/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sz="2400" dirty="0"/>
              <a:t>Elements can have other elements nested inside them, to any level of nesting.</a:t>
            </a:r>
          </a:p>
          <a:p>
            <a:pPr lvl="1" eaLnBrk="1" hangingPunct="1"/>
            <a:r>
              <a:rPr lang="en-NZ" sz="2000" dirty="0"/>
              <a:t>A ‘child’ element, begins and ends inside its ‘parent’</a:t>
            </a:r>
          </a:p>
          <a:p>
            <a:pPr lvl="1" eaLnBrk="1" hangingPunct="1">
              <a:buFontTx/>
              <a:buNone/>
            </a:pPr>
            <a:endParaRPr lang="en-NZ" sz="20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GB" sz="2400" dirty="0"/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5030199" y="4640262"/>
            <a:ext cx="2530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altLang="ko-KR" sz="2400" dirty="0">
                <a:ea typeface="Batang" pitchFamily="18" charset="-127"/>
              </a:rPr>
              <a:t>Nested element</a:t>
            </a:r>
            <a:endParaRPr lang="en-GB" sz="2400" dirty="0">
              <a:ea typeface="Batang" pitchFamily="18" charset="-127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 flipH="1">
            <a:off x="4284663" y="4868863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439268" y="3809598"/>
            <a:ext cx="2592982" cy="2118529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NZ" i="1" dirty="0"/>
              <a:t>&lt;</a:t>
            </a:r>
            <a:r>
              <a:rPr lang="en-NZ" i="1" dirty="0" err="1"/>
              <a:t>parent_tag</a:t>
            </a:r>
            <a:r>
              <a:rPr lang="en-NZ" i="1" dirty="0"/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NZ" i="1" dirty="0"/>
              <a:t>  &lt;</a:t>
            </a:r>
            <a:r>
              <a:rPr lang="en-NZ" i="1" dirty="0" err="1"/>
              <a:t>child_tag</a:t>
            </a:r>
            <a:r>
              <a:rPr lang="en-NZ" i="1" dirty="0"/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NZ" i="1" dirty="0"/>
              <a:t>     Marked up content</a:t>
            </a:r>
          </a:p>
          <a:p>
            <a:pPr eaLnBrk="1" hangingPunct="1">
              <a:lnSpc>
                <a:spcPct val="150000"/>
              </a:lnSpc>
            </a:pPr>
            <a:r>
              <a:rPr lang="en-NZ" i="1" dirty="0"/>
              <a:t>  &lt;/</a:t>
            </a:r>
            <a:r>
              <a:rPr lang="en-NZ" i="1" dirty="0" err="1"/>
              <a:t>child_tag</a:t>
            </a:r>
            <a:r>
              <a:rPr lang="en-NZ" i="1" dirty="0"/>
              <a:t>&gt;</a:t>
            </a:r>
          </a:p>
          <a:p>
            <a:pPr eaLnBrk="1" hangingPunct="1">
              <a:lnSpc>
                <a:spcPct val="150000"/>
              </a:lnSpc>
            </a:pPr>
            <a:r>
              <a:rPr lang="en-NZ" i="1" dirty="0"/>
              <a:t>&lt;/</a:t>
            </a:r>
            <a:r>
              <a:rPr lang="en-NZ" i="1" dirty="0" err="1"/>
              <a:t>parent_tag</a:t>
            </a:r>
            <a:r>
              <a:rPr lang="en-NZ" i="1" dirty="0"/>
              <a:t>&gt;</a:t>
            </a:r>
          </a:p>
        </p:txBody>
      </p: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3924300" y="4365625"/>
            <a:ext cx="215900" cy="1079500"/>
            <a:chOff x="2954" y="2077"/>
            <a:chExt cx="48" cy="336"/>
          </a:xfrm>
        </p:grpSpPr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3002" y="2077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 flipH="1">
              <a:off x="2954" y="2077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 flipH="1">
              <a:off x="2954" y="2413"/>
              <a:ext cx="4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Attributes</a:t>
            </a:r>
            <a:endParaRPr lang="en-GB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 dirty="0"/>
              <a:t>Attributes configure the tag in some way.</a:t>
            </a:r>
          </a:p>
          <a:p>
            <a:pPr lvl="1" eaLnBrk="1" hangingPunct="1"/>
            <a:r>
              <a:rPr lang="en-NZ" dirty="0"/>
              <a:t>Appear inside the opening tag, and consist of one or more name-value pairs</a:t>
            </a:r>
            <a:r>
              <a:rPr lang="en-GB" dirty="0"/>
              <a:t> 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NZ" dirty="0"/>
              <a:t>e.g.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18708" y="3703728"/>
            <a:ext cx="4680520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i="1" dirty="0" err="1"/>
              <a:t>attribute_name</a:t>
            </a:r>
            <a:r>
              <a:rPr lang="en-NZ" dirty="0"/>
              <a:t>="</a:t>
            </a:r>
            <a:r>
              <a:rPr lang="en-NZ" i="1" dirty="0" err="1"/>
              <a:t>attribute_value</a:t>
            </a:r>
            <a:r>
              <a:rPr lang="en-NZ" dirty="0"/>
              <a:t>"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22884" y="4550492"/>
            <a:ext cx="4680520" cy="349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 dirty="0"/>
              <a:t>&lt;document language="</a:t>
            </a:r>
            <a:r>
              <a:rPr lang="en-NZ" dirty="0" err="1"/>
              <a:t>fr</a:t>
            </a:r>
            <a:r>
              <a:rPr lang="en-NZ" dirty="0"/>
              <a:t>"&gt;</a:t>
            </a: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015407" y="5150102"/>
            <a:ext cx="4680520" cy="349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 dirty="0"/>
              <a:t>&lt;document language='</a:t>
            </a:r>
            <a:r>
              <a:rPr lang="en-NZ" dirty="0" err="1"/>
              <a:t>fr</a:t>
            </a:r>
            <a:r>
              <a:rPr lang="en-NZ" dirty="0"/>
              <a:t>'&gt;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022884" y="5733256"/>
            <a:ext cx="4680520" cy="349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 dirty="0"/>
              <a:t>&lt;document language="</a:t>
            </a:r>
            <a:r>
              <a:rPr lang="en-NZ" dirty="0" err="1"/>
              <a:t>fr</a:t>
            </a:r>
            <a:r>
              <a:rPr lang="en-NZ" dirty="0"/>
              <a:t>" type="manual"&gt;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AutoShap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/>
              <a:t>Empty Elements</a:t>
            </a:r>
            <a:endParaRPr lang="en-GB"/>
          </a:p>
        </p:txBody>
      </p:sp>
      <p:sp>
        <p:nvSpPr>
          <p:cNvPr id="9221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empty element consists of a single tag, with no closing tag</a:t>
            </a:r>
          </a:p>
          <a:p>
            <a:pPr eaLnBrk="1" hangingPunct="1"/>
            <a:r>
              <a:rPr lang="en-GB" dirty="0"/>
              <a:t>There is a forward slash before the closing bracket</a:t>
            </a:r>
          </a:p>
          <a:p>
            <a:pPr eaLnBrk="1" hangingPunct="1"/>
            <a:endParaRPr lang="en-GB" dirty="0"/>
          </a:p>
          <a:p>
            <a:pPr eaLnBrk="1" hangingPunct="1"/>
            <a:r>
              <a:rPr lang="en-GB" dirty="0"/>
              <a:t>Empty elements often include attributes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99592" y="4223467"/>
            <a:ext cx="4680520" cy="349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 dirty="0"/>
              <a:t>&lt;</a:t>
            </a:r>
            <a:r>
              <a:rPr lang="en-NZ" i="1" dirty="0" err="1"/>
              <a:t>tag_name</a:t>
            </a:r>
            <a:r>
              <a:rPr lang="en-NZ" dirty="0"/>
              <a:t> /&gt;</a:t>
            </a:r>
            <a:endParaRPr lang="en-GB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17801" y="5301208"/>
            <a:ext cx="4662311" cy="3416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 dirty="0"/>
              <a:t>&lt;document type="manual" language="</a:t>
            </a:r>
            <a:r>
              <a:rPr lang="en-NZ" dirty="0" err="1"/>
              <a:t>fr</a:t>
            </a:r>
            <a:r>
              <a:rPr lang="en-NZ" dirty="0"/>
              <a:t>" /&gt;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AutoShap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Well-Formedness</a:t>
            </a:r>
          </a:p>
        </p:txBody>
      </p:sp>
      <p:sp>
        <p:nvSpPr>
          <p:cNvPr id="10245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NZ"/>
              <a:t>Balanced tags</a:t>
            </a:r>
          </a:p>
          <a:p>
            <a:pPr eaLnBrk="1" hangingPunct="1"/>
            <a:r>
              <a:rPr lang="en-NZ"/>
              <a:t>Correct nesting</a:t>
            </a:r>
          </a:p>
          <a:p>
            <a:pPr eaLnBrk="1" hangingPunct="1"/>
            <a:endParaRPr lang="en-NZ"/>
          </a:p>
          <a:p>
            <a:pPr eaLnBrk="1" hangingPunct="1"/>
            <a:endParaRPr lang="en-NZ"/>
          </a:p>
          <a:p>
            <a:pPr eaLnBrk="1" hangingPunct="1"/>
            <a:r>
              <a:rPr lang="en-NZ"/>
              <a:t>Document has a root element</a:t>
            </a:r>
          </a:p>
          <a:p>
            <a:pPr eaLnBrk="1" hangingPunct="1"/>
            <a:r>
              <a:rPr lang="en-NZ"/>
              <a:t>Quoted attributes</a:t>
            </a:r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284663" y="2420938"/>
            <a:ext cx="2160587" cy="3492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50000"/>
            </a:pPr>
            <a:r>
              <a:rPr lang="en-NZ"/>
              <a:t>&lt;tag&gt;...&lt;/tag&gt;</a:t>
            </a:r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284663" y="2924175"/>
            <a:ext cx="2160587" cy="14747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/>
              <a:t>&lt;parent_tag&gt;</a:t>
            </a:r>
          </a:p>
          <a:p>
            <a:pPr eaLnBrk="1" hangingPunct="1"/>
            <a:r>
              <a:rPr lang="en-NZ"/>
              <a:t> &lt;child_tag&gt;</a:t>
            </a:r>
          </a:p>
          <a:p>
            <a:pPr eaLnBrk="1" hangingPunct="1"/>
            <a:r>
              <a:rPr lang="en-NZ"/>
              <a:t>  …</a:t>
            </a:r>
          </a:p>
          <a:p>
            <a:pPr eaLnBrk="1" hangingPunct="1"/>
            <a:r>
              <a:rPr lang="en-NZ"/>
              <a:t> &lt;/child_tag&gt;</a:t>
            </a:r>
          </a:p>
          <a:p>
            <a:pPr eaLnBrk="1" hangingPunct="1"/>
            <a:r>
              <a:rPr lang="en-NZ"/>
              <a:t>&lt;/parent_tag&gt;</a:t>
            </a:r>
            <a:endParaRPr lang="en-GB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284663" y="4941888"/>
            <a:ext cx="3455987" cy="92551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NZ" dirty="0"/>
              <a:t>&lt;tag name="value"&gt;</a:t>
            </a:r>
          </a:p>
          <a:p>
            <a:pPr eaLnBrk="1" hangingPunct="1"/>
            <a:r>
              <a:rPr lang="en-NZ" dirty="0"/>
              <a:t>Or</a:t>
            </a:r>
          </a:p>
          <a:p>
            <a:pPr eaLnBrk="1" hangingPunct="1"/>
            <a:r>
              <a:rPr lang="en-NZ" dirty="0"/>
              <a:t>&lt;tag name='value'&gt;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NZ" sz="3200"/>
              <a:t>HTML – A Language For Web Pages</a:t>
            </a:r>
            <a:endParaRPr lang="en-GB" sz="3200"/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NZ" dirty="0"/>
              <a:t>Developed by Tim Berners Lee at CERN in 1991</a:t>
            </a:r>
          </a:p>
          <a:p>
            <a:pPr lvl="1" eaLnBrk="1" hangingPunct="1">
              <a:lnSpc>
                <a:spcPct val="90000"/>
              </a:lnSpc>
            </a:pPr>
            <a:r>
              <a:rPr lang="en-NZ" dirty="0"/>
              <a:t>Based on hypertext linking of pages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Version 2.0 (</a:t>
            </a:r>
            <a:r>
              <a:rPr lang="en-NZ" dirty="0" err="1"/>
              <a:t>IETF</a:t>
            </a:r>
            <a:r>
              <a:rPr lang="en-NZ" dirty="0"/>
              <a:t>) 1995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Version 3.2 (W3C) 1996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Version 4.01 1999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Evolved into </a:t>
            </a:r>
            <a:r>
              <a:rPr lang="en-NZ" dirty="0" err="1"/>
              <a:t>XHTML</a:t>
            </a:r>
            <a:r>
              <a:rPr lang="en-NZ" dirty="0"/>
              <a:t> (1.0 and 1.1)</a:t>
            </a:r>
          </a:p>
          <a:p>
            <a:pPr eaLnBrk="1" hangingPunct="1">
              <a:lnSpc>
                <a:spcPct val="90000"/>
              </a:lnSpc>
            </a:pPr>
            <a:r>
              <a:rPr lang="en-NZ" dirty="0"/>
              <a:t>HTML5 is current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NZ" dirty="0"/>
              <a:t>The </a:t>
            </a:r>
            <a:r>
              <a:rPr lang="en-NZ" dirty="0" err="1"/>
              <a:t>XHTML</a:t>
            </a:r>
            <a:r>
              <a:rPr lang="en-NZ" dirty="0"/>
              <a:t> examples in the book are all HTML5 compatible</a:t>
            </a:r>
            <a:endParaRPr lang="en-GB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Dynamic Web Application Development using ASP.NET&amp;#x0D;&amp;#x0A;by Andy Gravell and David Parsons&amp;quot;&quot;/&gt;&lt;property id=&quot;20307&quot; value=&quot;477&quot;/&gt;&lt;/object&gt;&lt;object type=&quot;3&quot; unique_id=&quot;10005&quot;&gt;&lt;property id=&quot;20148&quot; value=&quot;5&quot;/&gt;&lt;property id=&quot;20300&quot; value=&quot;Slide 2 - &amp;quot;Learning Objectives&amp;quot;&quot;/&gt;&lt;property id=&quot;20307&quot; value=&quot;478&quot;/&gt;&lt;/object&gt;&lt;object type=&quot;3&quot; unique_id=&quot;10006&quot;&gt;&lt;property id=&quot;20148&quot; value=&quot;5&quot;/&gt;&lt;property id=&quot;20300&quot; value=&quot;Slide 3 - &amp;quot;Where it all Begins - SGML&amp;quot;&quot;/&gt;&lt;property id=&quot;20307&quot; value=&quot;479&quot;/&gt;&lt;/object&gt;&lt;object type=&quot;3&quot; unique_id=&quot;10007&quot;&gt;&lt;property id=&quot;20148&quot; value=&quot;5&quot;/&gt;&lt;property id=&quot;20300&quot; value=&quot;Slide 4 - &amp;quot;Markup Concepts&amp;quot;&quot;/&gt;&lt;property id=&quot;20307&quot; value=&quot;321&quot;/&gt;&lt;/object&gt;&lt;object type=&quot;3&quot; unique_id=&quot;10008&quot;&gt;&lt;property id=&quot;20148&quot; value=&quot;5&quot;/&gt;&lt;property id=&quot;20300&quot; value=&quot;Slide 5 - &amp;quot;Nested Elements&amp;quot;&quot;/&gt;&lt;property id=&quot;20307&quot; value=&quot;466&quot;/&gt;&lt;/object&gt;&lt;object type=&quot;3&quot; unique_id=&quot;10009&quot;&gt;&lt;property id=&quot;20148&quot; value=&quot;5&quot;/&gt;&lt;property id=&quot;20300&quot; value=&quot;Slide 6 - &amp;quot;Attributes&amp;quot;&quot;/&gt;&lt;property id=&quot;20307&quot; value=&quot;467&quot;/&gt;&lt;/object&gt;&lt;object type=&quot;3&quot; unique_id=&quot;10010&quot;&gt;&lt;property id=&quot;20148&quot; value=&quot;5&quot;/&gt;&lt;property id=&quot;20300&quot; value=&quot;Slide 7 - &amp;quot;Empty Elements&amp;quot;&quot;/&gt;&lt;property id=&quot;20307&quot; value=&quot;480&quot;/&gt;&lt;/object&gt;&lt;object type=&quot;3&quot; unique_id=&quot;10011&quot;&gt;&lt;property id=&quot;20148&quot; value=&quot;5&quot;/&gt;&lt;property id=&quot;20300&quot; value=&quot;Slide 8 - &amp;quot;Well-Formedness&amp;quot;&quot;/&gt;&lt;property id=&quot;20307&quot; value=&quot;405&quot;/&gt;&lt;/object&gt;&lt;object type=&quot;3&quot; unique_id=&quot;10012&quot;&gt;&lt;property id=&quot;20148&quot; value=&quot;5&quot;/&gt;&lt;property id=&quot;20300&quot; value=&quot;Slide 9 - &amp;quot;HTML – A Language For Web Pages&amp;quot;&quot;/&gt;&lt;property id=&quot;20307&quot; value=&quot;468&quot;/&gt;&lt;/object&gt;&lt;object type=&quot;3&quot; unique_id=&quot;10013&quot;&gt;&lt;property id=&quot;20148&quot; value=&quot;5&quot;/&gt;&lt;property id=&quot;20300&quot; value=&quot;Slide 10 - &amp;quot;XHTML Documents&amp;quot;&quot;/&gt;&lt;property id=&quot;20307&quot; value=&quot;469&quot;/&gt;&lt;/object&gt;&lt;object type=&quot;3&quot; unique_id=&quot;10014&quot;&gt;&lt;property id=&quot;20148&quot; value=&quot;5&quot;/&gt;&lt;property id=&quot;20300&quot; value=&quot;Slide 11 - &amp;quot;Minimal XHTML Document&amp;quot;&quot;/&gt;&lt;property id=&quot;20307&quot; value=&quot;323&quot;/&gt;&lt;/object&gt;&lt;object type=&quot;3&quot; unique_id=&quot;10015&quot;&gt;&lt;property id=&quot;20148&quot; value=&quot;5&quot;/&gt;&lt;property id=&quot;20300&quot; value=&quot;Slide 12 - &amp;quot;Creating an XHTML document&amp;#x0D;&amp;#x0A;in Visual Web Developer&amp;quot;&quot;/&gt;&lt;property id=&quot;20307&quot; value=&quot;481&quot;/&gt;&lt;/object&gt;&lt;object type=&quot;3&quot; unique_id=&quot;10016&quot;&gt;&lt;property id=&quot;20148&quot; value=&quot;5&quot;/&gt;&lt;property id=&quot;20300&quot; value=&quot;Slide 13 - &amp;quot;Valid XHTML documents&amp;quot;&quot;/&gt;&lt;property id=&quot;20307&quot; value=&quot;482&quot;/&gt;&lt;/object&gt;&lt;object type=&quot;3&quot; unique_id=&quot;10017&quot;&gt;&lt;property id=&quot;20148&quot; value=&quot;5&quot;/&gt;&lt;property id=&quot;20300&quot; value=&quot;Slide 14 - &amp;quot;Validation in Action&amp;quot;&quot;/&gt;&lt;property id=&quot;20307&quot; value=&quot;483&quot;/&gt;&lt;/object&gt;&lt;object type=&quot;3&quot; unique_id=&quot;10018&quot;&gt;&lt;property id=&quot;20148&quot; value=&quot;5&quot;/&gt;&lt;property id=&quot;20300&quot; value=&quot;Slide 15 - &amp;quot;Content types&amp;quot;&quot;/&gt;&lt;property id=&quot;20307&quot; value=&quot;484&quot;/&gt;&lt;/object&gt;&lt;object type=&quot;3&quot; unique_id=&quot;10019&quot;&gt;&lt;property id=&quot;20148&quot; value=&quot;5&quot;/&gt;&lt;property id=&quot;20300&quot; value=&quot;Slide 16 - &amp;quot;Text Elements&amp;quot;&quot;/&gt;&lt;property id=&quot;20307&quot; value=&quot;420&quot;/&gt;&lt;/object&gt;&lt;object type=&quot;3&quot; unique_id=&quot;10020&quot;&gt;&lt;property id=&quot;20148&quot; value=&quot;5&quot;/&gt;&lt;property id=&quot;20300&quot; value=&quot;Slide 17 - &amp;quot;Line Breaks and Horizontal Rules&amp;quot;&quot;/&gt;&lt;property id=&quot;20307&quot; value=&quot;328&quot;/&gt;&lt;/object&gt;&lt;object type=&quot;3&quot; unique_id=&quot;10021&quot;&gt;&lt;property id=&quot;20148&quot; value=&quot;5&quot;/&gt;&lt;property id=&quot;20300&quot; value=&quot;Slide 18 - &amp;quot;Citations and Block Quotes&amp;quot;&quot;/&gt;&lt;property id=&quot;20307&quot; value=&quot;413&quot;/&gt;&lt;/object&gt;&lt;object type=&quot;3&quot; unique_id=&quot;10022&quot;&gt;&lt;property id=&quot;20148&quot; value=&quot;5&quot;/&gt;&lt;property id=&quot;20300&quot; value=&quot;Slide 19 - &amp;quot;Idiomatic (Phrase) Elements&amp;quot;&quot;/&gt;&lt;property id=&quot;20307&quot; value=&quot;471&quot;/&gt;&lt;/object&gt;&lt;object type=&quot;3&quot; unique_id=&quot;10023&quot;&gt;&lt;property id=&quot;20148&quot; value=&quot;5&quot;/&gt;&lt;property id=&quot;20300&quot; value=&quot;Slide 20 - &amp;quot;XHTML Character References&amp;quot;&quot;/&gt;&lt;property id=&quot;20307&quot; value=&quot;394&quot;/&gt;&lt;/object&gt;&lt;object type=&quot;3&quot; unique_id=&quot;10024&quot;&gt;&lt;property id=&quot;20148&quot; value=&quot;5&quot;/&gt;&lt;property id=&quot;20300&quot; value=&quot;Slide 21 - &amp;quot;Attributes in XHTML Tags&amp;quot;&quot;/&gt;&lt;property id=&quot;20307&quot; value=&quot;485&quot;/&gt;&lt;/object&gt;&lt;object type=&quot;3&quot; unique_id=&quot;10025&quot;&gt;&lt;property id=&quot;20148&quot; value=&quot;5&quot;/&gt;&lt;property id=&quot;20300&quot; value=&quot;Slide 22 - &amp;quot;Images&amp;quot;&quot;/&gt;&lt;property id=&quot;20307&quot; value=&quot;473&quot;/&gt;&lt;/object&gt;&lt;object type=&quot;3&quot; unique_id=&quot;10026&quot;&gt;&lt;property id=&quot;20148&quot; value=&quot;5&quot;/&gt;&lt;property id=&quot;20300&quot; value=&quot;Slide 23 - &amp;quot;Using the Toolbox&amp;quot;&quot;/&gt;&lt;property id=&quot;20307&quot; value=&quot;486&quot;/&gt;&lt;/object&gt;&lt;object type=&quot;3&quot; unique_id=&quot;10027&quot;&gt;&lt;property id=&quot;20148&quot; value=&quot;5&quot;/&gt;&lt;property id=&quot;20300&quot; value=&quot;Slide 24 - &amp;quot;Lists&amp;quot;&quot;/&gt;&lt;property id=&quot;20307&quot; value=&quot;337&quot;/&gt;&lt;/object&gt;&lt;object type=&quot;3&quot; unique_id=&quot;10028&quot;&gt;&lt;property id=&quot;20148&quot; value=&quot;5&quot;/&gt;&lt;property id=&quot;20300&quot; value=&quot;Slide 25 - &amp;quot;Unordered and Ordered Lists&amp;quot;&quot;/&gt;&lt;property id=&quot;20307&quot; value=&quot;343&quot;/&gt;&lt;/object&gt;&lt;object type=&quot;3&quot; unique_id=&quot;10029&quot;&gt;&lt;property id=&quot;20148&quot; value=&quot;5&quot;/&gt;&lt;property id=&quot;20300&quot; value=&quot;Slide 26 - &amp;quot;Lists in Design View&amp;quot;&quot;/&gt;&lt;property id=&quot;20307&quot; value=&quot;492&quot;/&gt;&lt;/object&gt;&lt;object type=&quot;3&quot; unique_id=&quot;10030&quot;&gt;&lt;property id=&quot;20148&quot; value=&quot;5&quot;/&gt;&lt;property id=&quot;20300&quot; value=&quot;Slide 27 - &amp;quot;Nested Lists&amp;quot;&quot;/&gt;&lt;property id=&quot;20307&quot; value=&quot;340&quot;/&gt;&lt;/object&gt;&lt;object type=&quot;3&quot; unique_id=&quot;10031&quot;&gt;&lt;property id=&quot;20148&quot; value=&quot;5&quot;/&gt;&lt;property id=&quot;20300&quot; value=&quot;Slide 28 - &amp;quot;Definition List&amp;quot;&quot;/&gt;&lt;property id=&quot;20307&quot; value=&quot;345&quot;/&gt;&lt;/object&gt;&lt;object type=&quot;3&quot; unique_id=&quot;10032&quot;&gt;&lt;property id=&quot;20148&quot; value=&quot;5&quot;/&gt;&lt;property id=&quot;20300&quot; value=&quot;Slide 29 - &amp;quot;Tables&amp;quot;&quot;/&gt;&lt;property id=&quot;20307&quot; value=&quot;422&quot;/&gt;&lt;/object&gt;&lt;object type=&quot;3&quot; unique_id=&quot;10033&quot;&gt;&lt;property id=&quot;20148&quot; value=&quot;5&quot;/&gt;&lt;property id=&quot;20300&quot; value=&quot;Slide 30 - &amp;quot;Table Tags&amp;quot;&quot;/&gt;&lt;property id=&quot;20307&quot; value=&quot;423&quot;/&gt;&lt;/object&gt;&lt;object type=&quot;3&quot; unique_id=&quot;10034&quot;&gt;&lt;property id=&quot;20148&quot; value=&quot;5&quot;/&gt;&lt;property id=&quot;20300&quot; value=&quot;Slide 31 - &amp;quot;Creating Tables in Design View&amp;quot;&quot;/&gt;&lt;property id=&quot;20307&quot; value=&quot;493&quot;/&gt;&lt;/object&gt;&lt;object type=&quot;3&quot; unique_id=&quot;10035&quot;&gt;&lt;property id=&quot;20148&quot; value=&quot;5&quot;/&gt;&lt;property id=&quot;20300&quot; value=&quot;Slide 32 - &amp;quot;Table Example (From Design View)&amp;quot;&quot;/&gt;&lt;property id=&quot;20307&quot; value=&quot;425&quot;/&gt;&lt;/object&gt;&lt;object type=&quot;3&quot; unique_id=&quot;10036&quot;&gt;&lt;property id=&quot;20148&quot; value=&quot;5&quot;/&gt;&lt;property id=&quot;20300&quot; value=&quot;Slide 33 - &amp;quot;Blank Cells&amp;quot;&quot;/&gt;&lt;property id=&quot;20307&quot; value=&quot;428&quot;/&gt;&lt;/object&gt;&lt;object type=&quot;3&quot; unique_id=&quot;10037&quot;&gt;&lt;property id=&quot;20148&quot; value=&quot;5&quot;/&gt;&lt;property id=&quot;20300&quot; value=&quot;Slide 34 - &amp;quot;Spanning Cells&amp;quot;&quot;/&gt;&lt;property id=&quot;20307&quot; value=&quot;429&quot;/&gt;&lt;/object&gt;&lt;object type=&quot;3&quot; unique_id=&quot;10038&quot;&gt;&lt;property id=&quot;20148&quot; value=&quot;5&quot;/&gt;&lt;property id=&quot;20300&quot; value=&quot;Slide 35 - &amp;quot;Spanning Example&amp;quot;&quot;/&gt;&lt;property id=&quot;20307&quot; value=&quot;430&quot;/&gt;&lt;/object&gt;&lt;object type=&quot;3&quot; unique_id=&quot;10039&quot;&gt;&lt;property id=&quot;20148&quot; value=&quot;5&quot;/&gt;&lt;property id=&quot;20300&quot; value=&quot;Slide 36 - &amp;quot;Modifying Tables in Source View&amp;quot;&quot;/&gt;&lt;property id=&quot;20307&quot; value=&quot;494&quot;/&gt;&lt;/object&gt;&lt;object type=&quot;3&quot; unique_id=&quot;10040&quot;&gt;&lt;property id=&quot;20148&quot; value=&quot;5&quot;/&gt;&lt;property id=&quot;20300&quot; value=&quot;Slide 37 - &amp;quot;Links&amp;quot;&quot;/&gt;&lt;property id=&quot;20307&quot; value=&quot;487&quot;/&gt;&lt;/object&gt;&lt;object type=&quot;3&quot; unique_id=&quot;10041&quot;&gt;&lt;property id=&quot;20148&quot; value=&quot;5&quot;/&gt;&lt;property id=&quot;20300&quot; value=&quot;Slide 38 - &amp;quot;Using Anchors&amp;quot;&quot;/&gt;&lt;property id=&quot;20307&quot; value=&quot;488&quot;/&gt;&lt;/object&gt;&lt;object type=&quot;3&quot; unique_id=&quot;10042&quot;&gt;&lt;property id=&quot;20148&quot; value=&quot;5&quot;/&gt;&lt;property id=&quot;20300&quot; value=&quot;Slide 39 - &amp;quot;Converting to a Hyperlink&amp;quot;&quot;/&gt;&lt;property id=&quot;20307&quot; value=&quot;495&quot;/&gt;&lt;/object&gt;&lt;object type=&quot;3&quot; unique_id=&quot;10043&quot;&gt;&lt;property id=&quot;20148&quot; value=&quot;5&quot;/&gt;&lt;property id=&quot;20300&quot; value=&quot;Slide 40 - &amp;quot;Destination Anchors&amp;quot;&quot;/&gt;&lt;property id=&quot;20307&quot; value=&quot;489&quot;/&gt;&lt;/object&gt;&lt;object type=&quot;3&quot; unique_id=&quot;10044&quot;&gt;&lt;property id=&quot;20148&quot; value=&quot;5&quot;/&gt;&lt;property id=&quot;20300&quot; value=&quot;Slide 41 - &amp;quot;Images as Link Anchors&amp;quot;&quot;/&gt;&lt;property id=&quot;20307&quot; value=&quot;490&quot;/&gt;&lt;/object&gt;&lt;object type=&quot;3&quot; unique_id=&quot;10045&quot;&gt;&lt;property id=&quot;20148&quot; value=&quot;5&quot;/&gt;&lt;property id=&quot;20300&quot; value=&quot;Slide 42 - &amp;quot;E-mail Links&amp;quot;&quot;/&gt;&lt;property id=&quot;20307&quot; value=&quot;491&quot;/&gt;&lt;/object&gt;&lt;object type=&quot;3&quot; unique_id=&quot;10046&quot;&gt;&lt;property id=&quot;20148&quot; value=&quot;5&quot;/&gt;&lt;property id=&quot;20300&quot; value=&quot;Slide 43 - &amp;quot;Chapter Summary&amp;quot;&quot;/&gt;&lt;property id=&quot;20307&quot; value=&quot;4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1_Capsules">
  <a:themeElements>
    <a:clrScheme name="1_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Capsule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1 - Introduction to Web Applications</Template>
  <TotalTime>3902</TotalTime>
  <Words>2500</Words>
  <Application>Microsoft Office PowerPoint</Application>
  <PresentationFormat>On-screen Show (4:3)</PresentationFormat>
  <Paragraphs>401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Courier New</vt:lpstr>
      <vt:lpstr>Times New Roman</vt:lpstr>
      <vt:lpstr>Wingdings</vt:lpstr>
      <vt:lpstr>1_Capsules</vt:lpstr>
      <vt:lpstr>The HyperText Mark-up Language (HTML)</vt:lpstr>
      <vt:lpstr>Learning Objectives</vt:lpstr>
      <vt:lpstr>Where it all Begins - SGML</vt:lpstr>
      <vt:lpstr>Markup Concepts</vt:lpstr>
      <vt:lpstr>Nested Elements</vt:lpstr>
      <vt:lpstr>Attributes</vt:lpstr>
      <vt:lpstr>Empty Elements</vt:lpstr>
      <vt:lpstr>Well-Formedness</vt:lpstr>
      <vt:lpstr>HTML – A Language For Web Pages</vt:lpstr>
      <vt:lpstr>HTML Documents</vt:lpstr>
      <vt:lpstr>Minimal HTML Document</vt:lpstr>
      <vt:lpstr>Valid HTML Documents</vt:lpstr>
      <vt:lpstr>Content Types</vt:lpstr>
      <vt:lpstr>Text Elements</vt:lpstr>
      <vt:lpstr>Line Breaks and Horizontal Rules</vt:lpstr>
      <vt:lpstr>Citations and Block Quotes</vt:lpstr>
      <vt:lpstr>Idiomatic (Phrase) Elements</vt:lpstr>
      <vt:lpstr>HTML Character References</vt:lpstr>
      <vt:lpstr>Attributes in HTML Tags</vt:lpstr>
      <vt:lpstr>Images</vt:lpstr>
      <vt:lpstr>Lists</vt:lpstr>
      <vt:lpstr>Unordered and Ordered Lists</vt:lpstr>
      <vt:lpstr>Nested Lists</vt:lpstr>
      <vt:lpstr>Definition List</vt:lpstr>
      <vt:lpstr>Tables</vt:lpstr>
      <vt:lpstr>Table Tags</vt:lpstr>
      <vt:lpstr>Table Example</vt:lpstr>
      <vt:lpstr>Blank Cells (non-breaking spaces)</vt:lpstr>
      <vt:lpstr>Spanning Cells</vt:lpstr>
      <vt:lpstr>Spanning Example</vt:lpstr>
      <vt:lpstr>Links</vt:lpstr>
      <vt:lpstr>Using Anchors</vt:lpstr>
      <vt:lpstr>Destination Anchors</vt:lpstr>
      <vt:lpstr>Images as Link Anchors</vt:lpstr>
      <vt:lpstr>E-mail Links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HyperText Markup Language</dc:title>
  <dc:subject>Dynamic Web Application Development using ASP.NET</dc:subject>
  <dc:creator>Andy Gravell and David Parsons</dc:creator>
  <cp:lastModifiedBy>Liu, Tong</cp:lastModifiedBy>
  <cp:revision>161</cp:revision>
  <dcterms:created xsi:type="dcterms:W3CDTF">1601-01-01T00:00:00Z</dcterms:created>
  <dcterms:modified xsi:type="dcterms:W3CDTF">2020-11-22T22:55:24Z</dcterms:modified>
</cp:coreProperties>
</file>