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6" r:id="rId6"/>
    <p:sldId id="262" r:id="rId7"/>
    <p:sldId id="263" r:id="rId8"/>
    <p:sldId id="264" r:id="rId9"/>
    <p:sldId id="265" r:id="rId10"/>
    <p:sldId id="267" r:id="rId11"/>
    <p:sldId id="273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571" autoAdjust="0"/>
  </p:normalViewPr>
  <p:slideViewPr>
    <p:cSldViewPr snapToGrid="0" showGuides="1">
      <p:cViewPr varScale="1">
        <p:scale>
          <a:sx n="145" d="100"/>
          <a:sy n="145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Used Content from:</a:t>
            </a:r>
            <a:r>
              <a:rPr lang="en-US" i="1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https://websitesetup.org/html-tutorial-beginners/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lobster.com/" TargetMode="External"/><Relationship Id="rId3" Type="http://schemas.openxmlformats.org/officeDocument/2006/relationships/hyperlink" Target="http://www.coffeecup.com/" TargetMode="External"/><Relationship Id="rId7" Type="http://schemas.openxmlformats.org/officeDocument/2006/relationships/hyperlink" Target="http://bluefish.openoffice.nl/index.html" TargetMode="External"/><Relationship Id="rId2" Type="http://schemas.openxmlformats.org/officeDocument/2006/relationships/hyperlink" Target="http://www.htmlkit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notepad-plus-plus.org/" TargetMode="External"/><Relationship Id="rId5" Type="http://schemas.openxmlformats.org/officeDocument/2006/relationships/hyperlink" Target="https://www.activestate.com/komodo-ide/downloads/edit" TargetMode="External"/><Relationship Id="rId4" Type="http://schemas.openxmlformats.org/officeDocument/2006/relationships/hyperlink" Target="http://kompozer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itesetup.org/html5-periodical-tab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smtClean="0"/>
              <a:t>Tutorial 1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Hyperlinking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NZ" dirty="0"/>
              <a:t>&lt;a </a:t>
            </a:r>
            <a:r>
              <a:rPr lang="en-NZ" dirty="0" err="1"/>
              <a:t>href</a:t>
            </a:r>
            <a:r>
              <a:rPr lang="en-NZ" dirty="0"/>
              <a:t>=”about-page.html” target=”_blank”&gt;YOUR LINK TEXT HERE&lt;/a&gt; specifies that the link should be opened in a new tab.</a:t>
            </a:r>
          </a:p>
          <a:p>
            <a:endParaRPr lang="en-NZ" dirty="0"/>
          </a:p>
          <a:p>
            <a:r>
              <a:rPr lang="en-NZ" dirty="0"/>
              <a:t>&lt;a </a:t>
            </a:r>
            <a:r>
              <a:rPr lang="en-NZ" dirty="0" err="1"/>
              <a:t>href</a:t>
            </a:r>
            <a:r>
              <a:rPr lang="en-NZ" dirty="0"/>
              <a:t>=”about-page.html” target=”_self”&gt;YOUR LINK TEXT HERE&lt;/a&gt; specifies that the link should be opened in the same tab.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975" y="3227332"/>
            <a:ext cx="5445125" cy="13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Using Images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33500" y="4361688"/>
            <a:ext cx="9980682" cy="365760"/>
          </a:xfrm>
        </p:spPr>
        <p:txBody>
          <a:bodyPr/>
          <a:lstStyle/>
          <a:p>
            <a:r>
              <a:rPr lang="en-NZ" dirty="0"/>
              <a:t>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="IMAGE PATH" alt="YOUR ALTERNATIVE TEXT" style="</a:t>
            </a:r>
            <a:r>
              <a:rPr lang="en-NZ" dirty="0" err="1"/>
              <a:t>width:</a:t>
            </a:r>
            <a:r>
              <a:rPr lang="en-NZ" i="1" dirty="0" err="1"/>
              <a:t>width</a:t>
            </a:r>
            <a:r>
              <a:rPr lang="en-NZ" dirty="0" err="1"/>
              <a:t>;height:</a:t>
            </a:r>
            <a:r>
              <a:rPr lang="en-NZ" i="1" dirty="0" err="1"/>
              <a:t>height</a:t>
            </a:r>
            <a:r>
              <a:rPr lang="en-NZ" dirty="0"/>
              <a:t>;"&gt;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087" y="1700244"/>
            <a:ext cx="5445125" cy="17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Creating Tables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32098" y="1399032"/>
            <a:ext cx="4253484" cy="470001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NZ" dirty="0"/>
              <a:t>&lt;table&gt;</a:t>
            </a:r>
          </a:p>
          <a:p>
            <a:pPr>
              <a:spcBef>
                <a:spcPts val="0"/>
              </a:spcBef>
            </a:pPr>
            <a:r>
              <a:rPr lang="en-NZ" dirty="0"/>
              <a:t>&lt;</a:t>
            </a:r>
            <a:r>
              <a:rPr lang="en-NZ" dirty="0" err="1"/>
              <a:t>tr</a:t>
            </a:r>
            <a:r>
              <a:rPr lang="en-NZ" dirty="0"/>
              <a:t>&gt;</a:t>
            </a:r>
          </a:p>
          <a:p>
            <a:pPr>
              <a:spcBef>
                <a:spcPts val="0"/>
              </a:spcBef>
            </a:pPr>
            <a:r>
              <a:rPr lang="en-NZ" dirty="0"/>
              <a:t>&lt;</a:t>
            </a:r>
            <a:r>
              <a:rPr lang="en-NZ" dirty="0" err="1"/>
              <a:t>th</a:t>
            </a:r>
            <a:r>
              <a:rPr lang="en-NZ" dirty="0"/>
              <a:t>&gt;Table Header 1&lt;/</a:t>
            </a:r>
            <a:r>
              <a:rPr lang="en-NZ" dirty="0" err="1"/>
              <a:t>th</a:t>
            </a:r>
            <a:r>
              <a:rPr lang="en-NZ" dirty="0"/>
              <a:t>&gt;</a:t>
            </a:r>
          </a:p>
          <a:p>
            <a:pPr>
              <a:spcBef>
                <a:spcPts val="0"/>
              </a:spcBef>
            </a:pPr>
            <a:r>
              <a:rPr lang="en-NZ" dirty="0"/>
              <a:t>&lt;</a:t>
            </a:r>
            <a:r>
              <a:rPr lang="en-NZ" dirty="0" err="1"/>
              <a:t>th</a:t>
            </a:r>
            <a:r>
              <a:rPr lang="en-NZ" dirty="0"/>
              <a:t>&gt;Table Header 2&lt;/</a:t>
            </a:r>
            <a:r>
              <a:rPr lang="en-NZ" dirty="0" err="1"/>
              <a:t>th</a:t>
            </a:r>
            <a:r>
              <a:rPr lang="en-NZ" dirty="0"/>
              <a:t>&gt;</a:t>
            </a:r>
          </a:p>
          <a:p>
            <a:pPr>
              <a:spcBef>
                <a:spcPts val="0"/>
              </a:spcBef>
            </a:pPr>
            <a:r>
              <a:rPr lang="en-NZ" dirty="0"/>
              <a:t>&lt;</a:t>
            </a:r>
            <a:r>
              <a:rPr lang="en-NZ" dirty="0" err="1"/>
              <a:t>th</a:t>
            </a:r>
            <a:r>
              <a:rPr lang="en-NZ" dirty="0"/>
              <a:t>&gt;Table Header 3&lt;/</a:t>
            </a:r>
            <a:r>
              <a:rPr lang="en-NZ" dirty="0" err="1"/>
              <a:t>th</a:t>
            </a:r>
            <a:r>
              <a:rPr lang="en-NZ" dirty="0"/>
              <a:t>&gt;</a:t>
            </a:r>
          </a:p>
          <a:p>
            <a:pPr>
              <a:spcBef>
                <a:spcPts val="0"/>
              </a:spcBef>
            </a:pPr>
            <a:r>
              <a:rPr lang="en-NZ" dirty="0"/>
              <a:t>&lt;/</a:t>
            </a:r>
            <a:r>
              <a:rPr lang="en-NZ" dirty="0" err="1"/>
              <a:t>tr</a:t>
            </a:r>
            <a:r>
              <a:rPr lang="en-NZ" dirty="0"/>
              <a:t>&gt;</a:t>
            </a:r>
          </a:p>
          <a:p>
            <a:pPr>
              <a:spcBef>
                <a:spcPts val="0"/>
              </a:spcBef>
            </a:pPr>
            <a:r>
              <a:rPr lang="en-NZ" dirty="0"/>
              <a:t>&lt;</a:t>
            </a:r>
            <a:r>
              <a:rPr lang="en-NZ" dirty="0" err="1"/>
              <a:t>tr</a:t>
            </a:r>
            <a:r>
              <a:rPr lang="en-NZ" dirty="0"/>
              <a:t>&gt;</a:t>
            </a:r>
          </a:p>
          <a:p>
            <a:pPr>
              <a:spcBef>
                <a:spcPts val="0"/>
              </a:spcBef>
            </a:pPr>
            <a:r>
              <a:rPr lang="en-NZ" dirty="0"/>
              <a:t>&lt;td&gt;Input 1 under header 1&lt;/td&gt;</a:t>
            </a:r>
          </a:p>
          <a:p>
            <a:pPr>
              <a:spcBef>
                <a:spcPts val="0"/>
              </a:spcBef>
            </a:pPr>
            <a:r>
              <a:rPr lang="en-NZ" dirty="0"/>
              <a:t>&lt;td&gt;Input 1 under header 2&lt;/td&gt;</a:t>
            </a:r>
          </a:p>
          <a:p>
            <a:pPr>
              <a:spcBef>
                <a:spcPts val="0"/>
              </a:spcBef>
            </a:pPr>
            <a:r>
              <a:rPr lang="en-NZ" dirty="0"/>
              <a:t>&lt;td&gt;Input 1 under header 3&lt;/td&gt;</a:t>
            </a:r>
          </a:p>
          <a:p>
            <a:pPr>
              <a:spcBef>
                <a:spcPts val="0"/>
              </a:spcBef>
            </a:pPr>
            <a:r>
              <a:rPr lang="en-NZ" dirty="0"/>
              <a:t>&lt;/</a:t>
            </a:r>
            <a:r>
              <a:rPr lang="en-NZ" dirty="0" err="1"/>
              <a:t>tr</a:t>
            </a:r>
            <a:r>
              <a:rPr lang="en-NZ" dirty="0"/>
              <a:t>&gt;</a:t>
            </a:r>
          </a:p>
          <a:p>
            <a:pPr>
              <a:spcBef>
                <a:spcPts val="0"/>
              </a:spcBef>
            </a:pPr>
            <a:r>
              <a:rPr lang="en-NZ" dirty="0"/>
              <a:t>&lt;</a:t>
            </a:r>
            <a:r>
              <a:rPr lang="en-NZ" dirty="0" err="1"/>
              <a:t>tr</a:t>
            </a:r>
            <a:r>
              <a:rPr lang="en-NZ" dirty="0"/>
              <a:t>&gt;</a:t>
            </a:r>
          </a:p>
          <a:p>
            <a:pPr>
              <a:spcBef>
                <a:spcPts val="0"/>
              </a:spcBef>
            </a:pPr>
            <a:r>
              <a:rPr lang="en-NZ" dirty="0"/>
              <a:t>&lt;td&gt;Input 2 under header 1&lt;/td&gt;</a:t>
            </a:r>
          </a:p>
          <a:p>
            <a:pPr>
              <a:spcBef>
                <a:spcPts val="0"/>
              </a:spcBef>
            </a:pPr>
            <a:r>
              <a:rPr lang="en-NZ" dirty="0"/>
              <a:t>&lt;td&gt;Input 2 under header 2&lt;/td&gt;</a:t>
            </a:r>
          </a:p>
          <a:p>
            <a:pPr>
              <a:spcBef>
                <a:spcPts val="0"/>
              </a:spcBef>
            </a:pPr>
            <a:r>
              <a:rPr lang="en-NZ" dirty="0"/>
              <a:t>&lt;td&gt;Input 2 under header 3&lt;/td&gt;</a:t>
            </a:r>
          </a:p>
          <a:p>
            <a:pPr>
              <a:spcBef>
                <a:spcPts val="0"/>
              </a:spcBef>
            </a:pPr>
            <a:r>
              <a:rPr lang="en-NZ" dirty="0"/>
              <a:t>&lt;/</a:t>
            </a:r>
            <a:r>
              <a:rPr lang="en-NZ" dirty="0" err="1"/>
              <a:t>tr</a:t>
            </a:r>
            <a:r>
              <a:rPr lang="en-NZ" dirty="0"/>
              <a:t>&gt;</a:t>
            </a:r>
          </a:p>
          <a:p>
            <a:pPr>
              <a:spcBef>
                <a:spcPts val="0"/>
              </a:spcBef>
            </a:pPr>
            <a:r>
              <a:rPr lang="en-NZ" dirty="0"/>
              <a:t>&lt;</a:t>
            </a:r>
            <a:r>
              <a:rPr lang="en-NZ" dirty="0" err="1"/>
              <a:t>tr</a:t>
            </a:r>
            <a:r>
              <a:rPr lang="en-NZ" dirty="0"/>
              <a:t>&gt;</a:t>
            </a:r>
          </a:p>
          <a:p>
            <a:pPr>
              <a:spcBef>
                <a:spcPts val="0"/>
              </a:spcBef>
            </a:pPr>
            <a:r>
              <a:rPr lang="en-NZ" dirty="0"/>
              <a:t>&lt;td&gt;Input 3 under header 1&lt;/td&gt;</a:t>
            </a:r>
          </a:p>
          <a:p>
            <a:pPr>
              <a:spcBef>
                <a:spcPts val="0"/>
              </a:spcBef>
            </a:pPr>
            <a:r>
              <a:rPr lang="en-NZ" dirty="0"/>
              <a:t>&lt;td&gt;Input 3 under header 2&lt;/td&gt;</a:t>
            </a:r>
          </a:p>
          <a:p>
            <a:pPr>
              <a:spcBef>
                <a:spcPts val="0"/>
              </a:spcBef>
            </a:pPr>
            <a:r>
              <a:rPr lang="en-NZ" dirty="0"/>
              <a:t>&lt;td&gt;Input 3 under header 3&lt;/td&gt;</a:t>
            </a:r>
          </a:p>
          <a:p>
            <a:pPr>
              <a:spcBef>
                <a:spcPts val="0"/>
              </a:spcBef>
            </a:pPr>
            <a:r>
              <a:rPr lang="en-NZ" dirty="0"/>
              <a:t>&lt;/</a:t>
            </a:r>
            <a:r>
              <a:rPr lang="en-NZ" dirty="0" err="1"/>
              <a:t>tr</a:t>
            </a:r>
            <a:r>
              <a:rPr lang="en-NZ" dirty="0"/>
              <a:t>&gt;</a:t>
            </a:r>
          </a:p>
          <a:p>
            <a:pPr>
              <a:spcBef>
                <a:spcPts val="0"/>
              </a:spcBef>
            </a:pPr>
            <a:r>
              <a:rPr lang="en-NZ" dirty="0"/>
              <a:t>&lt;/table&gt;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239" y="1638078"/>
            <a:ext cx="5445125" cy="35818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02073" y="1333238"/>
            <a:ext cx="3393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OR &lt;table </a:t>
            </a:r>
            <a:r>
              <a:rPr lang="en-NZ" dirty="0"/>
              <a:t>style="width:100%"&gt;</a:t>
            </a:r>
          </a:p>
        </p:txBody>
      </p:sp>
    </p:spTree>
    <p:extLst>
      <p:ext uri="{BB962C8B-B14F-4D97-AF65-F5344CB8AC3E}">
        <p14:creationId xmlns:p14="http://schemas.microsoft.com/office/powerpoint/2010/main" val="41821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Quotations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90472"/>
            <a:ext cx="9753600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024" y="4414119"/>
            <a:ext cx="5791200" cy="1104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6532" y="3950907"/>
            <a:ext cx="53050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&lt;p&gt;This is a sample. And &lt;</a:t>
            </a:r>
            <a:r>
              <a:rPr lang="en-NZ" dirty="0" err="1"/>
              <a:t>blockquote</a:t>
            </a:r>
            <a:r>
              <a:rPr lang="en-NZ" dirty="0"/>
              <a:t>&gt;Here is our </a:t>
            </a:r>
            <a:r>
              <a:rPr lang="en-NZ" dirty="0" err="1"/>
              <a:t>blockquote</a:t>
            </a:r>
            <a:r>
              <a:rPr lang="en-NZ" dirty="0"/>
              <a:t>. In this example, we try to demonstrate how to format text to indicate a </a:t>
            </a:r>
            <a:r>
              <a:rPr lang="en-NZ" dirty="0" err="1"/>
              <a:t>blockquote</a:t>
            </a:r>
            <a:r>
              <a:rPr lang="en-NZ" dirty="0"/>
              <a:t> in HTML. This is different from ordinary quotes, in that the actual "quote" symbol may or may not be added depending on CSS styling, but the text is highlighted.&lt;/</a:t>
            </a:r>
            <a:r>
              <a:rPr lang="en-NZ" dirty="0" err="1"/>
              <a:t>blockquote</a:t>
            </a:r>
            <a:r>
              <a:rPr lang="en-NZ" dirty="0"/>
              <a:t>&gt;&lt;/p&gt;</a:t>
            </a:r>
          </a:p>
        </p:txBody>
      </p:sp>
    </p:spTree>
    <p:extLst>
      <p:ext uri="{BB962C8B-B14F-4D97-AF65-F5344CB8AC3E}">
        <p14:creationId xmlns:p14="http://schemas.microsoft.com/office/powerpoint/2010/main" val="103813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Versions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475873"/>
            <a:ext cx="6290511" cy="4916905"/>
          </a:xfrm>
        </p:spPr>
        <p:txBody>
          <a:bodyPr>
            <a:normAutofit fontScale="85000" lnSpcReduction="10000"/>
          </a:bodyPr>
          <a:lstStyle/>
          <a:p>
            <a:r>
              <a:rPr lang="en-NZ" dirty="0"/>
              <a:t>First, a quick rundown of all the HTML versions since HTML was invented.</a:t>
            </a:r>
          </a:p>
          <a:p>
            <a:r>
              <a:rPr lang="en-NZ" b="1" dirty="0"/>
              <a:t>HTML 1.0</a:t>
            </a:r>
            <a:r>
              <a:rPr lang="en-NZ" dirty="0"/>
              <a:t>: This was the barebones version of HTML and the very first release of the language.</a:t>
            </a:r>
          </a:p>
          <a:p>
            <a:r>
              <a:rPr lang="en-NZ" b="1" dirty="0"/>
              <a:t>HTML 2.0</a:t>
            </a:r>
            <a:r>
              <a:rPr lang="en-NZ" dirty="0"/>
              <a:t>: This version was introduced in 1995 and it gradually evolved to allow extra capabilities including: form-based file upload, tables, client-side image maps and internationalization.</a:t>
            </a:r>
          </a:p>
          <a:p>
            <a:r>
              <a:rPr lang="en-NZ" b="1" dirty="0"/>
              <a:t>HTML 3.2</a:t>
            </a:r>
            <a:r>
              <a:rPr lang="en-NZ" dirty="0"/>
              <a:t>: In an attempt to ensure development of standards for the World Wide Web, the World Wide Web Consortium (W3C) was founded by Tim Berners-Lee in 1994. By 1997, they published HTML 3.2.</a:t>
            </a:r>
          </a:p>
          <a:p>
            <a:r>
              <a:rPr lang="en-NZ" b="1" dirty="0"/>
              <a:t>HTML 4.0</a:t>
            </a:r>
            <a:r>
              <a:rPr lang="en-NZ" dirty="0"/>
              <a:t>: Later in 1997, the W3C released HTML 4.0 — a version that adopted many browser-specific element types and attributes.</a:t>
            </a:r>
          </a:p>
          <a:p>
            <a:r>
              <a:rPr lang="en-NZ" dirty="0"/>
              <a:t>HTML 4.0 will later be reissued with minor edits in 1998.</a:t>
            </a:r>
          </a:p>
          <a:p>
            <a:r>
              <a:rPr lang="en-NZ" b="1" dirty="0"/>
              <a:t>HTML 4.01</a:t>
            </a:r>
            <a:r>
              <a:rPr lang="en-NZ" dirty="0"/>
              <a:t>: In December 1999, HTML 4.01 was released.</a:t>
            </a:r>
          </a:p>
          <a:p>
            <a:r>
              <a:rPr lang="en-NZ" b="1" dirty="0"/>
              <a:t>XHTML</a:t>
            </a:r>
            <a:r>
              <a:rPr lang="en-NZ" dirty="0"/>
              <a:t>: The specifications for this was introduced in 2000 and it was recommended to be used as the joint-standard with HTML 4.01. It incorporated XML to ensure code is properly written and to ensure interoperability between programming languages.</a:t>
            </a:r>
          </a:p>
          <a:p>
            <a:r>
              <a:rPr lang="en-NZ" b="1" dirty="0"/>
              <a:t>HTML5</a:t>
            </a:r>
            <a:r>
              <a:rPr lang="en-NZ" dirty="0"/>
              <a:t>: The W3C published HTML5 as a recommendation in October 2014 and will later release HTML 5.1 in November 2016.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7395411" y="1475875"/>
            <a:ext cx="3690172" cy="4844714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your HTML Editor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Free and Paid Editors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u="sng" dirty="0">
                <a:hlinkClick r:id="rId2"/>
              </a:rPr>
              <a:t>HTML-Kit</a:t>
            </a:r>
            <a:endParaRPr lang="en-NZ" dirty="0"/>
          </a:p>
          <a:p>
            <a:r>
              <a:rPr lang="en-NZ" u="sng" dirty="0" err="1">
                <a:hlinkClick r:id="rId3"/>
              </a:rPr>
              <a:t>CoffeeCup</a:t>
            </a:r>
            <a:endParaRPr lang="en-NZ" dirty="0"/>
          </a:p>
          <a:p>
            <a:r>
              <a:rPr lang="en-NZ" u="sng" dirty="0" err="1">
                <a:hlinkClick r:id="rId4"/>
              </a:rPr>
              <a:t>KompoZer</a:t>
            </a:r>
            <a:endParaRPr lang="en-NZ" dirty="0"/>
          </a:p>
          <a:p>
            <a:r>
              <a:rPr lang="en-NZ" u="sng" dirty="0">
                <a:hlinkClick r:id="rId5"/>
              </a:rPr>
              <a:t>Komodo Edit</a:t>
            </a:r>
            <a:endParaRPr lang="en-NZ" dirty="0"/>
          </a:p>
          <a:p>
            <a:r>
              <a:rPr lang="en-NZ" u="sng" dirty="0">
                <a:hlinkClick r:id="rId6"/>
              </a:rPr>
              <a:t>Notepad++</a:t>
            </a:r>
            <a:endParaRPr lang="en-NZ" dirty="0"/>
          </a:p>
          <a:p>
            <a:r>
              <a:rPr lang="en-NZ" u="sng" dirty="0">
                <a:hlinkClick r:id="rId7"/>
              </a:rPr>
              <a:t>Bluefish</a:t>
            </a:r>
            <a:endParaRPr lang="en-NZ" dirty="0"/>
          </a:p>
          <a:p>
            <a:r>
              <a:rPr lang="en-NZ" u="sng" dirty="0" err="1">
                <a:hlinkClick r:id="rId8"/>
              </a:rPr>
              <a:t>CodeLobster</a:t>
            </a:r>
            <a:endParaRPr lang="en-NZ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 am using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5446770" cy="895160"/>
          </a:xfrm>
        </p:spPr>
        <p:txBody>
          <a:bodyPr/>
          <a:lstStyle/>
          <a:p>
            <a:r>
              <a:rPr lang="en-US" dirty="0" smtClean="0"/>
              <a:t>Microsoft Visual Studio Enterprise 2015, 2017</a:t>
            </a:r>
          </a:p>
          <a:p>
            <a:pPr lvl="1"/>
            <a:r>
              <a:rPr lang="en-US" dirty="0" smtClean="0"/>
              <a:t>Microsoft .NET Framework Version 4.7.02556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Building Blocks of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Tags</a:t>
            </a:r>
          </a:p>
          <a:p>
            <a:r>
              <a:rPr lang="en-NZ" dirty="0" smtClean="0"/>
              <a:t>Attributes</a:t>
            </a:r>
          </a:p>
          <a:p>
            <a:pPr marL="0" indent="0">
              <a:buNone/>
            </a:pPr>
            <a:r>
              <a:rPr lang="en-NZ" dirty="0" smtClean="0"/>
              <a:t>Your Content +HTML +CSS = Your Website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6" y="3461147"/>
            <a:ext cx="6629400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6" y="5065713"/>
            <a:ext cx="9486900" cy="1533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7688" y="1301631"/>
            <a:ext cx="3803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&lt;tagname attribute="value"&gt;</a:t>
            </a:r>
          </a:p>
          <a:p>
            <a:r>
              <a:rPr lang="it-IT" dirty="0"/>
              <a:t>  content</a:t>
            </a:r>
          </a:p>
          <a:p>
            <a:r>
              <a:rPr lang="it-IT" dirty="0"/>
              <a:t>&lt;/tagname&gt;</a:t>
            </a:r>
          </a:p>
          <a:p>
            <a:endParaRPr lang="it-IT" dirty="0"/>
          </a:p>
          <a:p>
            <a:r>
              <a:rPr lang="it-IT" dirty="0"/>
              <a:t>&lt;a href="http://www.google.com" &gt;</a:t>
            </a:r>
          </a:p>
          <a:p>
            <a:r>
              <a:rPr lang="it-IT" dirty="0"/>
              <a:t>  Google</a:t>
            </a:r>
          </a:p>
          <a:p>
            <a:r>
              <a:rPr lang="it-IT" dirty="0"/>
              <a:t>&lt;/a&gt;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Tags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065776"/>
          </a:xfrm>
        </p:spPr>
        <p:txBody>
          <a:bodyPr>
            <a:normAutofit lnSpcReduction="10000"/>
          </a:bodyPr>
          <a:lstStyle/>
          <a:p>
            <a:r>
              <a:rPr lang="en-NZ" sz="2400" dirty="0"/>
              <a:t>Tags are practically the building block of HTML — you can’t do HTML without tags; if stuck on what tag to use, </a:t>
            </a:r>
            <a:r>
              <a:rPr lang="en-NZ" sz="2400" dirty="0" smtClean="0"/>
              <a:t>check out </a:t>
            </a:r>
            <a:r>
              <a:rPr lang="en-NZ" u="sng" dirty="0">
                <a:hlinkClick r:id="rId2"/>
              </a:rPr>
              <a:t>HTML Periodic Table</a:t>
            </a:r>
            <a:r>
              <a:rPr lang="en-NZ" dirty="0"/>
              <a:t> </a:t>
            </a:r>
            <a:endParaRPr lang="en-NZ" dirty="0" smtClean="0"/>
          </a:p>
          <a:p>
            <a:r>
              <a:rPr lang="en-NZ" sz="2400" dirty="0" smtClean="0"/>
              <a:t>Almost </a:t>
            </a:r>
            <a:r>
              <a:rPr lang="en-NZ" sz="2400" dirty="0"/>
              <a:t>every open tag must be closed. However, there are exceptions. An example of a tag that does not have to be closed is an empty tag, such as the line break: &lt;</a:t>
            </a:r>
            <a:r>
              <a:rPr lang="en-NZ" sz="2400" dirty="0" err="1"/>
              <a:t>br</a:t>
            </a:r>
            <a:r>
              <a:rPr lang="en-NZ" sz="2400" dirty="0"/>
              <a:t>&gt;.</a:t>
            </a:r>
          </a:p>
          <a:p>
            <a:r>
              <a:rPr lang="en-NZ" sz="2400" dirty="0"/>
              <a:t>Tags are contained in a less than (“&lt;”) and greater than (“&gt;”) angle bracket. Closing tags contain a trailing slash that becomes before the name of the tag being closed, though: Example of an open tag: &lt;b&gt;. Example of a closed tag &lt;/b&gt;.</a:t>
            </a:r>
          </a:p>
          <a:p>
            <a:r>
              <a:rPr lang="en-NZ" sz="2400" dirty="0"/>
              <a:t>Every HTML file begins with the opening tag &lt;html&gt; and ends with the closing tag &lt;/html&gt;. Of course, the very first line of the HTML file should declare the type of document so that the browser know what HTML </a:t>
            </a:r>
            <a:r>
              <a:rPr lang="en-NZ" sz="2400" dirty="0" err="1"/>
              <a:t>flavor</a:t>
            </a:r>
            <a:r>
              <a:rPr lang="en-NZ" sz="2400" dirty="0"/>
              <a:t> you use. This is why you see HTML pages start with “&lt;!DOCTYPE html&gt;” before the HTML code begins.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794748" cy="45720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The </a:t>
            </a:r>
            <a:r>
              <a:rPr lang="en-NZ" sz="3200" dirty="0"/>
              <a:t>attribute is used to define the characteristics of an element, and it is used inside the opening tag of the element. Attributes are made up of a name and a value.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648" y="3803904"/>
            <a:ext cx="5445252" cy="832104"/>
          </a:xfrm>
        </p:spPr>
        <p:txBody>
          <a:bodyPr/>
          <a:lstStyle/>
          <a:p>
            <a:r>
              <a:rPr lang="en-NZ" dirty="0"/>
              <a:t>&lt;p align="</a:t>
            </a:r>
            <a:r>
              <a:rPr lang="en-NZ" dirty="0" err="1"/>
              <a:t>center</a:t>
            </a:r>
            <a:r>
              <a:rPr lang="en-NZ" dirty="0"/>
              <a:t>"&gt;He is a boy&lt;/p&gt;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&lt;head&gt; Element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NZ" sz="2400" dirty="0" smtClean="0"/>
              <a:t>Includes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2000" dirty="0" smtClean="0"/>
              <a:t>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2000" dirty="0" smtClean="0"/>
              <a:t>Meta data </a:t>
            </a:r>
            <a:endParaRPr lang="en-NZ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76088" y="1600199"/>
            <a:ext cx="5811012" cy="4572001"/>
          </a:xfrm>
        </p:spPr>
        <p:txBody>
          <a:bodyPr/>
          <a:lstStyle/>
          <a:p>
            <a:r>
              <a:rPr lang="en-NZ" sz="2400" dirty="0" smtClean="0"/>
              <a:t>&lt;title&gt;This is our page title&lt;/title&gt;</a:t>
            </a:r>
          </a:p>
          <a:p>
            <a:r>
              <a:rPr lang="en-NZ" sz="2400" dirty="0" smtClean="0"/>
              <a:t>The &lt;meta&gt; element specifies </a:t>
            </a:r>
          </a:p>
          <a:p>
            <a:pPr lvl="1"/>
            <a:r>
              <a:rPr lang="en-NZ" sz="2400" dirty="0" smtClean="0"/>
              <a:t>information search engines can use to describe the content in their listings; this includes the description, keywords, author information, etc. </a:t>
            </a:r>
          </a:p>
          <a:p>
            <a:pPr lvl="1"/>
            <a:r>
              <a:rPr lang="en-NZ" sz="2400" dirty="0" smtClean="0"/>
              <a:t>And the character set the HTML document uses.</a:t>
            </a:r>
            <a:endParaRPr lang="en-NZ" sz="2400" dirty="0"/>
          </a:p>
        </p:txBody>
      </p:sp>
      <p:sp>
        <p:nvSpPr>
          <p:cNvPr id="5" name="Rectangle 4"/>
          <p:cNvSpPr/>
          <p:nvPr/>
        </p:nvSpPr>
        <p:spPr>
          <a:xfrm>
            <a:off x="649224" y="3108710"/>
            <a:ext cx="4562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&lt;!DOCTYPE html&gt;</a:t>
            </a:r>
          </a:p>
          <a:p>
            <a:r>
              <a:rPr lang="en-NZ" dirty="0"/>
              <a:t>&lt;html&gt;   </a:t>
            </a:r>
          </a:p>
          <a:p>
            <a:r>
              <a:rPr lang="en-NZ" dirty="0"/>
              <a:t> &lt;head&gt;</a:t>
            </a:r>
          </a:p>
          <a:p>
            <a:r>
              <a:rPr lang="en-NZ" dirty="0"/>
              <a:t>  &lt;meta charset="utf-8"&gt;</a:t>
            </a:r>
          </a:p>
          <a:p>
            <a:r>
              <a:rPr lang="en-NZ" dirty="0"/>
              <a:t>  &lt;title&gt;Title of your page goes here&lt;/title&gt;</a:t>
            </a:r>
          </a:p>
          <a:p>
            <a:r>
              <a:rPr lang="en-NZ" dirty="0"/>
              <a:t> &lt;/head&gt;</a:t>
            </a:r>
          </a:p>
          <a:p>
            <a:r>
              <a:rPr lang="en-NZ" dirty="0"/>
              <a:t> &lt;body&gt;</a:t>
            </a:r>
          </a:p>
          <a:p>
            <a:r>
              <a:rPr lang="en-NZ" dirty="0"/>
              <a:t>  Bulk of your content here.</a:t>
            </a:r>
          </a:p>
          <a:p>
            <a:r>
              <a:rPr lang="en-NZ" dirty="0"/>
              <a:t> &lt;/body&gt;</a:t>
            </a:r>
          </a:p>
          <a:p>
            <a:r>
              <a:rPr lang="en-NZ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4375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 Breaks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NZ" dirty="0"/>
              <a:t>&lt;p&gt;</a:t>
            </a:r>
          </a:p>
          <a:p>
            <a:r>
              <a:rPr lang="en-NZ" dirty="0"/>
              <a:t>Imagine there's no Heaven &lt;</a:t>
            </a:r>
            <a:r>
              <a:rPr lang="en-NZ" dirty="0" err="1"/>
              <a:t>br</a:t>
            </a:r>
            <a:r>
              <a:rPr lang="en-NZ" dirty="0"/>
              <a:t>&gt;</a:t>
            </a:r>
          </a:p>
          <a:p>
            <a:r>
              <a:rPr lang="en-NZ" dirty="0"/>
              <a:t>It's easy if you try &lt;</a:t>
            </a:r>
            <a:r>
              <a:rPr lang="en-NZ" dirty="0" err="1"/>
              <a:t>br</a:t>
            </a:r>
            <a:r>
              <a:rPr lang="en-NZ" dirty="0"/>
              <a:t>&gt;</a:t>
            </a:r>
          </a:p>
          <a:p>
            <a:r>
              <a:rPr lang="en-NZ" dirty="0"/>
              <a:t>No hell below us  &lt;</a:t>
            </a:r>
            <a:r>
              <a:rPr lang="en-NZ" dirty="0" err="1"/>
              <a:t>br</a:t>
            </a:r>
            <a:r>
              <a:rPr lang="en-NZ" dirty="0"/>
              <a:t>&gt;</a:t>
            </a:r>
          </a:p>
          <a:p>
            <a:r>
              <a:rPr lang="en-NZ" dirty="0"/>
              <a:t>Above us only sky &lt;</a:t>
            </a:r>
            <a:r>
              <a:rPr lang="en-NZ" dirty="0" err="1"/>
              <a:t>br</a:t>
            </a:r>
            <a:r>
              <a:rPr lang="en-NZ" dirty="0"/>
              <a:t>&gt;</a:t>
            </a:r>
          </a:p>
          <a:p>
            <a:r>
              <a:rPr lang="en-NZ" dirty="0"/>
              <a:t>&lt;/p&gt;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This tag does not need to be closed, since it doesn't encapsulate anything.</a:t>
            </a:r>
          </a:p>
        </p:txBody>
      </p:sp>
    </p:spTree>
    <p:extLst>
      <p:ext uri="{BB962C8B-B14F-4D97-AF65-F5344CB8AC3E}">
        <p14:creationId xmlns:p14="http://schemas.microsoft.com/office/powerpoint/2010/main" val="30592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Formatting and More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Lists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55848" y="1600199"/>
            <a:ext cx="2350008" cy="4572001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&lt;ol&gt;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&lt;li&gt;Item 1&lt;/li&gt;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&lt;li&gt;Item 2&lt;/li&gt;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&lt;li&gt;Item 3&lt;/li&gt;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&lt;/ol</a:t>
            </a:r>
            <a:r>
              <a:rPr lang="it-IT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it-IT" dirty="0"/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&lt;</a:t>
            </a:r>
            <a:r>
              <a:rPr lang="it-IT" dirty="0"/>
              <a:t>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&lt;li&gt;Item 1&lt;/li&gt;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&lt;li&gt;Item 2&lt;/li&gt;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&lt;li&gt;Item 3&lt;/li&gt;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&lt;/ul</a:t>
            </a:r>
            <a:r>
              <a:rPr lang="it-IT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it-IT" dirty="0"/>
          </a:p>
          <a:p>
            <a:pPr marL="0" indent="0">
              <a:spcBef>
                <a:spcPts val="0"/>
              </a:spcBef>
              <a:buNone/>
            </a:pPr>
            <a:endParaRPr lang="en-NZ" dirty="0"/>
          </a:p>
        </p:txBody>
      </p:sp>
      <p:sp>
        <p:nvSpPr>
          <p:cNvPr id="9" name="Rectangle 8"/>
          <p:cNvSpPr/>
          <p:nvPr/>
        </p:nvSpPr>
        <p:spPr>
          <a:xfrm>
            <a:off x="7287768" y="1511868"/>
            <a:ext cx="2468880" cy="31393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it-IT" dirty="0"/>
              <a:t>&lt;ul&gt;</a:t>
            </a:r>
          </a:p>
          <a:p>
            <a:r>
              <a:rPr lang="it-IT" dirty="0"/>
              <a:t>&lt;li&gt;Item 1</a:t>
            </a:r>
          </a:p>
          <a:p>
            <a:r>
              <a:rPr lang="it-IT" dirty="0"/>
              <a:t>&lt;ul&gt;</a:t>
            </a:r>
          </a:p>
          <a:p>
            <a:r>
              <a:rPr lang="it-IT" dirty="0"/>
              <a:t>&lt;li&gt;Item 1 nested&lt;/li&gt;</a:t>
            </a:r>
          </a:p>
          <a:p>
            <a:r>
              <a:rPr lang="it-IT" dirty="0"/>
              <a:t>&lt;li&gt;Item 2 nested&lt;/li&gt;</a:t>
            </a:r>
          </a:p>
          <a:p>
            <a:r>
              <a:rPr lang="it-IT" dirty="0"/>
              <a:t>&lt;li&gt;Item 3 nested&lt;/li&gt;</a:t>
            </a:r>
          </a:p>
          <a:p>
            <a:r>
              <a:rPr lang="it-IT" dirty="0"/>
              <a:t>&lt;/ul&gt;</a:t>
            </a:r>
          </a:p>
          <a:p>
            <a:r>
              <a:rPr lang="it-IT" dirty="0"/>
              <a:t>&lt;/li&gt;</a:t>
            </a:r>
          </a:p>
          <a:p>
            <a:r>
              <a:rPr lang="it-IT" dirty="0"/>
              <a:t>&lt;li&gt;Item 2&lt;/li&gt;</a:t>
            </a:r>
          </a:p>
          <a:p>
            <a:r>
              <a:rPr lang="it-IT" dirty="0"/>
              <a:t>&lt;li&gt;Item 3&lt;/li&gt;</a:t>
            </a:r>
          </a:p>
          <a:p>
            <a:r>
              <a:rPr lang="it-IT" dirty="0"/>
              <a:t>&lt;/ul&gt;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72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72</TotalTime>
  <Words>926</Words>
  <Application>Microsoft Office PowerPoint</Application>
  <PresentationFormat>Widescreen</PresentationFormat>
  <Paragraphs>129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Euphemia</vt:lpstr>
      <vt:lpstr>Plantagenet Cherokee</vt:lpstr>
      <vt:lpstr>Wingdings</vt:lpstr>
      <vt:lpstr>Academic Literature 16x9</vt:lpstr>
      <vt:lpstr>Tutorial 1</vt:lpstr>
      <vt:lpstr>HTML Versions</vt:lpstr>
      <vt:lpstr>Choosing your HTML Editor</vt:lpstr>
      <vt:lpstr>Basic Building Blocks of HTML</vt:lpstr>
      <vt:lpstr>Tags</vt:lpstr>
      <vt:lpstr>Attributes</vt:lpstr>
      <vt:lpstr>&lt;head&gt; Element</vt:lpstr>
      <vt:lpstr>Line Breaks</vt:lpstr>
      <vt:lpstr>Formatting and More</vt:lpstr>
      <vt:lpstr>Hyperlinking</vt:lpstr>
      <vt:lpstr>Using Images</vt:lpstr>
      <vt:lpstr>Creating Tables</vt:lpstr>
      <vt:lpstr>Quotations</vt:lpstr>
    </vt:vector>
  </TitlesOfParts>
  <Company>Massey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Atiq, Arzoo</dc:creator>
  <cp:lastModifiedBy>Atiq, Arzoo</cp:lastModifiedBy>
  <cp:revision>72</cp:revision>
  <dcterms:created xsi:type="dcterms:W3CDTF">2017-11-28T20:17:00Z</dcterms:created>
  <dcterms:modified xsi:type="dcterms:W3CDTF">2018-11-26T21:33:49Z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