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A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837" autoAdjust="0"/>
  </p:normalViewPr>
  <p:slideViewPr>
    <p:cSldViewPr snapToGrid="0">
      <p:cViewPr varScale="1">
        <p:scale>
          <a:sx n="102" d="100"/>
          <a:sy n="102" d="100"/>
        </p:scale>
        <p:origin x="3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57209F-E4E0-4B62-9699-EA6601F9F627}" type="datetimeFigureOut">
              <a:rPr lang="en-NZ" smtClean="0"/>
              <a:t>6/12/2017</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FCC7DF-571A-4535-A370-392C09D131FE}" type="slidenum">
              <a:rPr lang="en-NZ" smtClean="0"/>
              <a:t>‹#›</a:t>
            </a:fld>
            <a:endParaRPr lang="en-NZ"/>
          </a:p>
        </p:txBody>
      </p:sp>
    </p:spTree>
    <p:extLst>
      <p:ext uri="{BB962C8B-B14F-4D97-AF65-F5344CB8AC3E}">
        <p14:creationId xmlns:p14="http://schemas.microsoft.com/office/powerpoint/2010/main" val="575511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https://msdn.microsoft.com/en-us/library/hcw1s69b.aspx </a:t>
            </a:r>
            <a:endParaRPr lang="en-NZ" dirty="0"/>
          </a:p>
        </p:txBody>
      </p:sp>
      <p:sp>
        <p:nvSpPr>
          <p:cNvPr id="4" name="Slide Number Placeholder 3"/>
          <p:cNvSpPr>
            <a:spLocks noGrp="1"/>
          </p:cNvSpPr>
          <p:nvPr>
            <p:ph type="sldNum" sz="quarter" idx="10"/>
          </p:nvPr>
        </p:nvSpPr>
        <p:spPr/>
        <p:txBody>
          <a:bodyPr/>
          <a:lstStyle/>
          <a:p>
            <a:fld id="{27FCC7DF-571A-4535-A370-392C09D131FE}" type="slidenum">
              <a:rPr lang="en-NZ" smtClean="0"/>
              <a:t>2</a:t>
            </a:fld>
            <a:endParaRPr lang="en-NZ"/>
          </a:p>
        </p:txBody>
      </p:sp>
    </p:spTree>
    <p:extLst>
      <p:ext uri="{BB962C8B-B14F-4D97-AF65-F5344CB8AC3E}">
        <p14:creationId xmlns:p14="http://schemas.microsoft.com/office/powerpoint/2010/main" val="358275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W3schools</a:t>
            </a:r>
            <a:r>
              <a:rPr lang="en-NZ" baseline="0" dirty="0" smtClean="0"/>
              <a:t> Material</a:t>
            </a:r>
            <a:endParaRPr lang="en-NZ" dirty="0"/>
          </a:p>
        </p:txBody>
      </p:sp>
      <p:sp>
        <p:nvSpPr>
          <p:cNvPr id="4" name="Slide Number Placeholder 3"/>
          <p:cNvSpPr>
            <a:spLocks noGrp="1"/>
          </p:cNvSpPr>
          <p:nvPr>
            <p:ph type="sldNum" sz="quarter" idx="10"/>
          </p:nvPr>
        </p:nvSpPr>
        <p:spPr/>
        <p:txBody>
          <a:bodyPr/>
          <a:lstStyle/>
          <a:p>
            <a:fld id="{27FCC7DF-571A-4535-A370-392C09D131FE}" type="slidenum">
              <a:rPr lang="en-NZ" smtClean="0"/>
              <a:t>6</a:t>
            </a:fld>
            <a:endParaRPr lang="en-NZ"/>
          </a:p>
        </p:txBody>
      </p:sp>
    </p:spTree>
    <p:extLst>
      <p:ext uri="{BB962C8B-B14F-4D97-AF65-F5344CB8AC3E}">
        <p14:creationId xmlns:p14="http://schemas.microsoft.com/office/powerpoint/2010/main" val="221230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548CDFA-5515-49CE-A01D-9151C945137C}" type="datetimeFigureOut">
              <a:rPr lang="en-NZ" smtClean="0"/>
              <a:t>5/12/2017</a:t>
            </a:fld>
            <a:endParaRPr lang="en-NZ"/>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NZ"/>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7AB0A21-B749-4C5A-BE5E-8CE345A87DD9}" type="slidenum">
              <a:rPr lang="en-NZ" smtClean="0"/>
              <a:t>‹#›</a:t>
            </a:fld>
            <a:endParaRPr lang="en-NZ"/>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92535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48CDFA-5515-49CE-A01D-9151C945137C}" type="datetimeFigureOut">
              <a:rPr lang="en-NZ" smtClean="0"/>
              <a:t>5/12/2017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7AB0A21-B749-4C5A-BE5E-8CE345A87DD9}" type="slidenum">
              <a:rPr lang="en-NZ" smtClean="0"/>
              <a:t>‹#›</a:t>
            </a:fld>
            <a:endParaRPr lang="en-NZ"/>
          </a:p>
        </p:txBody>
      </p:sp>
    </p:spTree>
    <p:extLst>
      <p:ext uri="{BB962C8B-B14F-4D97-AF65-F5344CB8AC3E}">
        <p14:creationId xmlns:p14="http://schemas.microsoft.com/office/powerpoint/2010/main" val="356330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48CDFA-5515-49CE-A01D-9151C945137C}" type="datetimeFigureOut">
              <a:rPr lang="en-NZ" smtClean="0"/>
              <a:t>5/12/2017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7AB0A21-B749-4C5A-BE5E-8CE345A87DD9}" type="slidenum">
              <a:rPr lang="en-NZ" smtClean="0"/>
              <a:t>‹#›</a:t>
            </a:fld>
            <a:endParaRPr lang="en-NZ"/>
          </a:p>
        </p:txBody>
      </p:sp>
    </p:spTree>
    <p:extLst>
      <p:ext uri="{BB962C8B-B14F-4D97-AF65-F5344CB8AC3E}">
        <p14:creationId xmlns:p14="http://schemas.microsoft.com/office/powerpoint/2010/main" val="133336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48CDFA-5515-49CE-A01D-9151C945137C}" type="datetimeFigureOut">
              <a:rPr lang="en-NZ" smtClean="0"/>
              <a:t>5/12/2017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7AB0A21-B749-4C5A-BE5E-8CE345A87DD9}" type="slidenum">
              <a:rPr lang="en-NZ" smtClean="0"/>
              <a:t>‹#›</a:t>
            </a:fld>
            <a:endParaRPr lang="en-NZ"/>
          </a:p>
        </p:txBody>
      </p:sp>
    </p:spTree>
    <p:extLst>
      <p:ext uri="{BB962C8B-B14F-4D97-AF65-F5344CB8AC3E}">
        <p14:creationId xmlns:p14="http://schemas.microsoft.com/office/powerpoint/2010/main" val="3399974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548CDFA-5515-49CE-A01D-9151C945137C}" type="datetimeFigureOut">
              <a:rPr lang="en-NZ" smtClean="0"/>
              <a:t>5/12/2017</a:t>
            </a:fld>
            <a:endParaRPr lang="en-NZ"/>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NZ"/>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7AB0A21-B749-4C5A-BE5E-8CE345A87DD9}" type="slidenum">
              <a:rPr lang="en-NZ" smtClean="0"/>
              <a:t>‹#›</a:t>
            </a:fld>
            <a:endParaRPr lang="en-NZ"/>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760214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48CDFA-5515-49CE-A01D-9151C945137C}" type="datetimeFigureOut">
              <a:rPr lang="en-NZ" smtClean="0"/>
              <a:t>5/12/2017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7AB0A21-B749-4C5A-BE5E-8CE345A87DD9}" type="slidenum">
              <a:rPr lang="en-NZ" smtClean="0"/>
              <a:t>‹#›</a:t>
            </a:fld>
            <a:endParaRPr lang="en-NZ"/>
          </a:p>
        </p:txBody>
      </p:sp>
    </p:spTree>
    <p:extLst>
      <p:ext uri="{BB962C8B-B14F-4D97-AF65-F5344CB8AC3E}">
        <p14:creationId xmlns:p14="http://schemas.microsoft.com/office/powerpoint/2010/main" val="396656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48CDFA-5515-49CE-A01D-9151C945137C}" type="datetimeFigureOut">
              <a:rPr lang="en-NZ" smtClean="0"/>
              <a:t>5/12/2017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7AB0A21-B749-4C5A-BE5E-8CE345A87DD9}" type="slidenum">
              <a:rPr lang="en-NZ" smtClean="0"/>
              <a:t>‹#›</a:t>
            </a:fld>
            <a:endParaRPr lang="en-NZ"/>
          </a:p>
        </p:txBody>
      </p:sp>
    </p:spTree>
    <p:extLst>
      <p:ext uri="{BB962C8B-B14F-4D97-AF65-F5344CB8AC3E}">
        <p14:creationId xmlns:p14="http://schemas.microsoft.com/office/powerpoint/2010/main" val="113581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48CDFA-5515-49CE-A01D-9151C945137C}" type="datetimeFigureOut">
              <a:rPr lang="en-NZ" smtClean="0"/>
              <a:t>5/12/2017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7AB0A21-B749-4C5A-BE5E-8CE345A87DD9}" type="slidenum">
              <a:rPr lang="en-NZ" smtClean="0"/>
              <a:t>‹#›</a:t>
            </a:fld>
            <a:endParaRPr lang="en-NZ"/>
          </a:p>
        </p:txBody>
      </p:sp>
    </p:spTree>
    <p:extLst>
      <p:ext uri="{BB962C8B-B14F-4D97-AF65-F5344CB8AC3E}">
        <p14:creationId xmlns:p14="http://schemas.microsoft.com/office/powerpoint/2010/main" val="50694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8CDFA-5515-49CE-A01D-9151C945137C}" type="datetimeFigureOut">
              <a:rPr lang="en-NZ" smtClean="0"/>
              <a:t>5/12/2017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7AB0A21-B749-4C5A-BE5E-8CE345A87DD9}" type="slidenum">
              <a:rPr lang="en-NZ" smtClean="0"/>
              <a:t>‹#›</a:t>
            </a:fld>
            <a:endParaRPr lang="en-NZ"/>
          </a:p>
        </p:txBody>
      </p:sp>
    </p:spTree>
    <p:extLst>
      <p:ext uri="{BB962C8B-B14F-4D97-AF65-F5344CB8AC3E}">
        <p14:creationId xmlns:p14="http://schemas.microsoft.com/office/powerpoint/2010/main" val="365135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548CDFA-5515-49CE-A01D-9151C945137C}" type="datetimeFigureOut">
              <a:rPr lang="en-NZ" smtClean="0"/>
              <a:t>5/12/2017</a:t>
            </a:fld>
            <a:endParaRPr lang="en-NZ"/>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NZ"/>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7AB0A21-B749-4C5A-BE5E-8CE345A87DD9}" type="slidenum">
              <a:rPr lang="en-NZ" smtClean="0"/>
              <a:t>‹#›</a:t>
            </a:fld>
            <a:endParaRPr lang="en-NZ"/>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9460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548CDFA-5515-49CE-A01D-9151C945137C}" type="datetimeFigureOut">
              <a:rPr lang="en-NZ" smtClean="0"/>
              <a:t>5/12/2017</a:t>
            </a:fld>
            <a:endParaRPr lang="en-NZ"/>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NZ"/>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7AB0A21-B749-4C5A-BE5E-8CE345A87DD9}" type="slidenum">
              <a:rPr lang="en-NZ" smtClean="0"/>
              <a:t>‹#›</a:t>
            </a:fld>
            <a:endParaRPr lang="en-NZ"/>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3408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548CDFA-5515-49CE-A01D-9151C945137C}" type="datetimeFigureOut">
              <a:rPr lang="en-NZ" smtClean="0"/>
              <a:t>5/12/2017</a:t>
            </a:fld>
            <a:endParaRPr lang="en-NZ"/>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NZ"/>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7AB0A21-B749-4C5A-BE5E-8CE345A87DD9}" type="slidenum">
              <a:rPr lang="en-NZ" smtClean="0"/>
              <a:t>‹#›</a:t>
            </a:fld>
            <a:endParaRPr lang="en-NZ"/>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02645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err="1" smtClean="0"/>
              <a:t>MorE</a:t>
            </a:r>
            <a:r>
              <a:rPr lang="en-NZ" dirty="0" smtClean="0"/>
              <a:t> on HTML5 &amp; CSS3</a:t>
            </a:r>
            <a:endParaRPr lang="en-NZ" dirty="0"/>
          </a:p>
        </p:txBody>
      </p:sp>
      <p:sp>
        <p:nvSpPr>
          <p:cNvPr id="3" name="Subtitle 2"/>
          <p:cNvSpPr>
            <a:spLocks noGrp="1"/>
          </p:cNvSpPr>
          <p:nvPr>
            <p:ph type="subTitle" idx="1"/>
          </p:nvPr>
        </p:nvSpPr>
        <p:spPr/>
        <p:txBody>
          <a:bodyPr/>
          <a:lstStyle/>
          <a:p>
            <a:r>
              <a:rPr lang="en-NZ" dirty="0" smtClean="0"/>
              <a:t>Tutorial 02</a:t>
            </a:r>
            <a:endParaRPr lang="en-NZ" dirty="0"/>
          </a:p>
        </p:txBody>
      </p:sp>
    </p:spTree>
    <p:extLst>
      <p:ext uri="{BB962C8B-B14F-4D97-AF65-F5344CB8AC3E}">
        <p14:creationId xmlns:p14="http://schemas.microsoft.com/office/powerpoint/2010/main" val="3361839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Where are we?</a:t>
            </a:r>
            <a:endParaRPr lang="en-NZ" dirty="0"/>
          </a:p>
        </p:txBody>
      </p:sp>
      <p:sp>
        <p:nvSpPr>
          <p:cNvPr id="3" name="Content Placeholder 2"/>
          <p:cNvSpPr>
            <a:spLocks noGrp="1"/>
          </p:cNvSpPr>
          <p:nvPr>
            <p:ph idx="1"/>
          </p:nvPr>
        </p:nvSpPr>
        <p:spPr>
          <a:xfrm>
            <a:off x="1371600" y="1923068"/>
            <a:ext cx="9601200" cy="3944332"/>
          </a:xfrm>
        </p:spPr>
        <p:txBody>
          <a:bodyPr/>
          <a:lstStyle/>
          <a:p>
            <a:r>
              <a:rPr lang="en-NZ" dirty="0" smtClean="0"/>
              <a:t>You have created a web-page using </a:t>
            </a:r>
            <a:r>
              <a:rPr lang="en-NZ" dirty="0" err="1" smtClean="0"/>
              <a:t>css</a:t>
            </a:r>
            <a:r>
              <a:rPr lang="en-NZ" dirty="0" smtClean="0"/>
              <a:t> and following some instructions. </a:t>
            </a:r>
          </a:p>
          <a:p>
            <a:r>
              <a:rPr lang="en-NZ" dirty="0" smtClean="0"/>
              <a:t>You know how basic html page works and how you can use visual studio to help you through </a:t>
            </a:r>
            <a:r>
              <a:rPr lang="en-NZ" dirty="0" err="1" smtClean="0"/>
              <a:t>intelliSense</a:t>
            </a:r>
            <a:r>
              <a:rPr lang="en-NZ" dirty="0" smtClean="0"/>
              <a:t>. </a:t>
            </a:r>
          </a:p>
          <a:p>
            <a:r>
              <a:rPr lang="en-NZ" dirty="0"/>
              <a:t>IntelliSense is the general term for a number of features: List Members, Parameter Info, Quick Info, and Complete Word. These features help you to learn more about the code you are using, keep track of the parameters you are typing, and add calls to properties and methods with only a few keystrokes</a:t>
            </a:r>
            <a:r>
              <a:rPr lang="en-NZ" dirty="0" smtClean="0"/>
              <a:t>.</a:t>
            </a:r>
          </a:p>
          <a:p>
            <a:r>
              <a:rPr lang="en-NZ" dirty="0" smtClean="0"/>
              <a:t>Some tags/things that you used but still want to know why we use them?</a:t>
            </a:r>
            <a:endParaRPr lang="en-NZ" dirty="0"/>
          </a:p>
        </p:txBody>
      </p:sp>
    </p:spTree>
    <p:extLst>
      <p:ext uri="{BB962C8B-B14F-4D97-AF65-F5344CB8AC3E}">
        <p14:creationId xmlns:p14="http://schemas.microsoft.com/office/powerpoint/2010/main" val="4083840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61356"/>
            <a:ext cx="9601200" cy="577735"/>
          </a:xfrm>
        </p:spPr>
        <p:txBody>
          <a:bodyPr>
            <a:normAutofit fontScale="90000"/>
          </a:bodyPr>
          <a:lstStyle/>
          <a:p>
            <a:r>
              <a:rPr lang="en-NZ" dirty="0" smtClean="0"/>
              <a:t>HTML5</a:t>
            </a:r>
            <a:endParaRPr lang="en-NZ" dirty="0"/>
          </a:p>
        </p:txBody>
      </p:sp>
      <p:sp>
        <p:nvSpPr>
          <p:cNvPr id="3" name="Content Placeholder 2"/>
          <p:cNvSpPr>
            <a:spLocks noGrp="1"/>
          </p:cNvSpPr>
          <p:nvPr>
            <p:ph idx="1"/>
          </p:nvPr>
        </p:nvSpPr>
        <p:spPr>
          <a:xfrm>
            <a:off x="1371600" y="1388225"/>
            <a:ext cx="9601200" cy="5311833"/>
          </a:xfrm>
        </p:spPr>
        <p:txBody>
          <a:bodyPr>
            <a:normAutofit/>
          </a:bodyPr>
          <a:lstStyle/>
          <a:p>
            <a:r>
              <a:rPr lang="en-NZ" dirty="0"/>
              <a:t>&lt;!DOCTYPE html</a:t>
            </a:r>
            <a:r>
              <a:rPr lang="en-NZ" dirty="0" smtClean="0"/>
              <a:t>&gt; </a:t>
            </a:r>
            <a:r>
              <a:rPr lang="en-NZ" dirty="0" smtClean="0">
                <a:solidFill>
                  <a:srgbClr val="49A842"/>
                </a:solidFill>
              </a:rPr>
              <a:t>!-- </a:t>
            </a:r>
            <a:r>
              <a:rPr lang="en-NZ" dirty="0">
                <a:solidFill>
                  <a:srgbClr val="49A842"/>
                </a:solidFill>
              </a:rPr>
              <a:t>The DOCTYPE </a:t>
            </a:r>
            <a:r>
              <a:rPr lang="en-NZ" dirty="0" smtClean="0">
                <a:solidFill>
                  <a:srgbClr val="49A842"/>
                </a:solidFill>
              </a:rPr>
              <a:t>declaration </a:t>
            </a:r>
            <a:r>
              <a:rPr lang="en-NZ" dirty="0">
                <a:solidFill>
                  <a:srgbClr val="49A842"/>
                </a:solidFill>
              </a:rPr>
              <a:t>for HTML5 is very </a:t>
            </a:r>
            <a:r>
              <a:rPr lang="en-NZ" dirty="0" smtClean="0">
                <a:solidFill>
                  <a:srgbClr val="49A842"/>
                </a:solidFill>
              </a:rPr>
              <a:t>simple--!</a:t>
            </a:r>
          </a:p>
          <a:p>
            <a:r>
              <a:rPr lang="en-NZ" dirty="0"/>
              <a:t>The default </a:t>
            </a:r>
            <a:r>
              <a:rPr lang="en-NZ" dirty="0">
                <a:solidFill>
                  <a:srgbClr val="49A842"/>
                </a:solidFill>
              </a:rPr>
              <a:t>character encoding </a:t>
            </a:r>
            <a:r>
              <a:rPr lang="en-NZ" dirty="0"/>
              <a:t>in HTML5 is </a:t>
            </a:r>
            <a:r>
              <a:rPr lang="en-NZ" dirty="0" smtClean="0"/>
              <a:t>UTF-8.</a:t>
            </a:r>
          </a:p>
          <a:p>
            <a:r>
              <a:rPr lang="en-NZ" dirty="0" err="1">
                <a:solidFill>
                  <a:srgbClr val="49A842"/>
                </a:solidFill>
              </a:rPr>
              <a:t>Modernizr</a:t>
            </a:r>
            <a:r>
              <a:rPr lang="en-NZ" dirty="0"/>
              <a:t> is a free, </a:t>
            </a:r>
            <a:r>
              <a:rPr lang="en-NZ" dirty="0" smtClean="0"/>
              <a:t>open-source,  </a:t>
            </a:r>
            <a:r>
              <a:rPr lang="en-NZ" dirty="0"/>
              <a:t>MIT-licensed </a:t>
            </a:r>
            <a:r>
              <a:rPr lang="en-NZ" dirty="0">
                <a:solidFill>
                  <a:srgbClr val="49A842"/>
                </a:solidFill>
              </a:rPr>
              <a:t>JavaScript library </a:t>
            </a:r>
            <a:r>
              <a:rPr lang="en-NZ" dirty="0"/>
              <a:t>of functions that provides support for many HTML5 elements and for the newest CSS styles.</a:t>
            </a:r>
            <a:endParaRPr lang="en-NZ" dirty="0" smtClean="0"/>
          </a:p>
          <a:p>
            <a:pPr marL="0" indent="0">
              <a:buNone/>
            </a:pPr>
            <a:r>
              <a:rPr lang="en-NZ" dirty="0" smtClean="0"/>
              <a:t>The </a:t>
            </a:r>
            <a:r>
              <a:rPr lang="en-NZ" dirty="0"/>
              <a:t>most interesting new HTML5 elements are: </a:t>
            </a:r>
          </a:p>
          <a:p>
            <a:r>
              <a:rPr lang="en-NZ" dirty="0"/>
              <a:t>New </a:t>
            </a:r>
            <a:r>
              <a:rPr lang="en-NZ" b="1" dirty="0"/>
              <a:t>semantic elements</a:t>
            </a:r>
            <a:r>
              <a:rPr lang="en-NZ" dirty="0"/>
              <a:t> like &lt;header&gt;, &lt;footer&gt;, &lt;article&gt;, and &lt;section&gt;.</a:t>
            </a:r>
          </a:p>
          <a:p>
            <a:r>
              <a:rPr lang="en-NZ" dirty="0"/>
              <a:t>New </a:t>
            </a:r>
            <a:r>
              <a:rPr lang="en-NZ" b="1" dirty="0"/>
              <a:t>attributes of form elements</a:t>
            </a:r>
            <a:r>
              <a:rPr lang="en-NZ" dirty="0"/>
              <a:t> like number, date, time, calendar, and range.</a:t>
            </a:r>
          </a:p>
          <a:p>
            <a:r>
              <a:rPr lang="en-NZ" dirty="0"/>
              <a:t>New </a:t>
            </a:r>
            <a:r>
              <a:rPr lang="en-NZ" b="1" dirty="0"/>
              <a:t>graphic elements</a:t>
            </a:r>
            <a:r>
              <a:rPr lang="en-NZ" dirty="0"/>
              <a:t>: &lt;</a:t>
            </a:r>
            <a:r>
              <a:rPr lang="en-NZ" dirty="0" err="1"/>
              <a:t>svg</a:t>
            </a:r>
            <a:r>
              <a:rPr lang="en-NZ" dirty="0"/>
              <a:t>&gt; and &lt;canvas&gt;.</a:t>
            </a:r>
          </a:p>
          <a:p>
            <a:r>
              <a:rPr lang="en-NZ" dirty="0"/>
              <a:t>New </a:t>
            </a:r>
            <a:r>
              <a:rPr lang="en-NZ" b="1" dirty="0"/>
              <a:t>multimedia elements</a:t>
            </a:r>
            <a:r>
              <a:rPr lang="en-NZ" dirty="0"/>
              <a:t>: &lt;audio&gt; and &lt;video</a:t>
            </a:r>
            <a:r>
              <a:rPr lang="en-NZ" dirty="0" smtClean="0"/>
              <a:t>&gt;.</a:t>
            </a:r>
          </a:p>
          <a:p>
            <a:r>
              <a:rPr lang="en-NZ" b="1" dirty="0"/>
              <a:t>figure</a:t>
            </a:r>
            <a:r>
              <a:rPr lang="en-NZ" dirty="0"/>
              <a:t> - usually contains an image used as an illustration for your article.</a:t>
            </a:r>
          </a:p>
          <a:p>
            <a:pPr marL="0" indent="0">
              <a:buNone/>
            </a:pPr>
            <a:r>
              <a:rPr lang="en-NZ" i="1" dirty="0" smtClean="0"/>
              <a:t>It </a:t>
            </a:r>
            <a:r>
              <a:rPr lang="en-NZ" i="1" dirty="0"/>
              <a:t>is a good time to note, that </a:t>
            </a:r>
            <a:r>
              <a:rPr lang="en-NZ" b="1" i="1" dirty="0"/>
              <a:t>HTML5</a:t>
            </a:r>
            <a:r>
              <a:rPr lang="en-NZ" i="1" dirty="0"/>
              <a:t> is still a work in </a:t>
            </a:r>
            <a:r>
              <a:rPr lang="en-NZ" i="1" dirty="0" smtClean="0"/>
              <a:t>progress and remain </a:t>
            </a:r>
            <a:r>
              <a:rPr lang="en-NZ" i="1" dirty="0"/>
              <a:t>so probably till around </a:t>
            </a:r>
            <a:r>
              <a:rPr lang="en-NZ" b="1" i="1" dirty="0" smtClean="0"/>
              <a:t>2020. </a:t>
            </a:r>
            <a:endParaRPr lang="en-NZ" i="1" dirty="0">
              <a:solidFill>
                <a:srgbClr val="49A842"/>
              </a:solidFill>
            </a:endParaRPr>
          </a:p>
        </p:txBody>
      </p:sp>
    </p:spTree>
    <p:extLst>
      <p:ext uri="{BB962C8B-B14F-4D97-AF65-F5344CB8AC3E}">
        <p14:creationId xmlns:p14="http://schemas.microsoft.com/office/powerpoint/2010/main" val="415957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Opacity and versions</a:t>
            </a:r>
            <a:endParaRPr lang="en-NZ" dirty="0"/>
          </a:p>
        </p:txBody>
      </p:sp>
      <p:pic>
        <p:nvPicPr>
          <p:cNvPr id="5" name="Content Placeholder 4"/>
          <p:cNvPicPr>
            <a:picLocks noGrp="1" noChangeAspect="1"/>
          </p:cNvPicPr>
          <p:nvPr>
            <p:ph idx="1"/>
          </p:nvPr>
        </p:nvPicPr>
        <p:blipFill>
          <a:blip r:embed="rId2"/>
          <a:stretch>
            <a:fillRect/>
          </a:stretch>
        </p:blipFill>
        <p:spPr>
          <a:xfrm>
            <a:off x="1629295" y="1713894"/>
            <a:ext cx="10050087" cy="2425883"/>
          </a:xfrm>
          <a:prstGeom prst="rect">
            <a:avLst/>
          </a:prstGeom>
        </p:spPr>
      </p:pic>
      <p:sp>
        <p:nvSpPr>
          <p:cNvPr id="6" name="Rectangle 5"/>
          <p:cNvSpPr/>
          <p:nvPr/>
        </p:nvSpPr>
        <p:spPr>
          <a:xfrm>
            <a:off x="1629295" y="4569012"/>
            <a:ext cx="10041774" cy="1200329"/>
          </a:xfrm>
          <a:prstGeom prst="rect">
            <a:avLst/>
          </a:prstGeom>
        </p:spPr>
        <p:txBody>
          <a:bodyPr wrap="square">
            <a:spAutoFit/>
          </a:bodyPr>
          <a:lstStyle/>
          <a:p>
            <a:r>
              <a:rPr lang="en-NZ" dirty="0">
                <a:solidFill>
                  <a:srgbClr val="222222"/>
                </a:solidFill>
                <a:latin typeface="arial" panose="020B0604020202020204" pitchFamily="34" charset="0"/>
              </a:rPr>
              <a:t>The </a:t>
            </a:r>
            <a:r>
              <a:rPr lang="en-NZ" b="1" dirty="0">
                <a:solidFill>
                  <a:srgbClr val="222222"/>
                </a:solidFill>
                <a:latin typeface="arial" panose="020B0604020202020204" pitchFamily="34" charset="0"/>
              </a:rPr>
              <a:t>opacity</a:t>
            </a:r>
            <a:r>
              <a:rPr lang="en-NZ" dirty="0">
                <a:solidFill>
                  <a:srgbClr val="222222"/>
                </a:solidFill>
                <a:latin typeface="arial" panose="020B0604020202020204" pitchFamily="34" charset="0"/>
              </a:rPr>
              <a:t> property in </a:t>
            </a:r>
            <a:r>
              <a:rPr lang="en-NZ" b="1" dirty="0">
                <a:solidFill>
                  <a:srgbClr val="222222"/>
                </a:solidFill>
                <a:latin typeface="arial" panose="020B0604020202020204" pitchFamily="34" charset="0"/>
              </a:rPr>
              <a:t>CSS</a:t>
            </a:r>
            <a:r>
              <a:rPr lang="en-NZ" dirty="0">
                <a:solidFill>
                  <a:srgbClr val="222222"/>
                </a:solidFill>
                <a:latin typeface="arial" panose="020B0604020202020204" pitchFamily="34" charset="0"/>
              </a:rPr>
              <a:t> specifies how </a:t>
            </a:r>
            <a:r>
              <a:rPr lang="en-NZ" b="1" dirty="0">
                <a:solidFill>
                  <a:srgbClr val="222222"/>
                </a:solidFill>
                <a:latin typeface="arial" panose="020B0604020202020204" pitchFamily="34" charset="0"/>
              </a:rPr>
              <a:t>transparent</a:t>
            </a:r>
            <a:r>
              <a:rPr lang="en-NZ" dirty="0">
                <a:solidFill>
                  <a:srgbClr val="222222"/>
                </a:solidFill>
                <a:latin typeface="arial" panose="020B0604020202020204" pitchFamily="34" charset="0"/>
              </a:rPr>
              <a:t> an element is. </a:t>
            </a:r>
            <a:endParaRPr lang="en-NZ" dirty="0" smtClean="0">
              <a:solidFill>
                <a:srgbClr val="222222"/>
              </a:solidFill>
              <a:latin typeface="arial" panose="020B0604020202020204" pitchFamily="34" charset="0"/>
            </a:endParaRPr>
          </a:p>
          <a:p>
            <a:r>
              <a:rPr lang="en-NZ" dirty="0" smtClean="0">
                <a:solidFill>
                  <a:srgbClr val="222222"/>
                </a:solidFill>
                <a:latin typeface="arial" panose="020B0604020202020204" pitchFamily="34" charset="0"/>
              </a:rPr>
              <a:t>Basic </a:t>
            </a:r>
            <a:r>
              <a:rPr lang="en-NZ" dirty="0">
                <a:solidFill>
                  <a:srgbClr val="222222"/>
                </a:solidFill>
                <a:latin typeface="arial" panose="020B0604020202020204" pitchFamily="34" charset="0"/>
              </a:rPr>
              <a:t>use: div { </a:t>
            </a:r>
            <a:r>
              <a:rPr lang="en-NZ" b="1" dirty="0">
                <a:solidFill>
                  <a:srgbClr val="222222"/>
                </a:solidFill>
                <a:latin typeface="arial" panose="020B0604020202020204" pitchFamily="34" charset="0"/>
              </a:rPr>
              <a:t>opacity</a:t>
            </a:r>
            <a:r>
              <a:rPr lang="en-NZ" dirty="0">
                <a:solidFill>
                  <a:srgbClr val="222222"/>
                </a:solidFill>
                <a:latin typeface="arial" panose="020B0604020202020204" pitchFamily="34" charset="0"/>
              </a:rPr>
              <a:t>: 0.5; } </a:t>
            </a:r>
            <a:endParaRPr lang="en-NZ" dirty="0" smtClean="0">
              <a:solidFill>
                <a:srgbClr val="222222"/>
              </a:solidFill>
              <a:latin typeface="arial" panose="020B0604020202020204" pitchFamily="34" charset="0"/>
            </a:endParaRPr>
          </a:p>
          <a:p>
            <a:r>
              <a:rPr lang="en-NZ" b="1" dirty="0" smtClean="0">
                <a:solidFill>
                  <a:srgbClr val="222222"/>
                </a:solidFill>
                <a:latin typeface="arial" panose="020B0604020202020204" pitchFamily="34" charset="0"/>
              </a:rPr>
              <a:t>Opacity</a:t>
            </a:r>
            <a:r>
              <a:rPr lang="en-NZ" dirty="0">
                <a:solidFill>
                  <a:srgbClr val="222222"/>
                </a:solidFill>
                <a:latin typeface="arial" panose="020B0604020202020204" pitchFamily="34" charset="0"/>
              </a:rPr>
              <a:t> has a default initial value of 1 (100% opaque). </a:t>
            </a:r>
            <a:endParaRPr lang="en-NZ" dirty="0" smtClean="0">
              <a:solidFill>
                <a:srgbClr val="222222"/>
              </a:solidFill>
              <a:latin typeface="arial" panose="020B0604020202020204" pitchFamily="34" charset="0"/>
            </a:endParaRPr>
          </a:p>
          <a:p>
            <a:r>
              <a:rPr lang="en-NZ" b="1" dirty="0" smtClean="0">
                <a:solidFill>
                  <a:srgbClr val="222222"/>
                </a:solidFill>
                <a:latin typeface="arial" panose="020B0604020202020204" pitchFamily="34" charset="0"/>
              </a:rPr>
              <a:t>Opacity </a:t>
            </a:r>
            <a:r>
              <a:rPr lang="en-NZ" dirty="0" smtClean="0">
                <a:solidFill>
                  <a:srgbClr val="222222"/>
                </a:solidFill>
                <a:latin typeface="arial" panose="020B0604020202020204" pitchFamily="34" charset="0"/>
              </a:rPr>
              <a:t>is </a:t>
            </a:r>
            <a:r>
              <a:rPr lang="en-NZ" dirty="0">
                <a:solidFill>
                  <a:srgbClr val="222222"/>
                </a:solidFill>
                <a:latin typeface="arial" panose="020B0604020202020204" pitchFamily="34" charset="0"/>
              </a:rPr>
              <a:t>not inherited, but because the parent has </a:t>
            </a:r>
            <a:r>
              <a:rPr lang="en-NZ" b="1" dirty="0">
                <a:solidFill>
                  <a:srgbClr val="222222"/>
                </a:solidFill>
                <a:latin typeface="arial" panose="020B0604020202020204" pitchFamily="34" charset="0"/>
              </a:rPr>
              <a:t>opacity</a:t>
            </a:r>
            <a:r>
              <a:rPr lang="en-NZ" dirty="0">
                <a:solidFill>
                  <a:srgbClr val="222222"/>
                </a:solidFill>
                <a:latin typeface="arial" panose="020B0604020202020204" pitchFamily="34" charset="0"/>
              </a:rPr>
              <a:t> that applies to everything within it.</a:t>
            </a:r>
            <a:endParaRPr lang="en-NZ" dirty="0"/>
          </a:p>
        </p:txBody>
      </p:sp>
    </p:spTree>
    <p:extLst>
      <p:ext uri="{BB962C8B-B14F-4D97-AF65-F5344CB8AC3E}">
        <p14:creationId xmlns:p14="http://schemas.microsoft.com/office/powerpoint/2010/main" val="967728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Screen Size: </a:t>
            </a:r>
            <a:r>
              <a:rPr lang="en-NZ" dirty="0" smtClean="0">
                <a:solidFill>
                  <a:srgbClr val="000000"/>
                </a:solidFill>
                <a:latin typeface="Segoe UI" panose="020B0502040204020203" pitchFamily="34" charset="0"/>
              </a:rPr>
              <a:t>What </a:t>
            </a:r>
            <a:r>
              <a:rPr lang="en-NZ" dirty="0">
                <a:solidFill>
                  <a:srgbClr val="000000"/>
                </a:solidFill>
                <a:latin typeface="Segoe UI" panose="020B0502040204020203" pitchFamily="34" charset="0"/>
              </a:rPr>
              <a:t>is The Viewport?</a:t>
            </a:r>
            <a:br>
              <a:rPr lang="en-NZ" dirty="0">
                <a:solidFill>
                  <a:srgbClr val="000000"/>
                </a:solidFill>
                <a:latin typeface="Segoe UI" panose="020B0502040204020203" pitchFamily="34" charset="0"/>
              </a:rPr>
            </a:br>
            <a:endParaRPr lang="en-NZ" dirty="0"/>
          </a:p>
        </p:txBody>
      </p:sp>
      <p:sp>
        <p:nvSpPr>
          <p:cNvPr id="3" name="Content Placeholder 2"/>
          <p:cNvSpPr>
            <a:spLocks noGrp="1"/>
          </p:cNvSpPr>
          <p:nvPr>
            <p:ph idx="1"/>
          </p:nvPr>
        </p:nvSpPr>
        <p:spPr>
          <a:xfrm>
            <a:off x="1371600" y="2286000"/>
            <a:ext cx="9601200" cy="507076"/>
          </a:xfrm>
        </p:spPr>
        <p:txBody>
          <a:bodyPr/>
          <a:lstStyle/>
          <a:p>
            <a:r>
              <a:rPr lang="en-NZ" smtClean="0"/>
              <a:t>&lt;meta name="viewport" content="width=device-width, initial-scale=1.0"&gt;</a:t>
            </a:r>
            <a:endParaRPr lang="en-NZ" dirty="0"/>
          </a:p>
        </p:txBody>
      </p:sp>
      <p:sp>
        <p:nvSpPr>
          <p:cNvPr id="4" name="Rectangle 3"/>
          <p:cNvSpPr/>
          <p:nvPr/>
        </p:nvSpPr>
        <p:spPr>
          <a:xfrm>
            <a:off x="1205345" y="3647208"/>
            <a:ext cx="10091651" cy="923330"/>
          </a:xfrm>
          <a:prstGeom prst="rect">
            <a:avLst/>
          </a:prstGeom>
        </p:spPr>
        <p:txBody>
          <a:bodyPr wrap="square">
            <a:spAutoFit/>
          </a:bodyPr>
          <a:lstStyle/>
          <a:p>
            <a:pPr marL="285750" indent="-285750">
              <a:buFont typeface="Arial" panose="020B0604020202020204" pitchFamily="34" charset="0"/>
              <a:buChar char="•"/>
            </a:pPr>
            <a:r>
              <a:rPr lang="en-NZ" dirty="0" smtClean="0">
                <a:solidFill>
                  <a:srgbClr val="000000"/>
                </a:solidFill>
                <a:latin typeface="Verdana" panose="020B0604030504040204" pitchFamily="34" charset="0"/>
              </a:rPr>
              <a:t>The </a:t>
            </a:r>
            <a:r>
              <a:rPr lang="en-NZ" dirty="0">
                <a:solidFill>
                  <a:srgbClr val="000000"/>
                </a:solidFill>
                <a:latin typeface="Verdana" panose="020B0604030504040204" pitchFamily="34" charset="0"/>
              </a:rPr>
              <a:t>viewport is the user's visible area of a web page.</a:t>
            </a:r>
          </a:p>
          <a:p>
            <a:pPr marL="285750" indent="-285750">
              <a:buFont typeface="Arial" panose="020B0604020202020204" pitchFamily="34" charset="0"/>
              <a:buChar char="•"/>
            </a:pPr>
            <a:r>
              <a:rPr lang="en-NZ" dirty="0">
                <a:solidFill>
                  <a:srgbClr val="000000"/>
                </a:solidFill>
                <a:latin typeface="Verdana" panose="020B0604030504040204" pitchFamily="34" charset="0"/>
              </a:rPr>
              <a:t>The viewport varies with the device, and will be smaller on a mobile phone than on a computer screen</a:t>
            </a:r>
            <a:r>
              <a:rPr lang="en-NZ" dirty="0" smtClean="0">
                <a:solidFill>
                  <a:srgbClr val="000000"/>
                </a:solidFill>
                <a:latin typeface="Verdana" panose="020B0604030504040204" pitchFamily="34" charset="0"/>
              </a:rPr>
              <a:t>.</a:t>
            </a:r>
            <a:endParaRPr lang="en-NZ" dirty="0">
              <a:solidFill>
                <a:srgbClr val="000000"/>
              </a:solidFill>
              <a:latin typeface="Verdana" panose="020B0604030504040204" pitchFamily="34" charset="0"/>
            </a:endParaRPr>
          </a:p>
        </p:txBody>
      </p:sp>
      <p:sp>
        <p:nvSpPr>
          <p:cNvPr id="8" name="Rectangle 7"/>
          <p:cNvSpPr/>
          <p:nvPr/>
        </p:nvSpPr>
        <p:spPr>
          <a:xfrm>
            <a:off x="1309254" y="2875002"/>
            <a:ext cx="10216342" cy="369332"/>
          </a:xfrm>
          <a:prstGeom prst="rect">
            <a:avLst/>
          </a:prstGeom>
        </p:spPr>
        <p:txBody>
          <a:bodyPr wrap="square">
            <a:spAutoFit/>
          </a:bodyPr>
          <a:lstStyle/>
          <a:p>
            <a:r>
              <a:rPr lang="en-NZ" dirty="0"/>
              <a:t>The initial-scale=1.0 part sets the initial zoom level when the page is first loaded by the browser.</a:t>
            </a:r>
          </a:p>
        </p:txBody>
      </p:sp>
    </p:spTree>
    <p:extLst>
      <p:ext uri="{BB962C8B-B14F-4D97-AF65-F5344CB8AC3E}">
        <p14:creationId xmlns:p14="http://schemas.microsoft.com/office/powerpoint/2010/main" val="2270057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What are Pseudo-classes?</a:t>
            </a:r>
            <a:br>
              <a:rPr lang="en-NZ" dirty="0"/>
            </a:br>
            <a:endParaRPr lang="en-NZ" dirty="0"/>
          </a:p>
        </p:txBody>
      </p:sp>
      <p:sp>
        <p:nvSpPr>
          <p:cNvPr id="3" name="Content Placeholder 2"/>
          <p:cNvSpPr>
            <a:spLocks noGrp="1"/>
          </p:cNvSpPr>
          <p:nvPr>
            <p:ph idx="1"/>
          </p:nvPr>
        </p:nvSpPr>
        <p:spPr>
          <a:xfrm>
            <a:off x="1371599" y="1366887"/>
            <a:ext cx="10232967" cy="4500513"/>
          </a:xfrm>
        </p:spPr>
        <p:txBody>
          <a:bodyPr>
            <a:normAutofit fontScale="70000" lnSpcReduction="20000"/>
          </a:bodyPr>
          <a:lstStyle/>
          <a:p>
            <a:pPr marL="0" indent="0">
              <a:buNone/>
            </a:pPr>
            <a:r>
              <a:rPr lang="en-NZ" dirty="0" smtClean="0"/>
              <a:t>A </a:t>
            </a:r>
            <a:r>
              <a:rPr lang="en-NZ" dirty="0"/>
              <a:t>pseudo-class is used to define a special state of an element.</a:t>
            </a:r>
          </a:p>
          <a:p>
            <a:r>
              <a:rPr lang="en-NZ" dirty="0"/>
              <a:t>For example, it can be used to:</a:t>
            </a:r>
          </a:p>
          <a:p>
            <a:pPr lvl="1"/>
            <a:r>
              <a:rPr lang="en-NZ" dirty="0"/>
              <a:t>Style an element when a user </a:t>
            </a:r>
            <a:r>
              <a:rPr lang="en-NZ" dirty="0" smtClean="0"/>
              <a:t>mouse </a:t>
            </a:r>
            <a:r>
              <a:rPr lang="en-NZ" dirty="0"/>
              <a:t>over it</a:t>
            </a:r>
          </a:p>
          <a:p>
            <a:pPr lvl="1"/>
            <a:r>
              <a:rPr lang="en-NZ" dirty="0"/>
              <a:t>Style visited and unvisited links differently</a:t>
            </a:r>
          </a:p>
          <a:p>
            <a:pPr lvl="1"/>
            <a:r>
              <a:rPr lang="en-NZ" dirty="0"/>
              <a:t>Style an element when it gets focus</a:t>
            </a:r>
          </a:p>
          <a:p>
            <a:r>
              <a:rPr lang="en-NZ" dirty="0">
                <a:solidFill>
                  <a:srgbClr val="008000"/>
                </a:solidFill>
                <a:latin typeface="Consolas" panose="020B0609020204030204" pitchFamily="49" charset="0"/>
              </a:rPr>
              <a:t>/* unvisited link */</a:t>
            </a:r>
            <a:r>
              <a:rPr lang="en-NZ" dirty="0"/>
              <a:t/>
            </a:r>
            <a:br>
              <a:rPr lang="en-NZ" dirty="0"/>
            </a:br>
            <a:r>
              <a:rPr lang="en-NZ" dirty="0">
                <a:solidFill>
                  <a:srgbClr val="A52A2A"/>
                </a:solidFill>
                <a:latin typeface="Consolas" panose="020B0609020204030204" pitchFamily="49" charset="0"/>
              </a:rPr>
              <a:t>a:link </a:t>
            </a:r>
            <a:r>
              <a:rPr lang="en-NZ" dirty="0">
                <a:solidFill>
                  <a:srgbClr val="000000"/>
                </a:solidFill>
                <a:latin typeface="Consolas" panose="020B0609020204030204" pitchFamily="49" charset="0"/>
              </a:rPr>
              <a:t>{</a:t>
            </a:r>
            <a:r>
              <a:rPr lang="en-NZ" dirty="0">
                <a:solidFill>
                  <a:srgbClr val="FF0000"/>
                </a:solidFill>
                <a:latin typeface="Consolas" panose="020B0609020204030204" pitchFamily="49" charset="0"/>
              </a:rPr>
              <a:t/>
            </a:r>
            <a:br>
              <a:rPr lang="en-NZ" dirty="0">
                <a:solidFill>
                  <a:srgbClr val="FF0000"/>
                </a:solidFill>
                <a:latin typeface="Consolas" panose="020B0609020204030204" pitchFamily="49" charset="0"/>
              </a:rPr>
            </a:br>
            <a:r>
              <a:rPr lang="en-NZ" dirty="0">
                <a:solidFill>
                  <a:srgbClr val="FF0000"/>
                </a:solidFill>
                <a:latin typeface="Consolas" panose="020B0609020204030204" pitchFamily="49" charset="0"/>
              </a:rPr>
              <a:t>    </a:t>
            </a:r>
            <a:r>
              <a:rPr lang="en-NZ" dirty="0" err="1">
                <a:solidFill>
                  <a:srgbClr val="FF0000"/>
                </a:solidFill>
                <a:latin typeface="Consolas" panose="020B0609020204030204" pitchFamily="49" charset="0"/>
              </a:rPr>
              <a:t>color</a:t>
            </a:r>
            <a:r>
              <a:rPr lang="en-NZ" dirty="0">
                <a:solidFill>
                  <a:srgbClr val="000000"/>
                </a:solidFill>
                <a:latin typeface="Consolas" panose="020B0609020204030204" pitchFamily="49" charset="0"/>
              </a:rPr>
              <a:t>:</a:t>
            </a:r>
            <a:r>
              <a:rPr lang="en-NZ" dirty="0">
                <a:solidFill>
                  <a:srgbClr val="0000CD"/>
                </a:solidFill>
                <a:latin typeface="Consolas" panose="020B0609020204030204" pitchFamily="49" charset="0"/>
              </a:rPr>
              <a:t> #FF0000</a:t>
            </a:r>
            <a:r>
              <a:rPr lang="en-NZ" dirty="0">
                <a:solidFill>
                  <a:srgbClr val="000000"/>
                </a:solidFill>
                <a:latin typeface="Consolas" panose="020B0609020204030204" pitchFamily="49" charset="0"/>
              </a:rPr>
              <a:t>;</a:t>
            </a:r>
            <a:r>
              <a:rPr lang="en-NZ" dirty="0">
                <a:solidFill>
                  <a:srgbClr val="FF0000"/>
                </a:solidFill>
                <a:latin typeface="Consolas" panose="020B0609020204030204" pitchFamily="49" charset="0"/>
              </a:rPr>
              <a:t/>
            </a:r>
            <a:br>
              <a:rPr lang="en-NZ" dirty="0">
                <a:solidFill>
                  <a:srgbClr val="FF0000"/>
                </a:solidFill>
                <a:latin typeface="Consolas" panose="020B0609020204030204" pitchFamily="49" charset="0"/>
              </a:rPr>
            </a:br>
            <a:r>
              <a:rPr lang="en-NZ" dirty="0">
                <a:solidFill>
                  <a:srgbClr val="000000"/>
                </a:solidFill>
                <a:latin typeface="Consolas" panose="020B0609020204030204" pitchFamily="49" charset="0"/>
              </a:rPr>
              <a:t>}</a:t>
            </a:r>
            <a:r>
              <a:rPr lang="en-NZ" dirty="0"/>
              <a:t/>
            </a:r>
            <a:br>
              <a:rPr lang="en-NZ" dirty="0"/>
            </a:br>
            <a:r>
              <a:rPr lang="en-NZ" dirty="0"/>
              <a:t/>
            </a:r>
            <a:br>
              <a:rPr lang="en-NZ" dirty="0"/>
            </a:br>
            <a:r>
              <a:rPr lang="en-NZ" dirty="0">
                <a:solidFill>
                  <a:srgbClr val="008000"/>
                </a:solidFill>
                <a:latin typeface="Consolas" panose="020B0609020204030204" pitchFamily="49" charset="0"/>
              </a:rPr>
              <a:t>/* visited link */</a:t>
            </a:r>
            <a:r>
              <a:rPr lang="en-NZ" dirty="0"/>
              <a:t/>
            </a:r>
            <a:br>
              <a:rPr lang="en-NZ" dirty="0"/>
            </a:br>
            <a:r>
              <a:rPr lang="en-NZ" dirty="0">
                <a:solidFill>
                  <a:srgbClr val="A52A2A"/>
                </a:solidFill>
                <a:latin typeface="Consolas" panose="020B0609020204030204" pitchFamily="49" charset="0"/>
              </a:rPr>
              <a:t>a:visited </a:t>
            </a:r>
            <a:r>
              <a:rPr lang="en-NZ" dirty="0">
                <a:solidFill>
                  <a:srgbClr val="000000"/>
                </a:solidFill>
                <a:latin typeface="Consolas" panose="020B0609020204030204" pitchFamily="49" charset="0"/>
              </a:rPr>
              <a:t>{</a:t>
            </a:r>
            <a:r>
              <a:rPr lang="en-NZ" dirty="0">
                <a:solidFill>
                  <a:srgbClr val="FF0000"/>
                </a:solidFill>
                <a:latin typeface="Consolas" panose="020B0609020204030204" pitchFamily="49" charset="0"/>
              </a:rPr>
              <a:t/>
            </a:r>
            <a:br>
              <a:rPr lang="en-NZ" dirty="0">
                <a:solidFill>
                  <a:srgbClr val="FF0000"/>
                </a:solidFill>
                <a:latin typeface="Consolas" panose="020B0609020204030204" pitchFamily="49" charset="0"/>
              </a:rPr>
            </a:br>
            <a:r>
              <a:rPr lang="en-NZ" dirty="0">
                <a:solidFill>
                  <a:srgbClr val="FF0000"/>
                </a:solidFill>
                <a:latin typeface="Consolas" panose="020B0609020204030204" pitchFamily="49" charset="0"/>
              </a:rPr>
              <a:t>    </a:t>
            </a:r>
            <a:r>
              <a:rPr lang="en-NZ" dirty="0" err="1">
                <a:solidFill>
                  <a:srgbClr val="FF0000"/>
                </a:solidFill>
                <a:latin typeface="Consolas" panose="020B0609020204030204" pitchFamily="49" charset="0"/>
              </a:rPr>
              <a:t>color</a:t>
            </a:r>
            <a:r>
              <a:rPr lang="en-NZ" dirty="0">
                <a:solidFill>
                  <a:srgbClr val="000000"/>
                </a:solidFill>
                <a:latin typeface="Consolas" panose="020B0609020204030204" pitchFamily="49" charset="0"/>
              </a:rPr>
              <a:t>:</a:t>
            </a:r>
            <a:r>
              <a:rPr lang="en-NZ" dirty="0">
                <a:solidFill>
                  <a:srgbClr val="0000CD"/>
                </a:solidFill>
                <a:latin typeface="Consolas" panose="020B0609020204030204" pitchFamily="49" charset="0"/>
              </a:rPr>
              <a:t> #00FF00</a:t>
            </a:r>
            <a:r>
              <a:rPr lang="en-NZ" dirty="0">
                <a:solidFill>
                  <a:srgbClr val="000000"/>
                </a:solidFill>
                <a:latin typeface="Consolas" panose="020B0609020204030204" pitchFamily="49" charset="0"/>
              </a:rPr>
              <a:t>;</a:t>
            </a:r>
            <a:r>
              <a:rPr lang="en-NZ" dirty="0">
                <a:solidFill>
                  <a:srgbClr val="FF0000"/>
                </a:solidFill>
                <a:latin typeface="Consolas" panose="020B0609020204030204" pitchFamily="49" charset="0"/>
              </a:rPr>
              <a:t/>
            </a:r>
            <a:br>
              <a:rPr lang="en-NZ" dirty="0">
                <a:solidFill>
                  <a:srgbClr val="FF0000"/>
                </a:solidFill>
                <a:latin typeface="Consolas" panose="020B0609020204030204" pitchFamily="49" charset="0"/>
              </a:rPr>
            </a:br>
            <a:r>
              <a:rPr lang="en-NZ" dirty="0">
                <a:solidFill>
                  <a:srgbClr val="000000"/>
                </a:solidFill>
                <a:latin typeface="Consolas" panose="020B0609020204030204" pitchFamily="49" charset="0"/>
              </a:rPr>
              <a:t>}</a:t>
            </a:r>
            <a:r>
              <a:rPr lang="en-NZ" dirty="0"/>
              <a:t/>
            </a:r>
            <a:br>
              <a:rPr lang="en-NZ" dirty="0"/>
            </a:br>
            <a:r>
              <a:rPr lang="en-NZ" dirty="0"/>
              <a:t/>
            </a:r>
            <a:br>
              <a:rPr lang="en-NZ" dirty="0"/>
            </a:br>
            <a:r>
              <a:rPr lang="en-NZ" dirty="0">
                <a:solidFill>
                  <a:srgbClr val="008000"/>
                </a:solidFill>
                <a:latin typeface="Consolas" panose="020B0609020204030204" pitchFamily="49" charset="0"/>
              </a:rPr>
              <a:t>/* mouse over link */</a:t>
            </a:r>
            <a:r>
              <a:rPr lang="en-NZ" dirty="0"/>
              <a:t/>
            </a:r>
            <a:br>
              <a:rPr lang="en-NZ" dirty="0"/>
            </a:br>
            <a:r>
              <a:rPr lang="en-NZ" dirty="0">
                <a:solidFill>
                  <a:srgbClr val="A52A2A"/>
                </a:solidFill>
                <a:latin typeface="Consolas" panose="020B0609020204030204" pitchFamily="49" charset="0"/>
              </a:rPr>
              <a:t>a:hover </a:t>
            </a:r>
            <a:r>
              <a:rPr lang="en-NZ" dirty="0">
                <a:solidFill>
                  <a:srgbClr val="000000"/>
                </a:solidFill>
                <a:latin typeface="Consolas" panose="020B0609020204030204" pitchFamily="49" charset="0"/>
              </a:rPr>
              <a:t>{</a:t>
            </a:r>
            <a:r>
              <a:rPr lang="en-NZ" dirty="0">
                <a:solidFill>
                  <a:srgbClr val="FF0000"/>
                </a:solidFill>
                <a:latin typeface="Consolas" panose="020B0609020204030204" pitchFamily="49" charset="0"/>
              </a:rPr>
              <a:t/>
            </a:r>
            <a:br>
              <a:rPr lang="en-NZ" dirty="0">
                <a:solidFill>
                  <a:srgbClr val="FF0000"/>
                </a:solidFill>
                <a:latin typeface="Consolas" panose="020B0609020204030204" pitchFamily="49" charset="0"/>
              </a:rPr>
            </a:br>
            <a:r>
              <a:rPr lang="en-NZ" dirty="0">
                <a:solidFill>
                  <a:srgbClr val="FF0000"/>
                </a:solidFill>
                <a:latin typeface="Consolas" panose="020B0609020204030204" pitchFamily="49" charset="0"/>
              </a:rPr>
              <a:t>    </a:t>
            </a:r>
            <a:r>
              <a:rPr lang="en-NZ" dirty="0" err="1">
                <a:solidFill>
                  <a:srgbClr val="FF0000"/>
                </a:solidFill>
                <a:latin typeface="Consolas" panose="020B0609020204030204" pitchFamily="49" charset="0"/>
              </a:rPr>
              <a:t>color</a:t>
            </a:r>
            <a:r>
              <a:rPr lang="en-NZ" dirty="0">
                <a:solidFill>
                  <a:srgbClr val="000000"/>
                </a:solidFill>
                <a:latin typeface="Consolas" panose="020B0609020204030204" pitchFamily="49" charset="0"/>
              </a:rPr>
              <a:t>:</a:t>
            </a:r>
            <a:r>
              <a:rPr lang="en-NZ" dirty="0">
                <a:solidFill>
                  <a:srgbClr val="0000CD"/>
                </a:solidFill>
                <a:latin typeface="Consolas" panose="020B0609020204030204" pitchFamily="49" charset="0"/>
              </a:rPr>
              <a:t> #FF00FF</a:t>
            </a:r>
            <a:r>
              <a:rPr lang="en-NZ" dirty="0">
                <a:solidFill>
                  <a:srgbClr val="000000"/>
                </a:solidFill>
                <a:latin typeface="Consolas" panose="020B0609020204030204" pitchFamily="49" charset="0"/>
              </a:rPr>
              <a:t>;</a:t>
            </a:r>
            <a:r>
              <a:rPr lang="en-NZ" dirty="0">
                <a:solidFill>
                  <a:srgbClr val="FF0000"/>
                </a:solidFill>
                <a:latin typeface="Consolas" panose="020B0609020204030204" pitchFamily="49" charset="0"/>
              </a:rPr>
              <a:t/>
            </a:r>
            <a:br>
              <a:rPr lang="en-NZ" dirty="0">
                <a:solidFill>
                  <a:srgbClr val="FF0000"/>
                </a:solidFill>
                <a:latin typeface="Consolas" panose="020B0609020204030204" pitchFamily="49" charset="0"/>
              </a:rPr>
            </a:br>
            <a:r>
              <a:rPr lang="en-NZ" dirty="0">
                <a:solidFill>
                  <a:srgbClr val="000000"/>
                </a:solidFill>
                <a:latin typeface="Consolas" panose="020B0609020204030204" pitchFamily="49" charset="0"/>
              </a:rPr>
              <a:t>}</a:t>
            </a:r>
            <a:r>
              <a:rPr lang="en-NZ" dirty="0"/>
              <a:t/>
            </a:r>
            <a:br>
              <a:rPr lang="en-NZ" dirty="0"/>
            </a:br>
            <a:r>
              <a:rPr lang="en-NZ" dirty="0"/>
              <a:t/>
            </a:r>
            <a:br>
              <a:rPr lang="en-NZ" dirty="0"/>
            </a:br>
            <a:r>
              <a:rPr lang="en-NZ" dirty="0">
                <a:solidFill>
                  <a:srgbClr val="008000"/>
                </a:solidFill>
                <a:latin typeface="Consolas" panose="020B0609020204030204" pitchFamily="49" charset="0"/>
              </a:rPr>
              <a:t>/* selected link */</a:t>
            </a:r>
            <a:r>
              <a:rPr lang="en-NZ" dirty="0"/>
              <a:t/>
            </a:r>
            <a:br>
              <a:rPr lang="en-NZ" dirty="0"/>
            </a:br>
            <a:r>
              <a:rPr lang="en-NZ" dirty="0">
                <a:solidFill>
                  <a:srgbClr val="A52A2A"/>
                </a:solidFill>
                <a:latin typeface="Consolas" panose="020B0609020204030204" pitchFamily="49" charset="0"/>
              </a:rPr>
              <a:t>a:active </a:t>
            </a:r>
            <a:r>
              <a:rPr lang="en-NZ" dirty="0">
                <a:solidFill>
                  <a:srgbClr val="000000"/>
                </a:solidFill>
                <a:latin typeface="Consolas" panose="020B0609020204030204" pitchFamily="49" charset="0"/>
              </a:rPr>
              <a:t>{</a:t>
            </a:r>
            <a:r>
              <a:rPr lang="en-NZ" dirty="0">
                <a:solidFill>
                  <a:srgbClr val="FF0000"/>
                </a:solidFill>
                <a:latin typeface="Consolas" panose="020B0609020204030204" pitchFamily="49" charset="0"/>
              </a:rPr>
              <a:t/>
            </a:r>
            <a:br>
              <a:rPr lang="en-NZ" dirty="0">
                <a:solidFill>
                  <a:srgbClr val="FF0000"/>
                </a:solidFill>
                <a:latin typeface="Consolas" panose="020B0609020204030204" pitchFamily="49" charset="0"/>
              </a:rPr>
            </a:br>
            <a:r>
              <a:rPr lang="en-NZ" dirty="0">
                <a:solidFill>
                  <a:srgbClr val="FF0000"/>
                </a:solidFill>
                <a:latin typeface="Consolas" panose="020B0609020204030204" pitchFamily="49" charset="0"/>
              </a:rPr>
              <a:t>    </a:t>
            </a:r>
            <a:r>
              <a:rPr lang="en-NZ" dirty="0" err="1">
                <a:solidFill>
                  <a:srgbClr val="FF0000"/>
                </a:solidFill>
                <a:latin typeface="Consolas" panose="020B0609020204030204" pitchFamily="49" charset="0"/>
              </a:rPr>
              <a:t>color</a:t>
            </a:r>
            <a:r>
              <a:rPr lang="en-NZ" dirty="0">
                <a:solidFill>
                  <a:srgbClr val="000000"/>
                </a:solidFill>
                <a:latin typeface="Consolas" panose="020B0609020204030204" pitchFamily="49" charset="0"/>
              </a:rPr>
              <a:t>:</a:t>
            </a:r>
            <a:r>
              <a:rPr lang="en-NZ" dirty="0">
                <a:solidFill>
                  <a:srgbClr val="0000CD"/>
                </a:solidFill>
                <a:latin typeface="Consolas" panose="020B0609020204030204" pitchFamily="49" charset="0"/>
              </a:rPr>
              <a:t> #0000FF</a:t>
            </a:r>
            <a:r>
              <a:rPr lang="en-NZ" dirty="0">
                <a:solidFill>
                  <a:srgbClr val="000000"/>
                </a:solidFill>
                <a:latin typeface="Consolas" panose="020B0609020204030204" pitchFamily="49" charset="0"/>
              </a:rPr>
              <a:t>;</a:t>
            </a:r>
            <a:r>
              <a:rPr lang="en-NZ" dirty="0">
                <a:solidFill>
                  <a:srgbClr val="FF0000"/>
                </a:solidFill>
                <a:latin typeface="Consolas" panose="020B0609020204030204" pitchFamily="49" charset="0"/>
              </a:rPr>
              <a:t/>
            </a:r>
            <a:br>
              <a:rPr lang="en-NZ" dirty="0">
                <a:solidFill>
                  <a:srgbClr val="FF0000"/>
                </a:solidFill>
                <a:latin typeface="Consolas" panose="020B0609020204030204" pitchFamily="49" charset="0"/>
              </a:rPr>
            </a:br>
            <a:r>
              <a:rPr lang="en-NZ" dirty="0">
                <a:solidFill>
                  <a:srgbClr val="000000"/>
                </a:solidFill>
                <a:latin typeface="Consolas" panose="020B0609020204030204" pitchFamily="49" charset="0"/>
              </a:rPr>
              <a:t>}</a:t>
            </a:r>
            <a:endParaRPr lang="en-NZ" dirty="0"/>
          </a:p>
        </p:txBody>
      </p:sp>
      <p:sp>
        <p:nvSpPr>
          <p:cNvPr id="4" name="Rectangle 3"/>
          <p:cNvSpPr/>
          <p:nvPr/>
        </p:nvSpPr>
        <p:spPr>
          <a:xfrm>
            <a:off x="8625840" y="1670858"/>
            <a:ext cx="2712720" cy="1200329"/>
          </a:xfrm>
          <a:prstGeom prst="rect">
            <a:avLst/>
          </a:prstGeom>
        </p:spPr>
        <p:txBody>
          <a:bodyPr wrap="square">
            <a:spAutoFit/>
          </a:bodyPr>
          <a:lstStyle/>
          <a:p>
            <a:r>
              <a:rPr lang="en-NZ" dirty="0" smtClean="0"/>
              <a:t>Syntax</a:t>
            </a:r>
          </a:p>
          <a:p>
            <a:r>
              <a:rPr lang="en-NZ" dirty="0" err="1" smtClean="0"/>
              <a:t>selector:pseudo-class</a:t>
            </a:r>
            <a:r>
              <a:rPr lang="en-NZ" dirty="0" smtClean="0"/>
              <a:t> </a:t>
            </a:r>
            <a:r>
              <a:rPr lang="en-NZ" dirty="0"/>
              <a:t>{</a:t>
            </a:r>
          </a:p>
          <a:p>
            <a:r>
              <a:rPr lang="en-NZ" dirty="0"/>
              <a:t>    </a:t>
            </a:r>
            <a:r>
              <a:rPr lang="en-NZ" dirty="0" err="1"/>
              <a:t>property:value</a:t>
            </a:r>
            <a:r>
              <a:rPr lang="en-NZ" dirty="0"/>
              <a:t>;</a:t>
            </a:r>
          </a:p>
          <a:p>
            <a:r>
              <a:rPr lang="en-NZ" dirty="0"/>
              <a:t>}</a:t>
            </a:r>
          </a:p>
        </p:txBody>
      </p:sp>
    </p:spTree>
    <p:extLst>
      <p:ext uri="{BB962C8B-B14F-4D97-AF65-F5344CB8AC3E}">
        <p14:creationId xmlns:p14="http://schemas.microsoft.com/office/powerpoint/2010/main" val="23157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Manage your stylesheets</a:t>
            </a:r>
            <a:endParaRPr lang="en-NZ" dirty="0"/>
          </a:p>
        </p:txBody>
      </p:sp>
      <p:sp>
        <p:nvSpPr>
          <p:cNvPr id="3" name="Content Placeholder 2"/>
          <p:cNvSpPr>
            <a:spLocks noGrp="1"/>
          </p:cNvSpPr>
          <p:nvPr>
            <p:ph idx="1"/>
          </p:nvPr>
        </p:nvSpPr>
        <p:spPr>
          <a:xfrm>
            <a:off x="1371599" y="1753386"/>
            <a:ext cx="9940565" cy="5104614"/>
          </a:xfrm>
        </p:spPr>
        <p:txBody>
          <a:bodyPr>
            <a:normAutofit fontScale="92500" lnSpcReduction="10000"/>
          </a:bodyPr>
          <a:lstStyle/>
          <a:p>
            <a:pPr lvl="0"/>
            <a:r>
              <a:rPr lang="en-NZ" dirty="0" smtClean="0"/>
              <a:t>Use style comments throughout, especially at the top of the file. Clearly describe the purpose of the style sheet, where it’s used, and who created it and when.</a:t>
            </a:r>
          </a:p>
          <a:p>
            <a:pPr lvl="0"/>
            <a:r>
              <a:rPr lang="en-NZ" dirty="0" smtClean="0"/>
              <a:t>Because colour values are not always immediately obvious, include comments that describe your colours. For example, annotate a colour value with a comment such as “body text is tan”. (If using visual studio </a:t>
            </a:r>
            <a:r>
              <a:rPr lang="en-NZ" dirty="0" err="1" smtClean="0"/>
              <a:t>intelliSense</a:t>
            </a:r>
            <a:r>
              <a:rPr lang="en-NZ" dirty="0" smtClean="0"/>
              <a:t> and using the name of the </a:t>
            </a:r>
            <a:r>
              <a:rPr lang="en-NZ" dirty="0" err="1" smtClean="0"/>
              <a:t>color</a:t>
            </a:r>
            <a:r>
              <a:rPr lang="en-NZ" dirty="0" smtClean="0"/>
              <a:t>; you can move on without commenting.)</a:t>
            </a:r>
          </a:p>
          <a:p>
            <a:pPr lvl="0"/>
            <a:r>
              <a:rPr lang="en-NZ" dirty="0" smtClean="0"/>
              <a:t>Divide your style sheet into sections, with comments marking the section headings.</a:t>
            </a:r>
          </a:p>
          <a:p>
            <a:pPr lvl="0"/>
            <a:r>
              <a:rPr lang="en-NZ" dirty="0" smtClean="0"/>
              <a:t>Choose an organising scheme and stick with it. You may want to organise style rules by the order in which they appear in your documents, or you want to insert them alphabetically. Whichever you choose, be consistent and document the organising scheme in your style comments.</a:t>
            </a:r>
          </a:p>
          <a:p>
            <a:pPr lvl="0"/>
            <a:r>
              <a:rPr lang="en-NZ" dirty="0" smtClean="0"/>
              <a:t>Keep you style sheets as small as possible, and break them into separate files if necessary. Use one style sheet for layout, another for text design, and perhaps another for colour graphics. Combine the style sheets using the </a:t>
            </a:r>
            <a:r>
              <a:rPr lang="en-NZ" dirty="0" smtClean="0">
                <a:solidFill>
                  <a:srgbClr val="49A842"/>
                </a:solidFill>
              </a:rPr>
              <a:t>@import rule</a:t>
            </a:r>
            <a:r>
              <a:rPr lang="en-NZ" dirty="0" smtClean="0"/>
              <a:t>, or combine them with each Web page. Also consider creating one style sheet for basic pages on your Web site, and another for pages that deal with special content. For example, an online store could use one style sheet (or set of sheets) for product information and another for customer information.</a:t>
            </a:r>
          </a:p>
          <a:p>
            <a:endParaRPr lang="en-NZ" dirty="0"/>
          </a:p>
        </p:txBody>
      </p:sp>
    </p:spTree>
    <p:extLst>
      <p:ext uri="{BB962C8B-B14F-4D97-AF65-F5344CB8AC3E}">
        <p14:creationId xmlns:p14="http://schemas.microsoft.com/office/powerpoint/2010/main" val="329424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@import rule</a:t>
            </a:r>
            <a:endParaRPr lang="en-NZ" dirty="0"/>
          </a:p>
        </p:txBody>
      </p:sp>
      <p:sp>
        <p:nvSpPr>
          <p:cNvPr id="3" name="Content Placeholder 2"/>
          <p:cNvSpPr>
            <a:spLocks noGrp="1"/>
          </p:cNvSpPr>
          <p:nvPr>
            <p:ph idx="1"/>
          </p:nvPr>
        </p:nvSpPr>
        <p:spPr/>
        <p:txBody>
          <a:bodyPr/>
          <a:lstStyle/>
          <a:p>
            <a:r>
              <a:rPr lang="en-NZ" dirty="0"/>
              <a:t>@import </a:t>
            </a:r>
            <a:r>
              <a:rPr lang="en-NZ" dirty="0" err="1"/>
              <a:t>url</a:t>
            </a:r>
            <a:r>
              <a:rPr lang="en-NZ" dirty="0"/>
              <a:t>('/</a:t>
            </a:r>
            <a:r>
              <a:rPr lang="en-NZ" dirty="0" err="1"/>
              <a:t>css</a:t>
            </a:r>
            <a:r>
              <a:rPr lang="en-NZ" dirty="0"/>
              <a:t>/typography.css');</a:t>
            </a:r>
          </a:p>
          <a:p>
            <a:r>
              <a:rPr lang="en-NZ" dirty="0"/>
              <a:t>@import </a:t>
            </a:r>
            <a:r>
              <a:rPr lang="en-NZ" dirty="0" err="1"/>
              <a:t>url</a:t>
            </a:r>
            <a:r>
              <a:rPr lang="en-NZ" dirty="0"/>
              <a:t>('/</a:t>
            </a:r>
            <a:r>
              <a:rPr lang="en-NZ" dirty="0" err="1"/>
              <a:t>css</a:t>
            </a:r>
            <a:r>
              <a:rPr lang="en-NZ" dirty="0"/>
              <a:t>/layout.css');</a:t>
            </a:r>
          </a:p>
          <a:p>
            <a:r>
              <a:rPr lang="en-NZ" dirty="0"/>
              <a:t>@import </a:t>
            </a:r>
            <a:r>
              <a:rPr lang="en-NZ" dirty="0" err="1"/>
              <a:t>url</a:t>
            </a:r>
            <a:r>
              <a:rPr lang="en-NZ" dirty="0"/>
              <a:t>('/</a:t>
            </a:r>
            <a:r>
              <a:rPr lang="en-NZ" dirty="0" err="1"/>
              <a:t>css</a:t>
            </a:r>
            <a:r>
              <a:rPr lang="en-NZ" dirty="0"/>
              <a:t>/color.css');</a:t>
            </a:r>
          </a:p>
          <a:p>
            <a:endParaRPr lang="en-NZ" dirty="0"/>
          </a:p>
          <a:p>
            <a:r>
              <a:rPr lang="en-NZ" dirty="0"/>
              <a:t>/* All three CSS files above will be loaded </a:t>
            </a:r>
            <a:r>
              <a:rPr lang="en-NZ" dirty="0" smtClean="0"/>
              <a:t>from this </a:t>
            </a:r>
            <a:r>
              <a:rPr lang="en-NZ" dirty="0"/>
              <a:t>single document. */</a:t>
            </a:r>
          </a:p>
        </p:txBody>
      </p:sp>
    </p:spTree>
    <p:extLst>
      <p:ext uri="{BB962C8B-B14F-4D97-AF65-F5344CB8AC3E}">
        <p14:creationId xmlns:p14="http://schemas.microsoft.com/office/powerpoint/2010/main" val="238612100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1232</TotalTime>
  <Words>559</Words>
  <Application>Microsoft Office PowerPoint</Application>
  <PresentationFormat>Widescreen</PresentationFormat>
  <Paragraphs>55</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vt:lpstr>
      <vt:lpstr>Calibri</vt:lpstr>
      <vt:lpstr>Consolas</vt:lpstr>
      <vt:lpstr>Franklin Gothic Book</vt:lpstr>
      <vt:lpstr>Segoe UI</vt:lpstr>
      <vt:lpstr>Verdana</vt:lpstr>
      <vt:lpstr>Crop</vt:lpstr>
      <vt:lpstr>MorE on HTML5 &amp; CSS3</vt:lpstr>
      <vt:lpstr>Where are we?</vt:lpstr>
      <vt:lpstr>HTML5</vt:lpstr>
      <vt:lpstr>Opacity and versions</vt:lpstr>
      <vt:lpstr>Screen Size: What is The Viewport? </vt:lpstr>
      <vt:lpstr>What are Pseudo-classes? </vt:lpstr>
      <vt:lpstr>Manage your stylesheets</vt:lpstr>
      <vt:lpstr>@import rule</vt:lpstr>
    </vt:vector>
  </TitlesOfParts>
  <Company>Massey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Atiq, Arzoo</dc:creator>
  <cp:lastModifiedBy>Atiq, Arzoo</cp:lastModifiedBy>
  <cp:revision>61</cp:revision>
  <dcterms:created xsi:type="dcterms:W3CDTF">2017-12-05T03:09:49Z</dcterms:created>
  <dcterms:modified xsi:type="dcterms:W3CDTF">2017-12-05T23:42:06Z</dcterms:modified>
</cp:coreProperties>
</file>