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57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67DB4-79FB-4C7A-BB63-9E395F4AA2E7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96729-2223-409D-83DC-524012D3AE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8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9F368-2CE4-46D6-937F-03780A72D3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2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96729-2223-409D-83DC-524012D3AE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65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Доведення</a:t>
            </a:r>
            <a:r>
              <a:rPr lang="uk-UA" baseline="0" dirty="0" smtClean="0"/>
              <a:t> Теореми 8.3. К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ожна вершина, за виключенням кореня, являється потомком внутрішньої вершини. Оскільки є і внутрішніх вершин і кожна внутрішня вершина має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потомків, всього є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потомків. Якщо враховувати корінь, то загальна кількість вершин дорівнює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96729-2223-409D-83DC-524012D3AE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6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96729-2223-409D-83DC-524012D3AE2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6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Доведення Теореми 8.7. Якщо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ребро дерева Т, то вивід очевидний. Якщо це не так, то одна з вершин, наприклад, а, повинна бути поміщена в дерево першою. Але оскільки вершина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була поміщена в дерево на кроці 4 алгоритма ПОДГ, то пошук продовжується з вершини а до тих пір, поки не буде знайдена вершина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Тому вершина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являється потомком 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96729-2223-409D-83DC-524012D3AE2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Зважений граф </a:t>
            </a:r>
            <a:r>
              <a:rPr lang="uk-UA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це граф, кожному ребру якого приписане додатнє число, що називається </a:t>
            </a:r>
            <a:r>
              <a:rPr lang="uk-UA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вагою</a:t>
            </a:r>
            <a:r>
              <a:rPr lang="uk-UA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96729-2223-409D-83DC-524012D3AE2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4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altLang="ko-KR" noProof="0" smtClean="0"/>
              <a:t>Образец заголовка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79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7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3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81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79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6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4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3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5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18C2FF-22A2-48DD-8DF6-5204628E1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3FB4E144-BE34-468B-8FA6-C9A2A867357A}" type="datetimeFigureOut">
              <a:rPr lang="ru-RU" smtClean="0"/>
              <a:t>25.02.2015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Модуль 2 Лекція 5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uk-UA" dirty="0" smtClean="0"/>
              <a:t>Дерева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7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Бінарні дерева пошуку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37150"/>
          </a:xfrm>
        </p:spPr>
        <p:txBody>
          <a:bodyPr/>
          <a:lstStyle/>
          <a:p>
            <a:pPr marL="0" indent="0">
              <a:buNone/>
            </a:pPr>
            <a:endParaRPr lang="uk-UA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Побудувати бінарне дерево. </a:t>
            </a:r>
          </a:p>
          <a:p>
            <a:pPr marL="0" indent="0">
              <a:buNone/>
            </a:pPr>
            <a:r>
              <a:rPr lang="uk-UA" sz="2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Петерсон</a:t>
            </a:r>
            <a:r>
              <a:rPr lang="uk-UA" sz="2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Джонсон, Сміт, Вейл, Спенсер, Рассел.</a:t>
            </a:r>
            <a:endParaRPr lang="ru-RU" sz="2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2924944"/>
            <a:ext cx="151216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Петерсон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339752" y="3717032"/>
            <a:ext cx="136815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Джонсон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932040" y="3717032"/>
            <a:ext cx="136815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Сміт</a:t>
            </a:r>
            <a:endParaRPr lang="ru-RU" dirty="0"/>
          </a:p>
        </p:txBody>
      </p:sp>
      <p:cxnSp>
        <p:nvCxnSpPr>
          <p:cNvPr id="8" name="Straight Connector 7"/>
          <p:cNvCxnSpPr>
            <a:stCxn id="5" idx="0"/>
            <a:endCxn id="4" idx="2"/>
          </p:cNvCxnSpPr>
          <p:nvPr/>
        </p:nvCxnSpPr>
        <p:spPr>
          <a:xfrm flipV="1">
            <a:off x="3023828" y="3356992"/>
            <a:ext cx="1296144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4319972" y="3356992"/>
            <a:ext cx="1296144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0"/>
            <a:endCxn id="5" idx="2"/>
          </p:cNvCxnSpPr>
          <p:nvPr/>
        </p:nvCxnSpPr>
        <p:spPr>
          <a:xfrm flipV="1">
            <a:off x="2231740" y="4149080"/>
            <a:ext cx="792088" cy="5040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7664" y="4653136"/>
            <a:ext cx="136815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Вейл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4067944" y="4653136"/>
            <a:ext cx="136815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Рассел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6156176" y="4653136"/>
            <a:ext cx="136815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Спенсер</a:t>
            </a:r>
            <a:endParaRPr lang="ru-RU" dirty="0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 flipV="1">
            <a:off x="4824028" y="4149080"/>
            <a:ext cx="792088" cy="5040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8" idx="0"/>
          </p:cNvCxnSpPr>
          <p:nvPr/>
        </p:nvCxnSpPr>
        <p:spPr>
          <a:xfrm>
            <a:off x="5616116" y="4149080"/>
            <a:ext cx="1224136" cy="5040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10 з 30</a:t>
            </a:r>
            <a:endParaRPr lang="ru-RU" sz="1600" dirty="0"/>
          </a:p>
        </p:txBody>
      </p:sp>
      <p:grpSp>
        <p:nvGrpSpPr>
          <p:cNvPr id="29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30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22" name="Picture 74" descr="3D_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3" y="1412776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вставки елемента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Починаємо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кор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ня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елемент </a:t>
            </a:r>
            <a:r>
              <a:rPr lang="ru-RU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об’єкта в вершині, переходимо до лівого сина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елемент </a:t>
            </a:r>
            <a:r>
              <a:rPr lang="ru-RU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об’єкта в вершині, переходимо до правого сина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Повторяємо кроки 2 і 3, доки не досягнемо вершини, яка не визначена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досягнута вершина не визначена, то визначаємо вершину і вставляємо елемент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11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9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пошуку елемента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Починаємо з кореня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елемент 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об’єкта в вершині, переходимо до лівого сина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елемент 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об’єкта в вершині, переходимо до правого сина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елемент = об’єкту в вершині, то елемент </a:t>
            </a:r>
            <a:r>
              <a:rPr lang="uk-UA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знайдено; 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виконуємо відповідні дії і виходимо.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Повторяємо кроки 2, 3 і 4 доки не досягнемо вершини, яка не визначена.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досягнута вершина не визначена і в дереві немає шуканого елемента, то виконуємо відповідні дії і виходимо.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12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8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видалення елемента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вершина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 має синів, просто видаляємо її.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вершина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має одного сина, видаляємо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заміняємо її сином.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має двох синів, знаходимо правого сина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вершини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а потім знаходимо лівого сина вершини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(якщо він існує). Продовжуємо вибирати лівих синів кожної знайденої вершини, доки не знайдеться така вершина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у якої не буде лівого сина. Замінимо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зробимо правого сина вершини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лівим сином батька вершини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13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7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7" y="1870910"/>
            <a:ext cx="2371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45" y="1820934"/>
            <a:ext cx="21812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62" y="1844686"/>
            <a:ext cx="24384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814" y="1313102"/>
            <a:ext cx="17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Дане дерево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8633" y="1065575"/>
            <a:ext cx="3403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Дерево, після видалення</a:t>
            </a:r>
          </a:p>
          <a:p>
            <a:pPr algn="ctr"/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вершини </a:t>
            </a: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139" y="1065575"/>
            <a:ext cx="3403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Дерево, після видалення</a:t>
            </a:r>
          </a:p>
          <a:p>
            <a:pPr algn="ctr"/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ершини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14 з 30</a:t>
            </a:r>
            <a:endParaRPr lang="ru-RU" sz="1600" dirty="0"/>
          </a:p>
        </p:txBody>
      </p:sp>
      <p:grpSp>
        <p:nvGrpSpPr>
          <p:cNvPr id="10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11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Action Button: Custom 21">
              <a:hlinkClick r:id="rId5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8" name="Picture 74" descr="3D_0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9690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Обхід бінарних дерев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Наступні дерева зображають арифметичні операції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7000"/>
            <a:ext cx="1697413" cy="14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447000"/>
            <a:ext cx="1972887" cy="127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63" y="3447000"/>
            <a:ext cx="2733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59956" y="2771897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+ В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019" y="2771897"/>
            <a:ext cx="278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 + B) </a:t>
            </a:r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(C + D)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7921" y="2771897"/>
            <a:ext cx="278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 + B) </a:t>
            </a:r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(C + D)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15 з 30</a:t>
            </a:r>
            <a:endParaRPr lang="ru-RU" sz="1600" dirty="0"/>
          </a:p>
        </p:txBody>
      </p:sp>
      <p:grpSp>
        <p:nvGrpSpPr>
          <p:cNvPr id="11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12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Action Button: Custom 21">
              <a:hlinkClick r:id="rId5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7" name="Picture 74" descr="3D_0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8" y="1560628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48600" cy="563562"/>
          </a:xfrm>
        </p:spPr>
        <p:txBody>
          <a:bodyPr/>
          <a:lstStyle/>
          <a:p>
            <a:r>
              <a:rPr lang="uk-UA" sz="2800" dirty="0" smtClean="0"/>
              <a:t>Алгоритм обходу дерева в центрованому порядку – ОЦП(корінь)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244827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ЛівийСин(корінь) існує, то 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ОЦП(ЛівийСин(корінь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Обробити(корінь)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ПравийСин(корінь) існує, то ОЦП(ПравийСин(корінь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uk-UA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результаті обходу дерева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центрованому порядку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тримуємо: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B + C ÷ D – E 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01007"/>
            <a:ext cx="2985935" cy="264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16 з 30</a:t>
            </a:r>
            <a:endParaRPr lang="ru-RU" sz="1600" dirty="0"/>
          </a:p>
        </p:txBody>
      </p:sp>
      <p:grpSp>
        <p:nvGrpSpPr>
          <p:cNvPr id="28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29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2" name="Picture 74" descr="3D_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9" y="3344834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обходу дерева в прямому порядку – ОПП(корінь)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Обробити(корінь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ЛівийСин(корінь) існує, то ОПП(ЛівийСин(корінь))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ПравийСин(корінь) існує, то ОПП(ПравийСин(корінь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uk-UA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даного дерева результат</a:t>
            </a:r>
          </a:p>
          <a:p>
            <a:pPr marL="0" indent="0">
              <a:buNone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лгоритму: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 ÷ C – DE 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89040"/>
            <a:ext cx="27813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17 з 30</a:t>
            </a:r>
            <a:endParaRPr lang="ru-RU" sz="1600" dirty="0"/>
          </a:p>
        </p:txBody>
      </p:sp>
      <p:grpSp>
        <p:nvGrpSpPr>
          <p:cNvPr id="6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7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2" name="Picture 74" descr="3D_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2" y="3571097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обходу дерева в оберненому порядку – ООП(корінь)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ЛівийСин(корінь) існує, то ООП(ЛівийСин(корінь))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ПравийСин(корінь) існує, то ООП(ПравийСин(корінь))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Обробити(корінь).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Результат алгоритму:</a:t>
            </a:r>
            <a:endParaRPr lang="uk-UA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CDE </a:t>
            </a:r>
            <a:r>
              <a:rPr lang="ru-RU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÷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89040"/>
            <a:ext cx="27813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18 з 30</a:t>
            </a:r>
            <a:endParaRPr lang="ru-RU" sz="1600" dirty="0"/>
          </a:p>
        </p:txBody>
      </p:sp>
      <p:grpSp>
        <p:nvGrpSpPr>
          <p:cNvPr id="6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7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2" name="Picture 74" descr="3D_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3" y="3723406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dirty="0"/>
              <a:t>Алгоритм перевірки </a:t>
            </a:r>
            <a:r>
              <a:rPr lang="uk-UA" sz="2800" dirty="0" err="1"/>
              <a:t>ізоморфності</a:t>
            </a:r>
            <a:r>
              <a:rPr lang="uk-UA" sz="2800" dirty="0"/>
              <a:t> бінарних дерев – ІБД(</a:t>
            </a:r>
            <a:r>
              <a:rPr lang="en-US" sz="2800" dirty="0"/>
              <a:t>r</a:t>
            </a:r>
            <a:r>
              <a:rPr lang="uk-UA" sz="2800" baseline="-25000" dirty="0"/>
              <a:t>1</a:t>
            </a:r>
            <a:r>
              <a:rPr lang="uk-UA" sz="2800" dirty="0"/>
              <a:t>, </a:t>
            </a:r>
            <a:r>
              <a:rPr lang="en-US" sz="2800" dirty="0"/>
              <a:t>r</a:t>
            </a:r>
            <a:r>
              <a:rPr lang="uk-UA" sz="2800" baseline="-25000" dirty="0"/>
              <a:t>2</a:t>
            </a:r>
            <a:r>
              <a:rPr lang="uk-UA" sz="2800" dirty="0"/>
              <a:t>)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Обробити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або 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то Ізо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Ізо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то завершити ІБД(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то ІБД(ЛівийСин(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), ЛівийСин(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наявність(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то ІБД(ПравийСин(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), ПравийСин(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19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01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hlinkClick r:id="rId2" action="ppaction://hlinksldjump"/>
              </a:rPr>
              <a:t>Основні поняття та властивості дерев</a:t>
            </a:r>
            <a:endParaRPr lang="uk-UA" dirty="0" smtClean="0"/>
          </a:p>
          <a:p>
            <a:r>
              <a:rPr lang="uk-UA" dirty="0" smtClean="0">
                <a:hlinkClick r:id="rId3" action="ppaction://hlinksldjump"/>
              </a:rPr>
              <a:t>Бінарні дерева пошуку</a:t>
            </a:r>
            <a:endParaRPr lang="uk-UA" dirty="0" smtClean="0"/>
          </a:p>
          <a:p>
            <a:r>
              <a:rPr lang="uk-UA" dirty="0" smtClean="0">
                <a:hlinkClick r:id="rId4" action="ppaction://hlinksldjump"/>
              </a:rPr>
              <a:t>Обхід бінарних дерев</a:t>
            </a:r>
            <a:endParaRPr lang="uk-UA" dirty="0" smtClean="0"/>
          </a:p>
          <a:p>
            <a:r>
              <a:rPr lang="uk-UA" dirty="0" smtClean="0">
                <a:hlinkClick r:id="rId5" action="ppaction://hlinksldjump"/>
              </a:rPr>
              <a:t>Остовні дерева</a:t>
            </a:r>
            <a:endParaRPr lang="uk-UA" dirty="0" smtClean="0"/>
          </a:p>
          <a:p>
            <a:r>
              <a:rPr lang="uk-UA" dirty="0" smtClean="0">
                <a:hlinkClick r:id="rId6" action="ppaction://hlinksldjump"/>
              </a:rPr>
              <a:t>Мінімальні </a:t>
            </a:r>
            <a:r>
              <a:rPr lang="uk-UA" dirty="0" err="1" smtClean="0">
                <a:hlinkClick r:id="rId6" action="ppaction://hlinksldjump"/>
              </a:rPr>
              <a:t>остовні</a:t>
            </a:r>
            <a:r>
              <a:rPr lang="uk-UA" dirty="0" smtClean="0">
                <a:hlinkClick r:id="rId6" action="ppaction://hlinksldjump"/>
              </a:rPr>
              <a:t> дерева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8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dirty="0" smtClean="0"/>
              <a:t>Основні дерева</a:t>
            </a:r>
            <a:r>
              <a:rPr lang="uk-UA" sz="2800" dirty="0"/>
              <a:t>. Алгоритм пошуку </a:t>
            </a:r>
            <a:r>
              <a:rPr lang="uk-UA" sz="2800" dirty="0" err="1"/>
              <a:t>остовного</a:t>
            </a:r>
            <a:r>
              <a:rPr lang="uk-UA" sz="2800" dirty="0"/>
              <a:t> дерева в ширину – ПОДШ</a:t>
            </a:r>
            <a:r>
              <a:rPr lang="ru-RU" sz="2800" dirty="0"/>
              <a:t>(</a:t>
            </a:r>
            <a:r>
              <a:rPr lang="en-US" sz="2800" dirty="0"/>
              <a:t>G</a:t>
            </a:r>
            <a:r>
              <a:rPr lang="ru-RU" sz="2800" dirty="0"/>
              <a:t>)</a:t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37150"/>
          </a:xfrm>
        </p:spPr>
        <p:txBody>
          <a:bodyPr/>
          <a:lstStyle/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довільний елемент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Нехай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0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всіх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таких, що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суміжна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покласти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1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Нехай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1.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таке, що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Якщо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сум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іжна з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покласти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Продовжувати крок 5, доки всі елементи множини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не будуть розглянуті.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Повторювати кроки 4, 5, 6 доки всі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такі, що що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не будуть вибрані.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Покласти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Повторювати кроки 4-8 до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20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1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848600" cy="563562"/>
          </a:xfrm>
        </p:spPr>
        <p:txBody>
          <a:bodyPr/>
          <a:lstStyle/>
          <a:p>
            <a:r>
              <a:rPr lang="uk-UA" sz="2400" dirty="0"/>
              <a:t>Алгоритм пошуку </a:t>
            </a:r>
            <a:r>
              <a:rPr lang="uk-UA" sz="2400" dirty="0" err="1"/>
              <a:t>остовного</a:t>
            </a:r>
            <a:r>
              <a:rPr lang="uk-UA" sz="2400" dirty="0"/>
              <a:t> дерева в глибину – ПОДГ (</a:t>
            </a:r>
            <a:r>
              <a:rPr lang="en-US" sz="2400" dirty="0"/>
              <a:t>G</a:t>
            </a:r>
            <a:r>
              <a:rPr lang="uk-UA" sz="2400" dirty="0"/>
              <a:t>)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5471"/>
          </a:xfrm>
        </p:spPr>
        <p:txBody>
          <a:bodyPr>
            <a:noAutofit/>
          </a:bodyPr>
          <a:lstStyle/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Помітимо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кожну вершину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символом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Виберемо довільний елемент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назвемо його коренем дерева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Замінимо мітку вершини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 «нова» на «використовується» і покладемо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Доки існують вільні невибрані вершини, суміжні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виконувати наступні дії: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вершину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суміжну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ru-RU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має мітку «нова», додати 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в РЕБРА ДЕРЕВА, змінити мітку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на «використовується», покласти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повторити крок 4.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має мітку «використовується»  і не являється батьком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додати 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в зворотні ребра і повторити крок 4.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≠ а, покласти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і повторити крок 4.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21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5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35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Ліс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остовних дерев називається </a:t>
            </a:r>
            <a:r>
              <a:rPr lang="uk-UA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остовним лісом.</a:t>
            </a:r>
            <a:endParaRPr lang="ru-RU" sz="24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uk-UA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ТЕОРЕМА 8.7.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Т – глибинне остовне дерево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і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ребро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), то або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являється потомком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або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потомком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ТЕОРЕМА 8.8.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Нехай Т – глибинне остовне дерево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 Вершина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являється точкою зчленування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 тоді і тільки тоді, коли вершина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1) або являється коренем дерева Т і має більше ніж одного сина, або 2) вершина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не являється коренем дерева Т, і існує такий син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що між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або одним з його потомків, і власним предком вершини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не існує зворотнього ребра.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ТЕОРЕМА 8.9.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(Формула Келі для дерева) Число остовних дерев для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розмічених вершин дорівнює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22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1" name="Picture 46" descr="16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" y="476672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2"/>
          <p:cNvSpPr txBox="1"/>
          <p:nvPr/>
        </p:nvSpPr>
        <p:spPr>
          <a:xfrm>
            <a:off x="-93643" y="1052736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Text Box 2"/>
          <p:cNvSpPr txBox="1"/>
          <p:nvPr/>
        </p:nvSpPr>
        <p:spPr>
          <a:xfrm>
            <a:off x="-93644" y="2276872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Text Box 2"/>
          <p:cNvSpPr txBox="1"/>
          <p:nvPr/>
        </p:nvSpPr>
        <p:spPr>
          <a:xfrm>
            <a:off x="-93645" y="5013176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2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12" y="482212"/>
            <a:ext cx="8229600" cy="5976664"/>
          </a:xfrm>
        </p:spPr>
        <p:txBody>
          <a:bodyPr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Помітити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символом «використовується»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Присвоїти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значення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Покласти ОР(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ЗС(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1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Поки існує невибрана вершина, суміжна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виконувати наступне: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вершину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яка суміжна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має мітку «нова», то: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Додати 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в РЕБРА ДЕРЕВА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Покласти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parent(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Визвати ПТЗ(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ОР(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≥ ЗС 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), то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точка зчленування. Ребра, нижче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як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 охоплюють компоненту, видаляються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Покласти ОР(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має мітку «використовується» і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не являється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), то ОР(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), ЗС(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48600" cy="563562"/>
          </a:xfrm>
        </p:spPr>
        <p:txBody>
          <a:bodyPr/>
          <a:lstStyle/>
          <a:p>
            <a:r>
              <a:rPr lang="uk-UA" sz="2400" dirty="0" smtClean="0"/>
              <a:t>Алгоритм пошуку точок зчленування – ПТЗ</a:t>
            </a:r>
            <a:r>
              <a:rPr lang="en-US" sz="2400" dirty="0" smtClean="0"/>
              <a:t>(v)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23 з 30</a:t>
            </a:r>
            <a:endParaRPr lang="ru-RU" sz="1600" dirty="0"/>
          </a:p>
        </p:txBody>
      </p:sp>
      <p:grpSp>
        <p:nvGrpSpPr>
          <p:cNvPr id="6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7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7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dirty="0"/>
              <a:t>Алгоритм переведення дерева в послідовність </a:t>
            </a:r>
            <a:r>
              <a:rPr lang="uk-UA" sz="2800" dirty="0" err="1"/>
              <a:t>ДвП</a:t>
            </a:r>
            <a:r>
              <a:rPr lang="uk-UA" sz="2800" dirty="0"/>
              <a:t>(Т) для </a:t>
            </a:r>
            <a:r>
              <a:rPr lang="en-US" sz="2800" dirty="0"/>
              <a:t>n</a:t>
            </a:r>
            <a:r>
              <a:rPr lang="uk-UA" sz="2800" dirty="0"/>
              <a:t> = </a:t>
            </a:r>
            <a:r>
              <a:rPr lang="uk-UA" sz="2800" dirty="0" smtClean="0"/>
              <a:t>3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uk-UA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вибора 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взяти лист 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 найменшим значенням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Завжди існує єдине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таке, що {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являється ребром дерева. Видалити це ребро і покласти 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вибрано 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і-1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то для вибора 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 дерева, що залишилося, взяти лист 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 найменшим значенням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Завжди існує єдине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таке, що {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являється ребром дерева. Видалити це ребро і покласти 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Продовжувати до тих пір, поки не буде оброблено 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24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848600" cy="563562"/>
          </a:xfrm>
        </p:spPr>
        <p:txBody>
          <a:bodyPr/>
          <a:lstStyle/>
          <a:p>
            <a:r>
              <a:rPr lang="uk-UA" sz="2600" dirty="0"/>
              <a:t>Алгоритм переводу послідовності в дерево – </a:t>
            </a:r>
            <a:r>
              <a:rPr lang="uk-UA" sz="2600" dirty="0" err="1"/>
              <a:t>ПвД</a:t>
            </a:r>
            <a:r>
              <a:rPr lang="uk-UA" sz="2600" dirty="0"/>
              <a:t>(а</a:t>
            </a:r>
            <a:r>
              <a:rPr lang="uk-UA" sz="2600" baseline="-25000" dirty="0"/>
              <a:t>1</a:t>
            </a:r>
            <a:r>
              <a:rPr lang="uk-UA" sz="2600" dirty="0"/>
              <a:t>, а</a:t>
            </a:r>
            <a:r>
              <a:rPr lang="uk-UA" sz="2600" baseline="-25000" dirty="0"/>
              <a:t>2</a:t>
            </a:r>
            <a:r>
              <a:rPr lang="uk-UA" sz="2600" dirty="0"/>
              <a:t>, …, а</a:t>
            </a:r>
            <a:r>
              <a:rPr lang="en-US" sz="2600" baseline="-25000" dirty="0"/>
              <a:t>n</a:t>
            </a:r>
            <a:r>
              <a:rPr lang="ru-RU" sz="2600" baseline="-25000" dirty="0"/>
              <a:t>-2</a:t>
            </a:r>
            <a:r>
              <a:rPr lang="uk-UA" sz="2600" dirty="0"/>
              <a:t>) для </a:t>
            </a:r>
            <a:r>
              <a:rPr lang="en-US" sz="2600" dirty="0"/>
              <a:t>n </a:t>
            </a:r>
            <a:r>
              <a:rPr lang="ru-RU" sz="2600" dirty="0"/>
              <a:t>≥ </a:t>
            </a:r>
            <a:r>
              <a:rPr lang="ru-RU" sz="2600" dirty="0" smtClean="0"/>
              <a:t>3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кожного 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якщо </a:t>
            </a:r>
            <a:r>
              <a:rPr lang="uk-UA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з’являється в послідовності 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зів, покласти </a:t>
            </a:r>
            <a:r>
              <a:rPr lang="en-US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+ 1.</a:t>
            </a: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Прочитати </a:t>
            </a:r>
            <a:r>
              <a:rPr lang="uk-UA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сформувати ребро 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де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найменша мітка, така що </a:t>
            </a:r>
            <a:r>
              <a:rPr lang="en-US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1)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Зменшити </a:t>
            </a:r>
            <a:r>
              <a:rPr lang="en-US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і </a:t>
            </a:r>
            <a:r>
              <a:rPr lang="en-US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на 1.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Припустимо, що </a:t>
            </a:r>
            <a:r>
              <a:rPr lang="uk-UA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і-1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прочитано, читати </a:t>
            </a:r>
            <a:r>
              <a:rPr lang="uk-UA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формувати ребро {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}, де </a:t>
            </a:r>
            <a:r>
              <a:rPr lang="uk-UA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найменша мітка, така що </a:t>
            </a:r>
            <a:r>
              <a:rPr lang="en-US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1).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Зменшити </a:t>
            </a:r>
            <a:r>
              <a:rPr lang="en-US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5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на 1.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Після того, як </a:t>
            </a:r>
            <a:r>
              <a:rPr lang="uk-UA" sz="25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5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прочитано, створити ребро між двома вершинами степені 1, що залишились.</a:t>
            </a:r>
            <a:endParaRPr lang="ru-RU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25 з 30</a:t>
            </a:r>
            <a:endParaRPr lang="ru-RU" sz="1600" dirty="0"/>
          </a:p>
        </p:txBody>
      </p:sp>
      <p:grpSp>
        <p:nvGrpSpPr>
          <p:cNvPr id="6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7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3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Мінімальні </a:t>
            </a:r>
            <a:r>
              <a:rPr lang="uk-UA" dirty="0" err="1" smtClean="0"/>
              <a:t>остовні</a:t>
            </a:r>
            <a:r>
              <a:rPr lang="uk-UA" dirty="0" smtClean="0"/>
              <a:t> дерева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Вага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остовного дерева зваженого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дорівнює сумі вагів, приписаних ребрам остовного графа. </a:t>
            </a:r>
            <a:r>
              <a:rPr lang="uk-UA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Мінімальним остовним деревом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називається таке остовне дерево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що вага Т меньше або дорівнює вазі будь-якого іншого остовного дерева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побудови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uk-UA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інімального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остовного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дерева зваженого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графа. </a:t>
            </a: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uk-UA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Крускала</a:t>
            </a: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в графі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ребро </a:t>
            </a:r>
            <a:r>
              <a:rPr lang="ru-RU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uk-UA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інімальної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ваги, що не належать множині Е і таке, що його додавання в Е не створює цикл в дереві Т.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Додати його ребро до множини ребер Е.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Продовжувати, доки є ребра, що мають вказані властивості. 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26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1" name="Picture 46" descr="16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" y="1336681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вершину 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графа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ребро з найменшою вагою </a:t>
            </a:r>
            <a:r>
              <a:rPr lang="uk-UA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для якого </a:t>
            </a:r>
            <a:r>
              <a:rPr lang="en-US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одна з вершин, і сформувати дерево Т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заданого дерева Т</a:t>
            </a:r>
            <a:r>
              <a:rPr lang="en-US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 ребрами </a:t>
            </a:r>
            <a:r>
              <a:rPr lang="uk-UA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uk-UA" sz="26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якщо є вершина, що не належить Т</a:t>
            </a:r>
            <a:r>
              <a:rPr lang="en-US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вибрати ребро з найменшою вагою, суміжне з ребром дерева Т</a:t>
            </a:r>
            <a:r>
              <a:rPr lang="en-US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 має вершину поза деревом Т</a:t>
            </a:r>
            <a:r>
              <a:rPr lang="en-US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Додати це ребро в дерево Т</a:t>
            </a:r>
            <a:r>
              <a:rPr lang="en-US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формуючи дерево Т</a:t>
            </a:r>
            <a:r>
              <a:rPr lang="en-US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Продовжувати, доки є вершини графа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що не належать дереву.</a:t>
            </a:r>
            <a:endParaRPr lang="ru-RU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848600" cy="563562"/>
          </a:xfrm>
        </p:spPr>
        <p:txBody>
          <a:bodyPr/>
          <a:lstStyle/>
          <a:p>
            <a:r>
              <a:rPr lang="uk-UA" dirty="0" smtClean="0"/>
              <a:t>Алгоритм Прима знаходження мінімального </a:t>
            </a:r>
            <a:r>
              <a:rPr lang="uk-UA" dirty="0" err="1" smtClean="0"/>
              <a:t>остовного</a:t>
            </a:r>
            <a:r>
              <a:rPr lang="uk-UA" dirty="0" smtClean="0"/>
              <a:t> дерева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27 з 30</a:t>
            </a:r>
            <a:endParaRPr lang="ru-RU" sz="1600" dirty="0"/>
          </a:p>
        </p:txBody>
      </p:sp>
      <p:grpSp>
        <p:nvGrpSpPr>
          <p:cNvPr id="6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7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4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4751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Створити вагову матрицю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Додати додатковий рядок і стовпець, щоб створити матрицю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рядку 1 матриці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40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помістити * в останньому стовпцю. В стовпці й замінити всі числа на 0 і помістити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останньому рядку.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Вибрати найменше число, так що рядок з цим числом має * в стовпці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а стовпець з цим числом не містить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рядку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число обрано в рядку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стовпці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то помістити * в останній стовпець рядку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замінити решту чисел в стовпці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на 0, помістити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рядку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+1 стовпця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 додати ребро 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в </a:t>
            </a:r>
            <a:r>
              <a:rPr lang="uk-UA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остовне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дерево.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Продовжувати виконання кроків 4 і 5, доки не залишиться чисел, які можна вибирати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848600" cy="563562"/>
          </a:xfrm>
        </p:spPr>
        <p:txBody>
          <a:bodyPr/>
          <a:lstStyle/>
          <a:p>
            <a:r>
              <a:rPr lang="uk-UA" sz="2600" dirty="0" smtClean="0"/>
              <a:t>Матричний алгоритм Прима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2694" y="6446439"/>
            <a:ext cx="323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28 з 30</a:t>
            </a:r>
            <a:endParaRPr lang="ru-RU" sz="1600" dirty="0"/>
          </a:p>
        </p:txBody>
      </p:sp>
      <p:grpSp>
        <p:nvGrpSpPr>
          <p:cNvPr id="7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8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9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Література до лекції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Андерсон Д.А. </a:t>
            </a:r>
            <a:r>
              <a:rPr lang="uk-UA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Дискретная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математика и </a:t>
            </a:r>
            <a:r>
              <a:rPr lang="uk-UA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комбинаторика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Пер. с англ.. – М.: </a:t>
            </a:r>
            <a:r>
              <a:rPr lang="uk-UA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Изд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дом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uk-UA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Вильямс</a:t>
            </a:r>
            <a:r>
              <a:rPr lang="uk-UA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», 2003. – 960 </a:t>
            </a:r>
            <a:r>
              <a:rPr lang="uk-UA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</a:t>
            </a:r>
          </a:p>
          <a:p>
            <a:r>
              <a:rPr lang="ru-RU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Хаггарти</a:t>
            </a:r>
            <a:r>
              <a:rPr lang="ru-RU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Р. Дискретная математика для программистов. Москва: </a:t>
            </a:r>
            <a:r>
              <a:rPr lang="ru-RU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Техносфера</a:t>
            </a:r>
            <a:r>
              <a:rPr lang="ru-RU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2005. – 400 с</a:t>
            </a:r>
            <a:r>
              <a:rPr lang="ru-RU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Белоусов А.И., Ткачев С.Б. Дискретная математика: Учеб. для вузов. 3-е изд. – М.: Изд-во МГТУ им. Н.Э. Баумана, 2004. – 744 с. </a:t>
            </a:r>
          </a:p>
          <a:p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68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Умовні позначення</a:t>
            </a:r>
            <a:endParaRPr lang="ru-RU" dirty="0"/>
          </a:p>
        </p:txBody>
      </p:sp>
      <p:pic>
        <p:nvPicPr>
          <p:cNvPr id="8" name="Picture 74" descr="3D_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9" y="2096595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6" descr="16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0" y="1483832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zadova\Pictures\zametk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3" y="2636912"/>
            <a:ext cx="544410" cy="5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7354" y="3172990"/>
            <a:ext cx="5034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uk-UA" sz="5400" b="1" cap="none" spc="0" dirty="0" smtClean="0">
                <a:ln w="38100" cmpd="sng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!</a:t>
            </a:r>
            <a:endParaRPr lang="en-US" sz="5400" b="1" cap="none" spc="0" dirty="0">
              <a:ln w="38100" cmpd="sng">
                <a:solidFill>
                  <a:srgbClr val="FF0000"/>
                </a:soli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1432" y="1483832"/>
            <a:ext cx="2021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- визначення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8810" y="2152647"/>
            <a:ext cx="155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- приклад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810" y="2733411"/>
            <a:ext cx="161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- примітка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8810" y="3480917"/>
            <a:ext cx="16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- важливо!</a:t>
            </a:r>
            <a:endParaRPr lang="ru-RU" sz="2400" dirty="0"/>
          </a:p>
        </p:txBody>
      </p:sp>
      <p:sp>
        <p:nvSpPr>
          <p:cNvPr id="16" name="Text Box 2"/>
          <p:cNvSpPr txBox="1"/>
          <p:nvPr/>
        </p:nvSpPr>
        <p:spPr>
          <a:xfrm>
            <a:off x="481376" y="4123780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3669" y="4270519"/>
            <a:ext cx="157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ru-RU" sz="2400" dirty="0" smtClean="0"/>
              <a:t>теорема</a:t>
            </a:r>
            <a:endParaRPr lang="ru-RU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18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ction Button: Custom 21">
              <a:hlinkClick r:id="rId6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2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212976"/>
            <a:ext cx="7848600" cy="563562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9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поняття та властивості дерев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Дерево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це зв’язний граф без циклів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uk-UA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Орієнтоване дерево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uk-UA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вільний від петель орієнтований граф, співвіднесений граф якого є деревом.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Вершина 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самій верхній частині називається </a:t>
            </a:r>
            <a:r>
              <a:rPr lang="uk-UA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коренем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дерева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Вершину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орієнтованого дерева називають </a:t>
            </a:r>
            <a:r>
              <a:rPr lang="uk-UA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потомком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вершини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якщо існує шлях з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В цьому випадку вершину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називають </a:t>
            </a:r>
            <a:r>
              <a:rPr lang="uk-UA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предком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вершини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довжина шляху з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дорівнює 1, то вершину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називають </a:t>
            </a:r>
            <a:r>
              <a:rPr lang="uk-UA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сином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вершини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яка при цьому називається </a:t>
            </a:r>
            <a:r>
              <a:rPr lang="uk-UA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батьком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вершини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Вершина, що не має потомків називається </a:t>
            </a:r>
            <a:r>
              <a:rPr lang="uk-UA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листом</a:t>
            </a:r>
            <a:r>
              <a:rPr lang="uk-UA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12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4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1" name="Picture 46" descr="1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" y="1329932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6" descr="1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1759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 b="3992"/>
          <a:stretch>
            <a:fillRect/>
          </a:stretch>
        </p:blipFill>
        <p:spPr bwMode="auto">
          <a:xfrm>
            <a:off x="1644371" y="1577268"/>
            <a:ext cx="5700911" cy="294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вал 4"/>
          <p:cNvSpPr/>
          <p:nvPr/>
        </p:nvSpPr>
        <p:spPr>
          <a:xfrm>
            <a:off x="4364918" y="1524541"/>
            <a:ext cx="360040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5" idx="7"/>
          </p:cNvCxnSpPr>
          <p:nvPr/>
        </p:nvCxnSpPr>
        <p:spPr>
          <a:xfrm flipV="1">
            <a:off x="4672231" y="1124744"/>
            <a:ext cx="403825" cy="4525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44" y="822399"/>
            <a:ext cx="231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Корінь дерева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300192" y="3356992"/>
            <a:ext cx="360040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784216" y="4167225"/>
            <a:ext cx="360040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604226" y="4167225"/>
            <a:ext cx="360040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11" idx="7"/>
          </p:cNvCxnSpPr>
          <p:nvPr/>
        </p:nvCxnSpPr>
        <p:spPr>
          <a:xfrm flipV="1">
            <a:off x="6607505" y="2780928"/>
            <a:ext cx="916823" cy="6287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7"/>
          </p:cNvCxnSpPr>
          <p:nvPr/>
        </p:nvCxnSpPr>
        <p:spPr>
          <a:xfrm flipV="1">
            <a:off x="7091529" y="3717032"/>
            <a:ext cx="936855" cy="5029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13" idx="4"/>
          </p:cNvCxnSpPr>
          <p:nvPr/>
        </p:nvCxnSpPr>
        <p:spPr>
          <a:xfrm flipV="1">
            <a:off x="4604226" y="4527265"/>
            <a:ext cx="180020" cy="7019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126245" y="4219952"/>
            <a:ext cx="360040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275856" y="4225281"/>
            <a:ext cx="360040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>
            <a:endCxn id="24" idx="4"/>
          </p:cNvCxnSpPr>
          <p:nvPr/>
        </p:nvCxnSpPr>
        <p:spPr>
          <a:xfrm flipH="1" flipV="1">
            <a:off x="4306265" y="4579992"/>
            <a:ext cx="188561" cy="6492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25" idx="5"/>
          </p:cNvCxnSpPr>
          <p:nvPr/>
        </p:nvCxnSpPr>
        <p:spPr>
          <a:xfrm flipH="1" flipV="1">
            <a:off x="3583169" y="4532594"/>
            <a:ext cx="723096" cy="6966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24328" y="2378783"/>
            <a:ext cx="119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Батько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28384" y="3409719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Син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8505" y="5229200"/>
            <a:ext cx="109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Листя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694" y="6446439"/>
            <a:ext cx="312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5 з 30</a:t>
            </a:r>
            <a:endParaRPr lang="ru-RU" sz="1600" dirty="0"/>
          </a:p>
        </p:txBody>
      </p:sp>
      <p:grpSp>
        <p:nvGrpSpPr>
          <p:cNvPr id="20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22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30" name="Picture 74" descr="3D_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65636"/>
            <a:ext cx="669033" cy="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1952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ТЕОРЕМА 8.1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Наступні твердження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еквівалентні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а) граф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дерево 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б) граф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зв’язний і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+ 1, де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кількість вершин, а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кількість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ребер графа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в) для кожної пари різних вершин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існує єдиний шлях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г) граф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ациклічний і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+ 1.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ТЕОРЕМА 8.2.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орграфа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еквівалентні твердження: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а) 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кореневе орієнтоване дерево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має єдиний такий елемент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що для будь-якої вершини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існує єдиний орієнтований шлях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в) співвіднесений граф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зв’язаний і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містить єдиний елемент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 такий, що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′) = 0, і для будь якої іншої вершини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маємо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1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г) співвіднесений граф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зв’язаний, і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містить єдиний елемент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такий, що для будь-якої вершини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графа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існує єдиний шлях з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uk-UA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12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6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3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sp>
        <p:nvSpPr>
          <p:cNvPr id="11" name="Text Box 2"/>
          <p:cNvSpPr txBox="1"/>
          <p:nvPr/>
        </p:nvSpPr>
        <p:spPr>
          <a:xfrm>
            <a:off x="-108520" y="29452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-97461" y="2636912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22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1371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орієнтованому дереві </a:t>
            </a:r>
            <a:r>
              <a:rPr lang="uk-UA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рівень вершини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це довжина шляху від кореня дерева до цієї вершини. 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Висота </a:t>
            </a:r>
            <a:r>
              <a:rPr lang="uk-UA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орієнтованого дерева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це довжина найдовшого шляху від кореня до листа.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арним</a:t>
            </a:r>
            <a:r>
              <a:rPr lang="uk-UA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орієнтованим деревом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називається таке орієнтоване дерево, в якому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кожної його вершини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Предок має не більше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потомків. 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Повним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арним</a:t>
            </a:r>
            <a:r>
              <a:rPr lang="uk-UA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орієнтованим деревом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називається таке орієнтоване дерево, в якому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кожної вершини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що не є листом, і кожний лист знаходиться на одному й тому ж рівні. Таким чином кожен предок має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потомків.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арне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орієнтоване дерево висоти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ru-RU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назива</a:t>
            </a:r>
            <a:r>
              <a:rPr lang="uk-UA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ється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збалансованим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(повним або майже повним), якщо рівень кожного листа дорівнює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або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-1.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12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7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1" name="Picture 46" descr="1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" y="476672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76672"/>
                <a:ext cx="8640960" cy="600350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2400" b="1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ТЕОРЕМА 8.3. </a:t>
                </a:r>
                <a:r>
                  <a:rPr lang="uk-UA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Якщо 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повне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арне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орієнтоване дерево має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вершин і </a:t>
                </a:r>
                <a:r>
                  <a:rPr lang="uk-UA" sz="2400" i="1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і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внутрішніх вершин, то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mi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+ 1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uk-UA" sz="2400" i="1">
                        <a:solidFill>
                          <a:schemeClr val="tx2"/>
                        </a:solidFill>
                        <a:latin typeface="Cambria Math"/>
                      </a:rPr>
                      <m:t>𝑖</m:t>
                    </m:r>
                    <m:r>
                      <a:rPr lang="uk-UA" sz="2400" i="1">
                        <a:solidFill>
                          <a:schemeClr val="tx2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uk-UA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uk-UA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ru-RU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2400" b="1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ТЕОРЕМА 8.4. 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Якщо повне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арне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орієнтоване дерево має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вершин і </a:t>
                </a:r>
                <a:r>
                  <a:rPr lang="uk-UA" sz="2400" i="1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і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внутрішніх вершин та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ли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стів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, то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=(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-1)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+ 1.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tx2"/>
                        </a:solidFill>
                        <a:latin typeface="Cambria Math"/>
                      </a:rPr>
                      <m:t>𝑖</m:t>
                    </m:r>
                    <m:r>
                      <a:rPr lang="ru-RU" sz="24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ru-RU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ru-RU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ru-RU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ru-RU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2400" b="1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 ТЕОРЕМА 8.5.</a:t>
                </a:r>
                <a:r>
                  <a:rPr lang="uk-UA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Повне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арне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орієнтоване дерево висоти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ма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uk-UA" sz="2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uk-UA" sz="2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uk-UA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uk-UA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uk-UA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вершин та </a:t>
                </a:r>
                <a:r>
                  <a:rPr lang="en-US" sz="2400" i="1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baseline="300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листів. В частості, повне бінарне орієнтоване дерево висоти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має 2</a:t>
                </a:r>
                <a:r>
                  <a:rPr lang="en-US" sz="2400" baseline="30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ru-RU" sz="2400" baseline="30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+1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– 1 вершин та 2</a:t>
                </a:r>
                <a:r>
                  <a:rPr lang="en-US" sz="2400" baseline="30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листів.</a:t>
                </a:r>
                <a:endParaRPr lang="ru-RU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2400" b="1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ТЕОРЕМА 8.6.  </a:t>
                </a:r>
                <a:r>
                  <a:rPr lang="uk-UA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а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) Якщо повне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арне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дерево висоти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має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ли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стів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, то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sz="2400" baseline="-250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ru-RU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ru-RU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б) Якщо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арне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дерево висоти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має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ли</a:t>
                </a:r>
                <a:r>
                  <a:rPr lang="uk-UA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стів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, то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≥ </a:t>
                </a:r>
                <a:r>
                  <a:rPr lang="en-US" sz="24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sz="2400" baseline="-25000" dirty="0" err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в) Якщо повне бінарне дерево висоти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має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вершин, то </a:t>
                </a:r>
                <a:r>
                  <a:rPr lang="en-US" sz="2400" i="1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ru-RU" sz="2400" baseline="-25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+ 1) -1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ru-RU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г) Якщо бінарне дерево висоти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 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маж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вершин</a:t>
                </a:r>
                <a:r>
                  <a:rPr lang="uk-UA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, то 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≥ 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ru-RU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ru-RU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+ 1) -1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76672"/>
                <a:ext cx="8640960" cy="6003503"/>
              </a:xfrm>
              <a:blipFill rotWithShape="1">
                <a:blip r:embed="rId3"/>
                <a:stretch>
                  <a:fillRect l="-1058" t="-812" r="-1763" b="-4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694" y="6446439"/>
            <a:ext cx="312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8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4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sp>
        <p:nvSpPr>
          <p:cNvPr id="11" name="Text Box 2"/>
          <p:cNvSpPr txBox="1"/>
          <p:nvPr/>
        </p:nvSpPr>
        <p:spPr>
          <a:xfrm>
            <a:off x="-108520" y="260648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-108521" y="1196752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Text Box 2"/>
          <p:cNvSpPr txBox="1"/>
          <p:nvPr/>
        </p:nvSpPr>
        <p:spPr>
          <a:xfrm>
            <a:off x="-59426" y="2492895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Text Box 2"/>
          <p:cNvSpPr txBox="1"/>
          <p:nvPr/>
        </p:nvSpPr>
        <p:spPr>
          <a:xfrm>
            <a:off x="-108520" y="3792374"/>
            <a:ext cx="840003" cy="662811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ln w="10541" cap="flat" cmpd="sng" algn="ctr">
                  <a:solidFill>
                    <a:srgbClr val="4579B8"/>
                  </a:solidFill>
                  <a:prstDash val="solid"/>
                  <a:round/>
                </a:ln>
                <a:gradFill>
                  <a:gsLst>
                    <a:gs pos="0">
                      <a:srgbClr val="BED3F9"/>
                    </a:gs>
                    <a:gs pos="9000">
                      <a:srgbClr val="9EC1FF"/>
                    </a:gs>
                    <a:gs pos="50000">
                      <a:srgbClr val="003692"/>
                    </a:gs>
                    <a:gs pos="79000">
                      <a:srgbClr val="9EC1FF"/>
                    </a:gs>
                    <a:gs pos="100000">
                      <a:srgbClr val="BED3F9"/>
                    </a:gs>
                  </a:gsLst>
                  <a:lin ang="5400000" scaled="0"/>
                </a:gradFill>
                <a:effectLst/>
                <a:latin typeface="Calibri"/>
                <a:ea typeface="Calibri"/>
                <a:cs typeface="Times New Roman"/>
                <a:sym typeface="Wingdings 2"/>
              </a:rPr>
              <a:t></a:t>
            </a:r>
            <a:endParaRPr lang="ru-RU" sz="4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31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93149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uk-UA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Мають місце твердження</a:t>
            </a:r>
            <a:endParaRPr lang="ru-RU" sz="3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Якщо  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 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б) Якщо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 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в) Якщо вершини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інцидентні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то</a:t>
            </a:r>
            <a:r>
              <a:rPr lang="en-US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і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3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інцидентні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ребру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в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Два </a:t>
            </a:r>
            <a:r>
              <a:rPr lang="uk-UA" sz="3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корневих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бінарних дерева Т(Е,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і Т′(Е′, 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′) </a:t>
            </a:r>
            <a:r>
              <a:rPr lang="uk-UA" sz="3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ізоморфні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якщо існує ізоморфізм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з Т в Т′ такий, що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лівий син вершини 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тоді і тільки тоді, коли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– лівий син вершини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правий син вершини 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тоді і тільки тоді, коли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– правий син вершини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в) 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відображає корінь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дерева Т в корінь </a:t>
            </a:r>
            <a:r>
              <a:rPr lang="en-US" sz="3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uk-UA" sz="3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дерева Т′.</a:t>
            </a:r>
            <a:endParaRPr lang="ru-RU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694" y="6446439"/>
            <a:ext cx="312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Лекція 5. Дерева. Слайд 9 з 30</a:t>
            </a:r>
            <a:endParaRPr lang="ru-RU" sz="1600" dirty="0"/>
          </a:p>
        </p:txBody>
      </p:sp>
      <p:grpSp>
        <p:nvGrpSpPr>
          <p:cNvPr id="5" name="Group 16"/>
          <p:cNvGrpSpPr/>
          <p:nvPr/>
        </p:nvGrpSpPr>
        <p:grpSpPr>
          <a:xfrm>
            <a:off x="6300192" y="6452337"/>
            <a:ext cx="2744448" cy="332656"/>
            <a:chOff x="539552" y="6453336"/>
            <a:chExt cx="2744448" cy="332656"/>
          </a:xfrm>
        </p:grpSpPr>
        <p:sp>
          <p:nvSpPr>
            <p:cNvPr id="6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>
              <a:off x="1082335" y="6453336"/>
              <a:ext cx="504056" cy="332656"/>
            </a:xfrm>
            <a:prstGeom prst="actionButtonBackPreviou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Action Button: Beginning 18">
              <a:hlinkClick r:id="" action="ppaction://hlinkshowjump?jump=firstslide" highlightClick="1"/>
            </p:cNvPr>
            <p:cNvSpPr/>
            <p:nvPr/>
          </p:nvSpPr>
          <p:spPr>
            <a:xfrm>
              <a:off x="539552" y="6453336"/>
              <a:ext cx="504056" cy="332656"/>
            </a:xfrm>
            <a:prstGeom prst="actionButtonBeginning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ction Button: Forward or Next 19">
              <a:hlinkClick r:id="" action="ppaction://hlinkshowjump?jump=nextslide" highlightClick="1"/>
            </p:cNvPr>
            <p:cNvSpPr/>
            <p:nvPr/>
          </p:nvSpPr>
          <p:spPr>
            <a:xfrm>
              <a:off x="2228357" y="6453336"/>
              <a:ext cx="504056" cy="332656"/>
            </a:xfrm>
            <a:prstGeom prst="actionButtonForwardNex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Action Button: End 20">
              <a:hlinkClick r:id="" action="ppaction://hlinkshowjump?jump=lastslide" highlightClick="1"/>
            </p:cNvPr>
            <p:cNvSpPr/>
            <p:nvPr/>
          </p:nvSpPr>
          <p:spPr>
            <a:xfrm>
              <a:off x="2779944" y="6453336"/>
              <a:ext cx="504056" cy="332656"/>
            </a:xfrm>
            <a:prstGeom prst="actionButtonE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Action Button: Custom 21">
              <a:hlinkClick r:id="rId2" action="ppaction://hlinksldjump" highlightClick="1"/>
            </p:cNvPr>
            <p:cNvSpPr/>
            <p:nvPr/>
          </p:nvSpPr>
          <p:spPr>
            <a:xfrm>
              <a:off x="1617866" y="6453336"/>
              <a:ext cx="576000" cy="332656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200" dirty="0" smtClean="0"/>
                <a:t>План</a:t>
              </a:r>
              <a:endParaRPr lang="ru-RU" sz="1200" dirty="0"/>
            </a:p>
          </p:txBody>
        </p:sp>
      </p:grpSp>
      <p:pic>
        <p:nvPicPr>
          <p:cNvPr id="12" name="Picture 46" descr="1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" y="404664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6" descr="1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609600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2997</TotalTime>
  <Words>3145</Words>
  <Application>Microsoft Office PowerPoint</Application>
  <PresentationFormat>On-screen Show (4:3)</PresentationFormat>
  <Paragraphs>263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cdb2004138l</vt:lpstr>
      <vt:lpstr>Дерева</vt:lpstr>
      <vt:lpstr>План</vt:lpstr>
      <vt:lpstr>Умовні позначення</vt:lpstr>
      <vt:lpstr>Основні поняття та властивості дерев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Бінарні дерева пошуку</vt:lpstr>
      <vt:lpstr>Алгоритм вставки елемента</vt:lpstr>
      <vt:lpstr>Алгоритм пошуку елемента</vt:lpstr>
      <vt:lpstr>Алгоритм видалення елемента</vt:lpstr>
      <vt:lpstr>PowerPoint Presentation</vt:lpstr>
      <vt:lpstr>Обхід бінарних дерев</vt:lpstr>
      <vt:lpstr>Алгоритм обходу дерева в центрованому порядку – ОЦП(корінь)</vt:lpstr>
      <vt:lpstr>Алгоритм обходу дерева в прямому порядку – ОПП(корінь) </vt:lpstr>
      <vt:lpstr>Алгоритм обходу дерева в оберненому порядку – ООП(корінь) </vt:lpstr>
      <vt:lpstr>Алгоритм перевірки ізоморфності бінарних дерев – ІБД(r1, r2)  </vt:lpstr>
      <vt:lpstr>Основні дерева. Алгоритм пошуку остовного дерева в ширину – ПОДШ(G) </vt:lpstr>
      <vt:lpstr>Алгоритм пошуку остовного дерева в глибину – ПОДГ (G) </vt:lpstr>
      <vt:lpstr>PowerPoint Presentation</vt:lpstr>
      <vt:lpstr>Алгоритм пошуку точок зчленування – ПТЗ(v)</vt:lpstr>
      <vt:lpstr>Алгоритм переведення дерева в послідовність ДвП(Т) для n = 3 </vt:lpstr>
      <vt:lpstr>Алгоритм переводу послідовності в дерево – ПвД(а1, а2, …, аn-2) для n ≥ 3 </vt:lpstr>
      <vt:lpstr>Мінімальні остовні дерева</vt:lpstr>
      <vt:lpstr>Алгоритм Прима знаходження мінімального остовного дерева</vt:lpstr>
      <vt:lpstr>Матричний алгоритм Прима</vt:lpstr>
      <vt:lpstr>Література до лекції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Дерева</dc:title>
  <dc:creator>Эллина</dc:creator>
  <cp:lastModifiedBy>Кулаковська Інесса Василівна</cp:lastModifiedBy>
  <cp:revision>145</cp:revision>
  <dcterms:created xsi:type="dcterms:W3CDTF">2011-08-09T10:11:38Z</dcterms:created>
  <dcterms:modified xsi:type="dcterms:W3CDTF">2015-02-25T11:36:06Z</dcterms:modified>
</cp:coreProperties>
</file>