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>
    <p:restoredLeft sz="15.62%"/>
    <p:restoredTop sz="94.66%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viewProps" Target="viewProps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presProps" Target="presProp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notesMaster" Target="notesMasters/notesMaster1.xml"/><Relationship Id="rId5" Type="http://purl.oclc.org/ooxml/officeDocument/relationships/slide" Target="slides/slide4.xml"/><Relationship Id="rId15" Type="http://purl.oclc.org/ooxml/officeDocument/relationships/tableStyles" Target="tableStyles.xml"/><Relationship Id="rId10" Type="http://purl.oclc.org/ooxml/officeDocument/relationships/slide" Target="slides/slide9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7606A64-9653-4C26-83E8-91FD5243038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D8C013-04F2-4A09-868F-368FF5A7BDC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D614017-CB24-4394-9B3B-D973C5F8E92C}" type="datetime1">
              <a:rPr lang="fr-FR"/>
              <a:pPr lvl="0"/>
              <a:t>12/12/2021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A42E97C1-A1A4-4D29-A28D-6E1F8F2787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0F6A5182-0455-4064-948E-C37CC97964C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18218F-675B-494B-A04C-45750D70387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F0C80F-8AB0-4766-BF5B-1832BD4EA58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E974716-1664-4170-B544-7D388ED352A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312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%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%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%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%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%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%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%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%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%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%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jpeg"/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e de titr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TitleHD.png">
            <a:extLst>
              <a:ext uri="{FF2B5EF4-FFF2-40B4-BE49-F238E27FC236}">
                <a16:creationId xmlns:a16="http://schemas.microsoft.com/office/drawing/2014/main" id="{8C850933-8F02-475D-84EF-DF25A6DB1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1A232B6-236C-4EB9-8B57-278BD6E3204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962396" y="1964268"/>
            <a:ext cx="7197727" cy="2421468"/>
          </a:xfrm>
        </p:spPr>
        <p:txBody>
          <a:bodyPr anchor="b"/>
          <a:lstStyle>
            <a:lvl1pPr algn="r"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312F56C-6EED-4C03-9FDA-6EBE66695B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62396" y="4385727"/>
            <a:ext cx="7197727" cy="1405469"/>
          </a:xfrm>
        </p:spPr>
        <p:txBody>
          <a:bodyPr anchor="t"/>
          <a:lstStyle>
            <a:lvl1pPr marL="0" indent="0" algn="r">
              <a:buNone/>
              <a:defRPr cap="all"/>
            </a:lvl1pPr>
          </a:lstStyle>
          <a:p>
            <a:pPr lvl="0"/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374D34C-FFE2-4069-BA13-445866479D5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932554" y="5870576"/>
            <a:ext cx="1600200" cy="377820"/>
          </a:xfrm>
        </p:spPr>
        <p:txBody>
          <a:bodyPr/>
          <a:lstStyle>
            <a:lvl1pPr>
              <a:defRPr/>
            </a:lvl1pPr>
          </a:lstStyle>
          <a:p>
            <a:pPr lvl="0"/>
            <a:fld id="{9467C20F-FB2B-44D7-939A-1C84EA63CD57}" type="datetime1">
              <a:rPr lang="en-US"/>
              <a:pPr lvl="0"/>
              <a:t>12/12/2021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92449E2-6E8E-43BD-9B51-CF7AC31C787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962396" y="5870576"/>
            <a:ext cx="4893960" cy="37782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3EC68F-6D0D-4858-A810-9F87519B2B7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608960" y="5870576"/>
            <a:ext cx="551163" cy="377820"/>
          </a:xfrm>
        </p:spPr>
        <p:txBody>
          <a:bodyPr/>
          <a:lstStyle>
            <a:lvl1pPr>
              <a:defRPr/>
            </a:lvl1pPr>
          </a:lstStyle>
          <a:p>
            <a:pPr lvl="0"/>
            <a:fld id="{DA699740-2048-49C1-86D6-9A95EAAF7775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1108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>
            <a:extLst>
              <a:ext uri="{FF2B5EF4-FFF2-40B4-BE49-F238E27FC236}">
                <a16:creationId xmlns:a16="http://schemas.microsoft.com/office/drawing/2014/main" id="{36114179-A637-4FAC-89C6-9530E29D9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54FD02F-3EEC-43FE-A1BB-02F4E5CB9D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732861"/>
            <a:ext cx="10131423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F6DCA796-AE75-4968-9B47-73D81012CA7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371600" y="932111"/>
            <a:ext cx="8759823" cy="3164976"/>
          </a:xfrm>
          <a:ln w="50804" cap="sq">
            <a:solidFill>
              <a:srgbClr val="FFFFFF"/>
            </a:solidFill>
            <a:prstDash val="solid"/>
            <a:miter/>
          </a:ln>
          <a:effectLst>
            <a:outerShdw dir="16200000" algn="tl">
              <a:srgbClr val="000000">
                <a:alpha val="43%"/>
              </a:srgbClr>
            </a:outerShdw>
          </a:effectLst>
        </p:spPr>
        <p:txBody>
          <a:bodyPr anchor="t"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DBCF765-55E9-46F9-9AE6-6C905AAC251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5299606"/>
            <a:ext cx="10131423" cy="493711"/>
          </a:xfrm>
        </p:spPr>
        <p:txBody>
          <a:bodyPr anchor="t"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2FD1BE3-1DA0-409D-8ADB-7271E3C2C93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446A14-6A03-4C89-A328-C3F387CF0E24}" type="datetime1">
              <a:rPr lang="en-US"/>
              <a:pPr lvl="0"/>
              <a:t>12/12/2021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78F1323-8DAF-4E15-93F5-CA2DABC3F3B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E9A4FCD-C20A-4F1B-A4F9-BE20E3BAE66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6FBDA7-46BF-4AE9-9AD5-B1B473E1DB8C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68786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>
            <a:extLst>
              <a:ext uri="{FF2B5EF4-FFF2-40B4-BE49-F238E27FC236}">
                <a16:creationId xmlns:a16="http://schemas.microsoft.com/office/drawing/2014/main" id="{2FAA6228-81B0-434E-BE40-F75A95CB0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C797BF9-3999-43A2-A3F7-B1843057BC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10131423" cy="3124203"/>
          </a:xfrm>
        </p:spPr>
        <p:txBody>
          <a:bodyPr/>
          <a:lstStyle>
            <a:lvl1pPr>
              <a:defRPr sz="3200" cap="none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092E74B-999F-4E12-A2D0-ECE11448482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4343400"/>
            <a:ext cx="10131423" cy="144779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177DE5B-DD1D-428F-991B-5DF545602CE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AB6722-C231-41E8-9EE3-D33F11BFE77B}" type="datetime1">
              <a:rPr lang="en-US"/>
              <a:pPr lvl="0"/>
              <a:t>12/12/2021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74CC56E-3D85-4946-979A-A111978055F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9155D0C-D6B3-41E9-B09D-023CEA8E89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222A3E-EFB9-46ED-806D-DDA1D86E9A73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28619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Celestia-R1---OverlayContentHD.png">
            <a:extLst>
              <a:ext uri="{FF2B5EF4-FFF2-40B4-BE49-F238E27FC236}">
                <a16:creationId xmlns:a16="http://schemas.microsoft.com/office/drawing/2014/main" id="{AC40A66F-B76A-4C17-8B9A-0BD587EF5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12">
            <a:extLst>
              <a:ext uri="{FF2B5EF4-FFF2-40B4-BE49-F238E27FC236}">
                <a16:creationId xmlns:a16="http://schemas.microsoft.com/office/drawing/2014/main" id="{10768260-34B0-48FE-905C-7F19CE6D2A1A}"/>
              </a:ext>
            </a:extLst>
          </p:cNvPr>
          <p:cNvSpPr txBox="1"/>
          <p:nvPr/>
        </p:nvSpPr>
        <p:spPr>
          <a:xfrm>
            <a:off x="10237869" y="2743200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%">
                <a:solidFill>
                  <a:srgbClr val="FFFFFF"/>
                </a:solidFill>
                <a:uFillTx/>
                <a:latin typeface="Calibri"/>
              </a:rPr>
              <a:t>”</a:t>
            </a:r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C21CBD2E-2F1C-47E3-AF9D-F8EFCCEA3D8C}"/>
              </a:ext>
            </a:extLst>
          </p:cNvPr>
          <p:cNvSpPr txBox="1"/>
          <p:nvPr/>
        </p:nvSpPr>
        <p:spPr>
          <a:xfrm>
            <a:off x="488271" y="82333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%">
                <a:solidFill>
                  <a:srgbClr val="FFFFFF"/>
                </a:solidFill>
                <a:uFillTx/>
                <a:latin typeface="Calibri"/>
              </a:rPr>
              <a:t>“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E759ED-2597-4F30-9333-D7D87358DB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2270" y="609603"/>
            <a:ext cx="9550395" cy="2743200"/>
          </a:xfrm>
        </p:spPr>
        <p:txBody>
          <a:bodyPr/>
          <a:lstStyle>
            <a:lvl1pPr>
              <a:defRPr sz="3200" cap="none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543ADAA6-2BA3-4C97-AF07-067AC24FF4F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874" y="3352803"/>
            <a:ext cx="9339187" cy="3810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C9C4DE8-F533-45F2-AEB3-5127C5A3361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7464" y="4343400"/>
            <a:ext cx="10152363" cy="144779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315A39E-C784-4205-A3B8-302552CAFDB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E9DD08-00B9-4F14-B95D-C04A3434401F}" type="datetime1">
              <a:rPr lang="en-US"/>
              <a:pPr lvl="0"/>
              <a:t>12/12/2021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A1D05F3-C764-4FB8-B5DC-01BCC348FA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56C585E-D03A-49C2-9BB0-49EA66A9506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22C9775-8775-4178-903D-B9CA220B3858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71375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>
            <a:extLst>
              <a:ext uri="{FF2B5EF4-FFF2-40B4-BE49-F238E27FC236}">
                <a16:creationId xmlns:a16="http://schemas.microsoft.com/office/drawing/2014/main" id="{8A57CFBF-A712-40FB-A25A-33625C263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DA9DE40-154F-4C17-A6A2-7699B95DE4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3308582"/>
            <a:ext cx="10131423" cy="1468800"/>
          </a:xfrm>
        </p:spPr>
        <p:txBody>
          <a:bodyPr anchor="b"/>
          <a:lstStyle>
            <a:lvl1pPr>
              <a:defRPr sz="3200" cap="none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B72AC78-A3A1-4604-860C-EC7E34CD339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4777383"/>
            <a:ext cx="10131423" cy="860395"/>
          </a:xfrm>
        </p:spPr>
        <p:txBody>
          <a:bodyPr anchor="t"/>
          <a:lstStyle>
            <a:lvl1pPr marL="0" indent="0">
              <a:buNone/>
              <a:defRPr sz="20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9005FB2-2B37-444E-BF08-A9B4725C10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3E60D3-E347-455A-B2BE-52FF1A3ACF0D}" type="datetime1">
              <a:rPr lang="en-US"/>
              <a:pPr lvl="0"/>
              <a:t>12/12/2021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5D46CD-942E-4D5F-BEB2-CA262147192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9F12E38-53D9-4B77-9A47-21A9E454B5A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23E546-F29A-4DAE-8EF7-3A4EDB7599C7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46197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Celestia-R1---OverlayContentHD.png">
            <a:extLst>
              <a:ext uri="{FF2B5EF4-FFF2-40B4-BE49-F238E27FC236}">
                <a16:creationId xmlns:a16="http://schemas.microsoft.com/office/drawing/2014/main" id="{CFAB2988-4737-4646-B934-D0450C29F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12">
            <a:extLst>
              <a:ext uri="{FF2B5EF4-FFF2-40B4-BE49-F238E27FC236}">
                <a16:creationId xmlns:a16="http://schemas.microsoft.com/office/drawing/2014/main" id="{3F8C49FB-0830-4692-8F3A-984EF74197B9}"/>
              </a:ext>
            </a:extLst>
          </p:cNvPr>
          <p:cNvSpPr txBox="1"/>
          <p:nvPr/>
        </p:nvSpPr>
        <p:spPr>
          <a:xfrm>
            <a:off x="10237869" y="2743200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%">
                <a:solidFill>
                  <a:srgbClr val="FFFFFF"/>
                </a:solidFill>
                <a:uFillTx/>
                <a:latin typeface="Calibri"/>
              </a:rPr>
              <a:t>”</a:t>
            </a:r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12610E05-9155-46B5-9C2E-FF900F85E46A}"/>
              </a:ext>
            </a:extLst>
          </p:cNvPr>
          <p:cNvSpPr txBox="1"/>
          <p:nvPr/>
        </p:nvSpPr>
        <p:spPr>
          <a:xfrm>
            <a:off x="488271" y="82333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%">
                <a:solidFill>
                  <a:srgbClr val="FFFFFF"/>
                </a:solidFill>
                <a:uFillTx/>
                <a:latin typeface="Calibri"/>
              </a:rPr>
              <a:t>“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FE69EB3-9137-4EBE-BD11-3C970630B9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2270" y="609603"/>
            <a:ext cx="9550395" cy="2743200"/>
          </a:xfrm>
        </p:spPr>
        <p:txBody>
          <a:bodyPr/>
          <a:lstStyle>
            <a:lvl1pPr>
              <a:defRPr sz="3200" cap="none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6F28CEAB-F46A-49AD-AFF3-7E12F32F096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3886200"/>
            <a:ext cx="10135438" cy="888997"/>
          </a:xfrm>
        </p:spPr>
        <p:txBody>
          <a:bodyPr anchor="b"/>
          <a:lstStyle>
            <a:lvl1pPr marL="0"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9588B29-9C57-43F3-9694-A122E817B99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4775197"/>
            <a:ext cx="10135438" cy="1015998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4A79D25-867E-47C1-84BA-47776A58519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95D0FE-D4EA-402E-A55F-9EA94655A5CE}" type="datetime1">
              <a:rPr lang="en-US"/>
              <a:pPr lvl="0"/>
              <a:t>12/12/2021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3B49585-4A12-48A1-9027-565842873EA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C8FA1C-11E2-4476-9CF4-F0BB613651F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AD3FF7-807B-4987-BB0F-EBF1C37F17E7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65396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>
            <a:extLst>
              <a:ext uri="{FF2B5EF4-FFF2-40B4-BE49-F238E27FC236}">
                <a16:creationId xmlns:a16="http://schemas.microsoft.com/office/drawing/2014/main" id="{B2368E1D-F427-4547-BE27-431D92DE9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460EA66-8555-4985-AC80-30AFCBDD0B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10131423" cy="274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0C907EA0-1ABD-4254-ADE9-2653BF5C75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3505196"/>
            <a:ext cx="10131423" cy="838203"/>
          </a:xfrm>
        </p:spPr>
        <p:txBody>
          <a:bodyPr anchor="b"/>
          <a:lstStyle>
            <a:lvl1pPr marL="0">
              <a:buNone/>
              <a:defRPr sz="2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CD629AC-1245-495A-ADD3-19160C30548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4343400"/>
            <a:ext cx="10131423" cy="1447796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EFAF2C4-FCC6-4E50-A8F4-77BF151E78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DAEC91-3DCA-4BA8-B15E-ECD128651584}" type="datetime1">
              <a:rPr lang="en-US"/>
              <a:pPr lvl="0"/>
              <a:t>12/12/2021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4F2DB56-CED4-4D43-9C8F-A82B4391456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29186A1-62BC-4722-A795-30CF5CA4F9E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C28E13-1182-4DD6-9130-9EA6F90784FC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57942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>
            <a:extLst>
              <a:ext uri="{FF2B5EF4-FFF2-40B4-BE49-F238E27FC236}">
                <a16:creationId xmlns:a16="http://schemas.microsoft.com/office/drawing/2014/main" id="{EC4C2F9A-C710-470C-BFF9-BCACCBCD1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FB171E0-DABB-44DD-B25C-3FEDD34B15C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0A7BA8C5-AB78-4D03-8031-64C36519E8F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B3E7AE9-0C30-4C8D-BCEB-045F147A1AE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951F97-F326-42F7-8D8F-1EEB2C6F640D}" type="datetime1">
              <a:rPr lang="en-US"/>
              <a:pPr lvl="0"/>
              <a:t>12/12/2021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2A58856-45F8-499B-9E38-183CB52D986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B9BA8A9-F4B9-4AE4-8528-E87EC208854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1F0E92-3C26-4C13-A77D-39CD5FE6A708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96778"/>
      </p:ext>
    </p:extLst>
  </p:cSld>
  <p:clrMapOvr>
    <a:masterClrMapping/>
  </p:clrMapOvr>
</p:sldLayout>
</file>

<file path=ppt/slideLayouts/slideLayout17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>
            <a:extLst>
              <a:ext uri="{FF2B5EF4-FFF2-40B4-BE49-F238E27FC236}">
                <a16:creationId xmlns:a16="http://schemas.microsoft.com/office/drawing/2014/main" id="{637BE043-1153-4DFA-A5DC-2FB9A40C4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Vertical Title 1">
            <a:extLst>
              <a:ext uri="{FF2B5EF4-FFF2-40B4-BE49-F238E27FC236}">
                <a16:creationId xmlns:a16="http://schemas.microsoft.com/office/drawing/2014/main" id="{95899712-EEC3-4A24-85C6-F1A94CEFCA4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658673" y="609603"/>
            <a:ext cx="2158550" cy="5181603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9D20082-BEBA-46A1-A1BE-AF52676A0D1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85800" y="609603"/>
            <a:ext cx="7832119" cy="5181603"/>
          </a:xfrm>
        </p:spPr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3A815F8-824F-4611-9A14-982F0B84CC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C2E7FA-AD22-441C-8B33-96D14C923009}" type="datetime1">
              <a:rPr lang="en-US"/>
              <a:pPr lvl="0"/>
              <a:t>12/12/2021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C277A2-47F8-420D-B454-91B52952D61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EDA0E8-A7DE-4419-8F10-2C177CA7B0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C9D4DB-08A6-4357-9E9B-CE4C6CB41DED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2985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>
            <a:extLst>
              <a:ext uri="{FF2B5EF4-FFF2-40B4-BE49-F238E27FC236}">
                <a16:creationId xmlns:a16="http://schemas.microsoft.com/office/drawing/2014/main" id="{5C9C9432-7348-485B-816C-E8971F2C1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A76D912-2BFE-452B-B89F-233436193FD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7A0D27-FACF-4A4D-B90A-74BC984E80E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EF380F2-A676-44A5-BE76-1910BBE4426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EAB514-D14E-4713-8836-86A4E2083FD3}" type="datetime1">
              <a:rPr lang="en-US"/>
              <a:pPr lvl="0"/>
              <a:t>12/12/2021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22A2CEA-C95D-4C73-9736-A83212728F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CBAC5BA-DDCD-44F1-BA10-AB0C5A5FA6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F27708-9814-4592-84B2-DCF39B6A340D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939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>
            <a:extLst>
              <a:ext uri="{FF2B5EF4-FFF2-40B4-BE49-F238E27FC236}">
                <a16:creationId xmlns:a16="http://schemas.microsoft.com/office/drawing/2014/main" id="{32683468-D811-4B34-98F4-1D28337ED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B7F126B-32C5-40AE-8D51-C0F363914C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3308582"/>
            <a:ext cx="10131423" cy="1468800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0CB6C87-0C3F-4050-92C1-0EF70F3AF0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777383"/>
            <a:ext cx="10131423" cy="860395"/>
          </a:xfrm>
        </p:spPr>
        <p:txBody>
          <a:bodyPr anchor="t"/>
          <a:lstStyle>
            <a:lvl1pPr marL="0" indent="0">
              <a:buNone/>
              <a:defRPr sz="2000" cap="all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F16FE2-E5CD-42E4-9081-8D188EC35F6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EEC205-99DD-4C02-B1EB-9A29B5EEAC2D}" type="datetime1">
              <a:rPr lang="en-US"/>
              <a:pPr lvl="0"/>
              <a:t>12/12/2021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8785D37-E86D-4F9E-A27C-E0BA0103EA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93BA373-8649-4368-B1FB-86FFB4A2F82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4340CF-493F-409A-9ADF-C8BF55484F93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19142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>
            <a:extLst>
              <a:ext uri="{FF2B5EF4-FFF2-40B4-BE49-F238E27FC236}">
                <a16:creationId xmlns:a16="http://schemas.microsoft.com/office/drawing/2014/main" id="{B771E687-C766-4A88-AAEB-8C1406651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852280A-AC22-4CCA-B552-6B80D13A016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903695-1471-4378-9594-CF6B5116075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5800" y="2142064"/>
            <a:ext cx="4995330" cy="36491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4F46C26-7231-4D04-B0A9-CD6F79D8075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821893" y="2142064"/>
            <a:ext cx="4995330" cy="36491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663B0571-C441-45F9-AC07-430DFB9476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BE47EA-E370-402E-B793-170A62D6E835}" type="datetime1">
              <a:rPr lang="en-US"/>
              <a:pPr lvl="0"/>
              <a:t>12/12/2021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0D51289-95FC-4109-AFFD-79A3C57DB64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48892F1-B714-473D-BBDC-93B2784007D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91A495-4D15-441A-9AB7-E072FAE9F655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94962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508E-0747-4A69-A628-5796B08C561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930EA-2831-4B09-850B-B52EA359CF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3671" y="2218270"/>
            <a:ext cx="4709050" cy="576264"/>
          </a:xfrm>
        </p:spPr>
        <p:txBody>
          <a:bodyPr anchor="b"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B7681-56D9-46D9-BCE1-AE08DF41DB1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85800" y="2870201"/>
            <a:ext cx="4996921" cy="2920995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154631-51ED-42B7-90E4-6BCD594144A0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096003" y="2226737"/>
            <a:ext cx="4722811" cy="576264"/>
          </a:xfrm>
        </p:spPr>
        <p:txBody>
          <a:bodyPr anchor="b"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9A37C-416B-4D92-8EB1-BB0B6E2D0D21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823484" y="2870201"/>
            <a:ext cx="4995330" cy="2920995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9048CD-ED86-48B5-84BB-EB262CD0CA7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8B0289-6387-4F6F-B83E-840CB19AE707}" type="datetime1">
              <a:rPr lang="en-US"/>
              <a:pPr lvl="0"/>
              <a:t>12/12/2021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8CD27-DDE1-4EBA-9331-67C93136AE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7AC817-1087-4877-86C3-9516143D15E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CD3467-0747-49CC-BDC7-06CA607859B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81683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elestia-R1---OverlayContentHD.png">
            <a:extLst>
              <a:ext uri="{FF2B5EF4-FFF2-40B4-BE49-F238E27FC236}">
                <a16:creationId xmlns:a16="http://schemas.microsoft.com/office/drawing/2014/main" id="{20F5692E-BA6E-43A1-B853-294FA8FE4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E4046E9-D514-4043-AF43-2B1ADEDE35F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A5F36ABA-5783-490F-A5D9-E63714EDFC0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7E0A79-1150-4727-A8E5-961AEC549D56}" type="datetime1">
              <a:rPr lang="en-US"/>
              <a:pPr lvl="0"/>
              <a:t>12/12/2021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A5C413D-EA68-49E5-BAC1-8BBF79778D5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13153CE-C824-4227-9D9E-928ABCAE6DF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FC529F-5FAE-4DB0-8D9A-2A0BBA7796B8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19204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elestia-R1---OverlayContentHD.png">
            <a:extLst>
              <a:ext uri="{FF2B5EF4-FFF2-40B4-BE49-F238E27FC236}">
                <a16:creationId xmlns:a16="http://schemas.microsoft.com/office/drawing/2014/main" id="{F3C16C91-DED2-4395-9939-AE970C30E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B12D19B1-E9B1-44CC-A0A4-9A97078D347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20225A-041C-4248-8B88-750C5E06F942}" type="datetime1">
              <a:rPr lang="en-US"/>
              <a:pPr lvl="0"/>
              <a:t>12/12/2021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0968E452-618B-4A82-80F8-1C3359DE366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E98783F-EB0A-449D-B8F5-7FE1CB235B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BAEA5A-B945-4104-BD83-53BEA4C1DE5C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78194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>
            <a:extLst>
              <a:ext uri="{FF2B5EF4-FFF2-40B4-BE49-F238E27FC236}">
                <a16:creationId xmlns:a16="http://schemas.microsoft.com/office/drawing/2014/main" id="{FCC63C11-174D-4517-920F-AB1CA4E5A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EADE9B1-8714-4EDA-9F5D-1648E92035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2074334"/>
            <a:ext cx="3680880" cy="13716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2E5A84-A434-4A65-B947-2B58160226A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48196" y="609603"/>
            <a:ext cx="6169027" cy="51816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929B943-43EC-4D7E-A85E-2195C36619C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85800" y="3445934"/>
            <a:ext cx="3680880" cy="1828800"/>
          </a:xfrm>
        </p:spPr>
        <p:txBody>
          <a:bodyPr anchor="t"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5DA1E54-BE0A-4348-9754-DE58D6DFD95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333586-52D1-407E-94B8-8F6FAED5392E}" type="datetime1">
              <a:rPr lang="en-US"/>
              <a:pPr lvl="0"/>
              <a:t>12/12/2021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F0DE66E-4581-43DD-A2DC-646DD126AD0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8B41CD7-3FC5-412B-8F47-14F8D3A8CAE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FC586A-9AF0-4EEB-8ADD-51C19D34C07F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59898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>
            <a:extLst>
              <a:ext uri="{FF2B5EF4-FFF2-40B4-BE49-F238E27FC236}">
                <a16:creationId xmlns:a16="http://schemas.microsoft.com/office/drawing/2014/main" id="{DDB4A246-F825-473B-83AD-599D0809D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001808F-37DC-4519-8C0B-B2D054D3F5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6164656" cy="1371600"/>
          </a:xfrm>
        </p:spPr>
        <p:txBody>
          <a:bodyPr anchor="b"/>
          <a:lstStyle>
            <a:lvl1pPr>
              <a:defRPr sz="2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AE9817C-B449-48B2-81EE-F33AA48BBCD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7536256" y="914400"/>
            <a:ext cx="3280976" cy="4572000"/>
          </a:xfrm>
          <a:ln w="50804" cap="sq">
            <a:solidFill>
              <a:srgbClr val="FFFFFF"/>
            </a:solidFill>
            <a:prstDash val="solid"/>
            <a:miter/>
          </a:ln>
          <a:effectLst>
            <a:outerShdw dir="16200000" algn="tl">
              <a:srgbClr val="000000">
                <a:alpha val="43%"/>
              </a:srgbClr>
            </a:outerShdw>
          </a:effectLst>
        </p:spPr>
        <p:txBody>
          <a:bodyPr anchor="t"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226D959-2C22-41E4-9B2A-8361D08ECB9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85800" y="2971800"/>
            <a:ext cx="6164656" cy="1828800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35E403FF-EC9B-4281-95D4-C90615C3AA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E12D0A-0A8F-470C-84FE-8B24721FC5AC}" type="datetime1">
              <a:rPr lang="en-US"/>
              <a:pPr lvl="0"/>
              <a:t>12/12/2021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1213283C-8989-4733-8EE1-052C44A7516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DA82BDE-F4C8-4B19-BEDA-3D0BC51BADB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575718-7789-4765-8DFB-1A19E2C7FA8D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6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18" Type="http://purl.oclc.org/ooxml/officeDocument/relationships/theme" Target="../theme/theme1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slideLayout" Target="../slideLayouts/slideLayout17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19" Type="http://purl.oclc.org/ooxml/officeDocument/relationships/image" Target="../media/image1.jpeg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blipFill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7372A-B2A9-481E-8302-CFB70C67D3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10131423" cy="14562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3C143-BB69-483F-8C08-79FB8907A8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2142064"/>
            <a:ext cx="10131423" cy="3649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6314A-E50F-4B01-B0C7-98BC82189B3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589663" y="5870576"/>
            <a:ext cx="1600200" cy="3778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9A76F881-E571-41AC-AB99-16BA706A956D}" type="datetime1">
              <a:rPr lang="en-US"/>
              <a:pPr lvl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FB5D6-92E5-4C57-B0B6-55B9E623450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85800" y="5870576"/>
            <a:ext cx="7827657" cy="3778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441B6-44E8-41DD-9FE9-1850F6FAB8D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266060" y="5870576"/>
            <a:ext cx="551163" cy="3778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4C80CCCB-446C-43D6-91EA-F2A0EF81A7FA}" type="slidenum"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l" defTabSz="457200" rtl="0" fontAlgn="auto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fr-FR" sz="3600" b="0" i="0" u="none" strike="noStrike" kern="1200" cap="all" spc="0" baseline="0%">
          <a:solidFill>
            <a:srgbClr val="FFFFFF"/>
          </a:solidFill>
          <a:uFillTx/>
          <a:latin typeface="Calibri Light"/>
        </a:defRPr>
      </a:lvl1pPr>
    </p:titleStyle>
    <p:bodyStyle>
      <a:lvl1pPr marL="285750" marR="0" lvl="0" indent="-285750" algn="l" defTabSz="457200" rtl="0" fontAlgn="auto" hangingPunct="1">
        <a:lnSpc>
          <a:spcPct val="100%"/>
        </a:lnSpc>
        <a:spcBef>
          <a:spcPts val="0"/>
        </a:spcBef>
        <a:spcAft>
          <a:spcPts val="1000"/>
        </a:spcAft>
        <a:buClr>
          <a:srgbClr val="FFFFFF"/>
        </a:buClr>
        <a:buSzPct val="100%"/>
        <a:buFont typeface="Arial"/>
        <a:buChar char="•"/>
        <a:tabLst/>
        <a:defRPr lang="fr-FR" sz="1800" b="0" i="0" u="none" strike="noStrike" kern="1200" cap="none" spc="0" baseline="0%">
          <a:solidFill>
            <a:srgbClr val="FFFFFF"/>
          </a:solidFill>
          <a:uFillTx/>
          <a:latin typeface="Calibri"/>
        </a:defRPr>
      </a:lvl1pPr>
      <a:lvl2pPr marL="742950" marR="0" lvl="1" indent="-285750" algn="l" defTabSz="457200" rtl="0" fontAlgn="auto" hangingPunct="1">
        <a:lnSpc>
          <a:spcPct val="100%"/>
        </a:lnSpc>
        <a:spcBef>
          <a:spcPts val="0"/>
        </a:spcBef>
        <a:spcAft>
          <a:spcPts val="1000"/>
        </a:spcAft>
        <a:buClr>
          <a:srgbClr val="FFFFFF"/>
        </a:buClr>
        <a:buSzPct val="100%"/>
        <a:buFont typeface="Arial"/>
        <a:buChar char="•"/>
        <a:tabLst/>
        <a:defRPr lang="fr-FR" sz="1600" b="0" i="0" u="none" strike="noStrike" kern="1200" cap="none" spc="0" baseline="0%">
          <a:solidFill>
            <a:srgbClr val="FFFFFF"/>
          </a:solidFill>
          <a:uFillTx/>
          <a:latin typeface="Calibri"/>
        </a:defRPr>
      </a:lvl2pPr>
      <a:lvl3pPr marL="1200150" marR="0" lvl="2" indent="-285750" algn="l" defTabSz="457200" rtl="0" fontAlgn="auto" hangingPunct="1">
        <a:lnSpc>
          <a:spcPct val="100%"/>
        </a:lnSpc>
        <a:spcBef>
          <a:spcPts val="0"/>
        </a:spcBef>
        <a:spcAft>
          <a:spcPts val="1000"/>
        </a:spcAft>
        <a:buClr>
          <a:srgbClr val="FFFFFF"/>
        </a:buClr>
        <a:buSzPct val="100%"/>
        <a:buFont typeface="Arial"/>
        <a:buChar char="•"/>
        <a:tabLst/>
        <a:defRPr lang="fr-FR" sz="1400" b="0" i="0" u="none" strike="noStrike" kern="1200" cap="none" spc="0" baseline="0%">
          <a:solidFill>
            <a:srgbClr val="FFFFFF"/>
          </a:solidFill>
          <a:uFillTx/>
          <a:latin typeface="Calibri"/>
        </a:defRPr>
      </a:lvl3pPr>
      <a:lvl4pPr marL="1543050" marR="0" lvl="3" indent="-171450" algn="l" defTabSz="457200" rtl="0" fontAlgn="auto" hangingPunct="1">
        <a:lnSpc>
          <a:spcPct val="100%"/>
        </a:lnSpc>
        <a:spcBef>
          <a:spcPts val="0"/>
        </a:spcBef>
        <a:spcAft>
          <a:spcPts val="1000"/>
        </a:spcAft>
        <a:buClr>
          <a:srgbClr val="FFFFFF"/>
        </a:buClr>
        <a:buSzPct val="100%"/>
        <a:buFont typeface="Arial"/>
        <a:buChar char="•"/>
        <a:tabLst/>
        <a:defRPr lang="fr-FR" sz="1200" b="0" i="0" u="none" strike="noStrike" kern="1200" cap="none" spc="0" baseline="0%">
          <a:solidFill>
            <a:srgbClr val="FFFFFF"/>
          </a:solidFill>
          <a:uFillTx/>
          <a:latin typeface="Calibri"/>
        </a:defRPr>
      </a:lvl4pPr>
      <a:lvl5pPr marL="2000250" marR="0" lvl="4" indent="-171450" algn="l" defTabSz="457200" rtl="0" fontAlgn="auto" hangingPunct="1">
        <a:lnSpc>
          <a:spcPct val="100%"/>
        </a:lnSpc>
        <a:spcBef>
          <a:spcPts val="0"/>
        </a:spcBef>
        <a:spcAft>
          <a:spcPts val="1000"/>
        </a:spcAft>
        <a:buClr>
          <a:srgbClr val="FFFFFF"/>
        </a:buClr>
        <a:buSzPct val="100%"/>
        <a:buFont typeface="Arial"/>
        <a:buChar char="•"/>
        <a:tabLst/>
        <a:defRPr lang="fr-FR" sz="1200" b="0" i="0" u="none" strike="noStrike" kern="1200" cap="none" spc="0" baseline="0%">
          <a:solidFill>
            <a:srgbClr val="FFFFFF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image" Target="../media/image5.png"/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image" Target="../media/image6.png"/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8.png"/><Relationship Id="rId2" Type="http://purl.oclc.org/ooxml/officeDocument/relationships/image" Target="../media/image7.png"/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purl.oclc.org/ooxml/officeDocument/relationships/hyperlink" Target="https://openclassrooms.com/fr/courses/1115306-presentation-de-la-javadoc" TargetMode="External"/><Relationship Id="rId3" Type="http://purl.oclc.org/ooxml/officeDocument/relationships/hyperlink" Target="https://codes-sources.commentcamarche.net/forum/affich-1592413-realiser-un-objet-qui-bouge-sur-java" TargetMode="External"/><Relationship Id="rId7" Type="http://purl.oclc.org/ooxml/officeDocument/relationships/hyperlink" Target="https://www.youtube.com/c/Gravenilvectuto" TargetMode="External"/><Relationship Id="rId2" Type="http://purl.oclc.org/ooxml/officeDocument/relationships/hyperlink" Target="https://www.youtube.com/c/netprof" TargetMode="External"/><Relationship Id="rId1" Type="http://purl.oclc.org/ooxml/officeDocument/relationships/slideLayout" Target="../slideLayouts/slideLayout2.xml"/><Relationship Id="rId6" Type="http://purl.oclc.org/ooxml/officeDocument/relationships/hyperlink" Target="https://developer.mozilla.org/fr/docs/Web/JavaScript/Reference/Operators/Increment" TargetMode="External"/><Relationship Id="rId5" Type="http://purl.oclc.org/ooxml/officeDocument/relationships/hyperlink" Target="https://stackoverflow.com/questions/7313710/why-do-people-use-i-i-1-instead-of-i" TargetMode="External"/><Relationship Id="rId4" Type="http://purl.oclc.org/ooxml/officeDocument/relationships/hyperlink" Target="https://www.it-swarm-fr.com/fr/netbeans/comment-faire-de-la-documentation-avec-netbeans-et-javadoc/941161412/" TargetMode="Externa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09B94-37F5-4419-BE6E-06D0EB2C618A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fr-FR"/>
              <a:t>FINN-ECE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4DD641-DD37-44EE-AF27-D55B0BB3ACA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90%"/>
              </a:lnSpc>
            </a:pPr>
            <a:r>
              <a:rPr lang="fr-FR"/>
              <a:t>Projet Java ING3 Apprentis</a:t>
            </a:r>
            <a:br>
              <a:rPr lang="fr-FR"/>
            </a:br>
            <a:br>
              <a:rPr lang="fr-FR"/>
            </a:br>
            <a:r>
              <a:rPr lang="fr-FR"/>
              <a:t>Tadzio OLIVA</a:t>
            </a:r>
            <a:br>
              <a:rPr lang="fr-FR"/>
            </a:br>
            <a:r>
              <a:rPr lang="fr-FR"/>
              <a:t>Louis Lavergne</a:t>
            </a:r>
            <a:br>
              <a:rPr lang="fr-FR"/>
            </a:br>
            <a:r>
              <a:rPr lang="fr-FR"/>
              <a:t>Sofiane Necer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E6E2C7D-9402-4308-8924-56BBED6F008D}"/>
              </a:ext>
            </a:extLst>
          </p:cNvPr>
          <p:cNvSpPr txBox="1"/>
          <p:nvPr/>
        </p:nvSpPr>
        <p:spPr>
          <a:xfrm>
            <a:off x="2727161" y="549508"/>
            <a:ext cx="6737683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4000" b="1" i="0" u="sng" strike="noStrike" kern="1200" cap="none" spc="0" baseline="0%">
                <a:solidFill>
                  <a:srgbClr val="FFFFFF"/>
                </a:solidFill>
                <a:uFillTx/>
                <a:latin typeface="Calibri"/>
              </a:rPr>
              <a:t>Club Penguin Thin Ice Java</a:t>
            </a:r>
          </a:p>
        </p:txBody>
      </p:sp>
      <p:pic>
        <p:nvPicPr>
          <p:cNvPr id="5" name="Picture 2" descr="Thin Ice | Club Penguin Wiki | Fandom">
            <a:extLst>
              <a:ext uri="{FF2B5EF4-FFF2-40B4-BE49-F238E27FC236}">
                <a16:creationId xmlns:a16="http://schemas.microsoft.com/office/drawing/2014/main" id="{4C722AA0-EA0A-4281-9D7A-42CB3F39AD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529263" y="1513368"/>
            <a:ext cx="3962396" cy="47865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D9D7E-9F07-48EE-881D-C7412CFB23E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019A37-7E00-4F3C-AD86-8872D2BD7CB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-"/>
            </a:pPr>
            <a:r>
              <a:rPr lang="fr-FR" sz="2400" dirty="0"/>
              <a:t>I) Répartition des tâches</a:t>
            </a:r>
          </a:p>
          <a:p>
            <a:pPr lvl="0">
              <a:buChar char="-"/>
            </a:pPr>
            <a:r>
              <a:rPr lang="fr-FR" sz="2400" dirty="0"/>
              <a:t>II) Diagramme de classes</a:t>
            </a:r>
          </a:p>
          <a:p>
            <a:pPr lvl="0">
              <a:buChar char="-"/>
            </a:pPr>
            <a:r>
              <a:rPr lang="fr-FR" sz="2400" dirty="0"/>
              <a:t>III) Storyboard</a:t>
            </a:r>
          </a:p>
          <a:p>
            <a:pPr lvl="0">
              <a:buChar char="-"/>
            </a:pPr>
            <a:r>
              <a:rPr lang="fr-FR" sz="2400" dirty="0"/>
              <a:t>IV) </a:t>
            </a:r>
            <a:r>
              <a:rPr lang="fr-FR" sz="2400" dirty="0" err="1"/>
              <a:t>Versionning</a:t>
            </a:r>
            <a:r>
              <a:rPr lang="fr-FR" sz="2400" dirty="0"/>
              <a:t> – Git Kraken</a:t>
            </a:r>
          </a:p>
          <a:p>
            <a:pPr lvl="0">
              <a:buChar char="-"/>
            </a:pPr>
            <a:r>
              <a:rPr lang="fr-FR" sz="2400" dirty="0"/>
              <a:t>V) Bilan individuel</a:t>
            </a:r>
          </a:p>
          <a:p>
            <a:pPr lvl="0">
              <a:buChar char="-"/>
            </a:pPr>
            <a:r>
              <a:rPr lang="fr-FR" sz="2400" dirty="0"/>
              <a:t>VI) Bilan collectif</a:t>
            </a:r>
          </a:p>
          <a:p>
            <a:pPr marL="0" lvl="0" indent="0">
              <a:buNone/>
            </a:pPr>
            <a:endParaRPr lang="fr-FR" dirty="0"/>
          </a:p>
          <a:p>
            <a:pPr marL="0" lv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9E5FC9-9531-4039-94A1-89C663439F2D}"/>
              </a:ext>
            </a:extLst>
          </p:cNvPr>
          <p:cNvSpPr txBox="1"/>
          <p:nvPr/>
        </p:nvSpPr>
        <p:spPr>
          <a:xfrm>
            <a:off x="10266060" y="5870576"/>
            <a:ext cx="551163" cy="3778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BCAC9014-85F4-40DF-81E5-5E3EF26AADE8}" type="slidenum">
              <a:rPr/>
              <a:t>2</a:t>
            </a:fld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3">
            <a:extLst>
              <a:ext uri="{FF2B5EF4-FFF2-40B4-BE49-F238E27FC236}">
                <a16:creationId xmlns:a16="http://schemas.microsoft.com/office/drawing/2014/main" id="{88BA0241-7E84-46AA-9A18-63696D2F6A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636" y="-118533"/>
            <a:ext cx="10131423" cy="1456264"/>
          </a:xfrm>
        </p:spPr>
        <p:txBody>
          <a:bodyPr/>
          <a:lstStyle/>
          <a:p>
            <a:pPr lvl="0"/>
            <a:r>
              <a:rPr lang="fr-FR"/>
              <a:t>Répartition des Tâches</a:t>
            </a:r>
          </a:p>
        </p:txBody>
      </p:sp>
      <p:sp>
        <p:nvSpPr>
          <p:cNvPr id="3" name="Espace réservé du numéro de diapositive 6">
            <a:extLst>
              <a:ext uri="{FF2B5EF4-FFF2-40B4-BE49-F238E27FC236}">
                <a16:creationId xmlns:a16="http://schemas.microsoft.com/office/drawing/2014/main" id="{32736499-6A8B-4266-A767-5320B78CA4D5}"/>
              </a:ext>
            </a:extLst>
          </p:cNvPr>
          <p:cNvSpPr txBox="1"/>
          <p:nvPr/>
        </p:nvSpPr>
        <p:spPr>
          <a:xfrm>
            <a:off x="10266060" y="5870576"/>
            <a:ext cx="551163" cy="3778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7890C9C9-6F2D-41C0-838D-889301E80C16}" type="slidenum">
              <a:rPr/>
              <a:t>3</a:t>
            </a:fld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</a:endParaRP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CB58A497-9745-42F9-8565-B57C357F1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78257"/>
              </p:ext>
            </p:extLst>
          </p:nvPr>
        </p:nvGraphicFramePr>
        <p:xfrm>
          <a:off x="1837448" y="2413829"/>
          <a:ext cx="8127999" cy="1737360"/>
        </p:xfrm>
        <a:graphic>
          <a:graphicData uri="http://purl.oclc.org/ooxml/drawingml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156095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690213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65031188"/>
                    </a:ext>
                  </a:extLst>
                </a:gridCol>
              </a:tblGrid>
              <a:tr h="16297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Sofiane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Tadzio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Louis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246098"/>
                  </a:ext>
                </a:extLst>
              </a:tr>
              <a:tr h="528207">
                <a:tc>
                  <a:txBody>
                    <a:bodyPr/>
                    <a:lstStyle/>
                    <a:p>
                      <a:r>
                        <a:rPr lang="fr-FR" dirty="0"/>
                        <a:t>Création des niveaux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Sauvegarde niveaux fichiers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Déplacements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830381"/>
                  </a:ext>
                </a:extLst>
              </a:tr>
              <a:tr h="306025">
                <a:tc>
                  <a:txBody>
                    <a:bodyPr/>
                    <a:lstStyle/>
                    <a:p>
                      <a:r>
                        <a:rPr lang="fr-FR" dirty="0"/>
                        <a:t>Menu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Score - </a:t>
                      </a:r>
                      <a:r>
                        <a:rPr lang="fr-FR" dirty="0" err="1"/>
                        <a:t>highscore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040999"/>
                  </a:ext>
                </a:extLst>
              </a:tr>
              <a:tr h="301833">
                <a:tc>
                  <a:txBody>
                    <a:bodyPr/>
                    <a:lstStyle/>
                    <a:p>
                      <a:r>
                        <a:rPr lang="fr-FR" dirty="0" err="1"/>
                        <a:t>Entity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16073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1F06369A-B9C0-440E-9B45-DC19AA7E3E95}"/>
              </a:ext>
            </a:extLst>
          </p:cNvPr>
          <p:cNvSpPr txBox="1"/>
          <p:nvPr/>
        </p:nvSpPr>
        <p:spPr>
          <a:xfrm>
            <a:off x="10266060" y="5870576"/>
            <a:ext cx="551163" cy="3778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415F9C17-B017-4FB5-8F6B-1D5B671435F0}" type="slidenum">
              <a:rPr/>
              <a:t>4</a:t>
            </a:fld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49B7917-2BFD-4D7C-B286-6ABCA73E4D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0.524%" t="0.301%" r="0.704%" b="0.584%"/>
          <a:stretch/>
        </p:blipFill>
        <p:spPr>
          <a:xfrm>
            <a:off x="1861102" y="55547"/>
            <a:ext cx="8489128" cy="670517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3EA198-4BD6-42F3-BE1C-C94FE81B22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282805"/>
            <a:ext cx="10131423" cy="1456264"/>
          </a:xfrm>
        </p:spPr>
        <p:txBody>
          <a:bodyPr/>
          <a:lstStyle/>
          <a:p>
            <a:pPr lvl="0"/>
            <a:r>
              <a:rPr lang="fr-FR"/>
              <a:t>Storyboard – Interface  console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D7160054-74E7-446D-B710-A5CEFC5E1351}"/>
              </a:ext>
            </a:extLst>
          </p:cNvPr>
          <p:cNvSpPr txBox="1"/>
          <p:nvPr/>
        </p:nvSpPr>
        <p:spPr>
          <a:xfrm>
            <a:off x="10266060" y="5870576"/>
            <a:ext cx="551163" cy="3778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DBB8EC73-D75C-46A3-984C-1C87FFF80661}" type="slidenum">
              <a:rPr/>
              <a:t>5</a:t>
            </a:fld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B53544DB-649C-44D3-A57A-5BD7D46C3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918" y="752684"/>
            <a:ext cx="8539142" cy="6031912"/>
          </a:xfrm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F3097C-5270-4876-B394-D07D6B0294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144539"/>
            <a:ext cx="10131423" cy="1456264"/>
          </a:xfrm>
        </p:spPr>
        <p:txBody>
          <a:bodyPr/>
          <a:lstStyle/>
          <a:p>
            <a:pPr lvl="0"/>
            <a:r>
              <a:rPr lang="fr-FR"/>
              <a:t>Versioning - GitKraken</a:t>
            </a:r>
          </a:p>
        </p:txBody>
      </p:sp>
      <p:pic>
        <p:nvPicPr>
          <p:cNvPr id="3" name="Espace réservé du contenu 5">
            <a:extLst>
              <a:ext uri="{FF2B5EF4-FFF2-40B4-BE49-F238E27FC236}">
                <a16:creationId xmlns:a16="http://schemas.microsoft.com/office/drawing/2014/main" id="{00BCD8F8-3150-4774-81F0-F32457018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39694"/>
            <a:ext cx="5869451" cy="4590517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143568-4C58-4CFE-B521-FECB7012F119}"/>
              </a:ext>
            </a:extLst>
          </p:cNvPr>
          <p:cNvSpPr txBox="1"/>
          <p:nvPr/>
        </p:nvSpPr>
        <p:spPr>
          <a:xfrm>
            <a:off x="10635711" y="6158180"/>
            <a:ext cx="551163" cy="3778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%" dirty="0">
                <a:uFillTx/>
                <a:latin typeface="Calibri"/>
              </a:rPr>
              <a:t>6</a:t>
            </a:r>
          </a:p>
        </p:txBody>
      </p:sp>
      <p:pic>
        <p:nvPicPr>
          <p:cNvPr id="5" name="Image 9">
            <a:extLst>
              <a:ext uri="{FF2B5EF4-FFF2-40B4-BE49-F238E27FC236}">
                <a16:creationId xmlns:a16="http://schemas.microsoft.com/office/drawing/2014/main" id="{995B4763-D4C8-4F67-B4FA-8F592DBA2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451" y="1439694"/>
            <a:ext cx="6259397" cy="459051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3">
            <a:extLst>
              <a:ext uri="{FF2B5EF4-FFF2-40B4-BE49-F238E27FC236}">
                <a16:creationId xmlns:a16="http://schemas.microsoft.com/office/drawing/2014/main" id="{46DEBE74-8BDC-49F8-8AEA-758760478EA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Bilan individuel – Compétences acquises </a:t>
            </a:r>
          </a:p>
        </p:txBody>
      </p:sp>
      <p:sp>
        <p:nvSpPr>
          <p:cNvPr id="3" name="Espace réservé du numéro de diapositive 6">
            <a:extLst>
              <a:ext uri="{FF2B5EF4-FFF2-40B4-BE49-F238E27FC236}">
                <a16:creationId xmlns:a16="http://schemas.microsoft.com/office/drawing/2014/main" id="{C1202D6F-E8DE-4576-855F-82505D555FA2}"/>
              </a:ext>
            </a:extLst>
          </p:cNvPr>
          <p:cNvSpPr txBox="1"/>
          <p:nvPr/>
        </p:nvSpPr>
        <p:spPr>
          <a:xfrm>
            <a:off x="10266060" y="5870576"/>
            <a:ext cx="551163" cy="3778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3E3A39-255D-4C63-9E10-5B225C2BD159}" type="slidenum">
              <a:rPr/>
              <a:t>7</a:t>
            </a:fld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</a:endParaRPr>
          </a:p>
        </p:txBody>
      </p:sp>
      <p:graphicFrame>
        <p:nvGraphicFramePr>
          <p:cNvPr id="4" name="Tableau 7">
            <a:extLst>
              <a:ext uri="{FF2B5EF4-FFF2-40B4-BE49-F238E27FC236}">
                <a16:creationId xmlns:a16="http://schemas.microsoft.com/office/drawing/2014/main" id="{47A372F7-4C81-4410-B1FE-9765903E9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609764"/>
              </p:ext>
            </p:extLst>
          </p:nvPr>
        </p:nvGraphicFramePr>
        <p:xfrm>
          <a:off x="685800" y="2141533"/>
          <a:ext cx="10131432" cy="3114044"/>
        </p:xfrm>
        <a:graphic>
          <a:graphicData uri="http://purl.oclc.org/ooxml/drawingml/table">
            <a:tbl>
              <a:tblPr firstRow="1" bandRow="1">
                <a:effectLst/>
                <a:tableStyleId>{5C22544A-7EE6-4342-B048-85BDC9FD1C3A}</a:tableStyleId>
              </a:tblPr>
              <a:tblGrid>
                <a:gridCol w="3377144">
                  <a:extLst>
                    <a:ext uri="{9D8B030D-6E8A-4147-A177-3AD203B41FA5}">
                      <a16:colId xmlns:a16="http://schemas.microsoft.com/office/drawing/2014/main" val="3517151369"/>
                    </a:ext>
                  </a:extLst>
                </a:gridCol>
                <a:gridCol w="3377144">
                  <a:extLst>
                    <a:ext uri="{9D8B030D-6E8A-4147-A177-3AD203B41FA5}">
                      <a16:colId xmlns:a16="http://schemas.microsoft.com/office/drawing/2014/main" val="3558530927"/>
                    </a:ext>
                  </a:extLst>
                </a:gridCol>
                <a:gridCol w="3377144">
                  <a:extLst>
                    <a:ext uri="{9D8B030D-6E8A-4147-A177-3AD203B41FA5}">
                      <a16:colId xmlns:a16="http://schemas.microsoft.com/office/drawing/2014/main" val="2813700597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Tadzio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Louis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Sofiane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8136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Utilisation d’un langage orienté objet</a:t>
                      </a:r>
                    </a:p>
                    <a:p>
                      <a:pPr lvl="0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dirty="0"/>
                        <a:t>Utilisation d’un langage orienté objet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dirty="0"/>
                        <a:t>Utilisation d’un langage orienté objet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80614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dirty="0"/>
                        <a:t>Lecture – écriture dans les fichiers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dirty="0"/>
                        <a:t>Visualisation des mouvements dans un tableau en deux 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Création d'un jeu en modèle MVC</a:t>
                      </a:r>
                    </a:p>
                    <a:p>
                      <a:pPr lvl="0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9615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dirty="0"/>
                        <a:t>Génération de la </a:t>
                      </a:r>
                      <a:r>
                        <a:rPr lang="fr-FR" dirty="0" err="1"/>
                        <a:t>javadoc</a:t>
                      </a:r>
                      <a:r>
                        <a:rPr lang="fr-FR" dirty="0"/>
                        <a:t> et diagrammes de classes avec </a:t>
                      </a:r>
                      <a:r>
                        <a:rPr lang="fr-FR" dirty="0" err="1"/>
                        <a:t>easyUML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dirty="0"/>
                        <a:t>Découverte de Git et gestion de projet avec cet outil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Gestion de projet</a:t>
                      </a:r>
                    </a:p>
                    <a:p>
                      <a:pPr lvl="0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0612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E6DBBC-B57D-498D-8B8B-28DD2BC43D1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Bilan Collectif – Etat de l’existant et points d’amélioration</a:t>
            </a:r>
          </a:p>
        </p:txBody>
      </p:sp>
      <p:graphicFrame>
        <p:nvGraphicFramePr>
          <p:cNvPr id="3" name="Tableau 5">
            <a:extLst>
              <a:ext uri="{FF2B5EF4-FFF2-40B4-BE49-F238E27FC236}">
                <a16:creationId xmlns:a16="http://schemas.microsoft.com/office/drawing/2014/main" id="{5311FBD9-E4DC-48B0-BFA7-6645C82BAF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497055"/>
              </p:ext>
            </p:extLst>
          </p:nvPr>
        </p:nvGraphicFramePr>
        <p:xfrm>
          <a:off x="685800" y="2141533"/>
          <a:ext cx="10131422" cy="2748284"/>
        </p:xfrm>
        <a:graphic>
          <a:graphicData uri="http://purl.oclc.org/ooxml/drawingml/table">
            <a:tbl>
              <a:tblPr firstRow="1" bandRow="1">
                <a:effectLst/>
                <a:tableStyleId>{5C22544A-7EE6-4342-B048-85BDC9FD1C3A}</a:tableStyleId>
              </a:tblPr>
              <a:tblGrid>
                <a:gridCol w="5065711">
                  <a:extLst>
                    <a:ext uri="{9D8B030D-6E8A-4147-A177-3AD203B41FA5}">
                      <a16:colId xmlns:a16="http://schemas.microsoft.com/office/drawing/2014/main" val="1587868279"/>
                    </a:ext>
                  </a:extLst>
                </a:gridCol>
                <a:gridCol w="5065711">
                  <a:extLst>
                    <a:ext uri="{9D8B030D-6E8A-4147-A177-3AD203B41FA5}">
                      <a16:colId xmlns:a16="http://schemas.microsoft.com/office/drawing/2014/main" val="1809538432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dirty="0"/>
                        <a:t>Travail effectué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Points d’améliorations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81948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dirty="0"/>
                        <a:t>Technique</a:t>
                      </a:r>
                    </a:p>
                    <a:p>
                      <a:pPr marL="285750" lvl="0" indent="-285750" algn="l" defTabSz="914400" rtl="0" eaLnBrk="1" latinLnBrk="0" hangingPunct="1">
                        <a:buSzPct val="100%"/>
                        <a:buFont typeface="Arial" pitchFamily="34"/>
                        <a:buChar char="•"/>
                      </a:pPr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Mode console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dirty="0"/>
                        <a:t>Technique</a:t>
                      </a:r>
                    </a:p>
                    <a:p>
                      <a:pPr marL="285750" lvl="0" indent="-285750">
                        <a:buSzPct val="100%"/>
                        <a:buFont typeface="Arial" pitchFamily="34"/>
                        <a:buChar char="•"/>
                      </a:pPr>
                      <a:r>
                        <a:rPr lang="fr-FR" dirty="0"/>
                        <a:t>Mode Graphique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%"/>
                        <a:buFont typeface="Arial" pitchFamily="34"/>
                        <a:buChar char="•"/>
                        <a:tabLst/>
                        <a:defRPr/>
                      </a:pPr>
                      <a:r>
                        <a:rPr lang="fr-FR" dirty="0"/>
                        <a:t>Déplacement des ennemis indépendant de Eceman en mode graphique</a:t>
                      </a:r>
                    </a:p>
                    <a:p>
                      <a:pPr marL="0" lvl="0" indent="0">
                        <a:buSzPct val="100%"/>
                        <a:buFont typeface="Arial" pitchFamily="34"/>
                        <a:buNone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74328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 dirty="0"/>
                        <a:t>Gestion de projet</a:t>
                      </a:r>
                    </a:p>
                    <a:p>
                      <a:pPr marL="285750" lvl="0" indent="-285750" algn="l" defTabSz="914400" rtl="0" eaLnBrk="1" latinLnBrk="0" hangingPunct="1">
                        <a:buSzPct val="100%"/>
                        <a:buFont typeface="Arial" pitchFamily="34"/>
                        <a:buChar char="•"/>
                      </a:pPr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Bonne utilisation de 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dirty="0"/>
                        <a:t>Gestion de Projet</a:t>
                      </a:r>
                    </a:p>
                    <a:p>
                      <a:pPr marL="285750" lvl="0" indent="-285750">
                        <a:buSzPct val="100%"/>
                        <a:buFont typeface="Arial" pitchFamily="34"/>
                        <a:buChar char="•"/>
                      </a:pPr>
                      <a:r>
                        <a:rPr lang="fr-FR" dirty="0"/>
                        <a:t>Phase de conception</a:t>
                      </a:r>
                    </a:p>
                    <a:p>
                      <a:pPr marL="285750" lvl="0" indent="-285750">
                        <a:buSzPct val="100%"/>
                        <a:buFont typeface="Arial" pitchFamily="34"/>
                        <a:buChar char="•"/>
                      </a:pPr>
                      <a:r>
                        <a:rPr lang="fr-FR" dirty="0"/>
                        <a:t>Gestion du temps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36996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20A730-05D6-4ED1-8EBE-9F25448E0D4C}"/>
              </a:ext>
            </a:extLst>
          </p:cNvPr>
          <p:cNvSpPr txBox="1"/>
          <p:nvPr/>
        </p:nvSpPr>
        <p:spPr>
          <a:xfrm>
            <a:off x="10266060" y="5870576"/>
            <a:ext cx="551163" cy="3778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EBEC2820-917F-44D1-85D1-D6F17155C0D0}" type="slidenum">
              <a:rPr/>
              <a:t>8</a:t>
            </a:fld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D73889-739B-4DC7-B4C2-2A75ADF7CAC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72103-201F-4110-9BF9-0EDBCE7EEE3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>
                <a:hlinkClick r:id="rId2"/>
              </a:rPr>
              <a:t>https://www.youtube.com/c/netprof</a:t>
            </a:r>
            <a:endParaRPr lang="fr-FR" dirty="0"/>
          </a:p>
          <a:p>
            <a:pPr lvl="0"/>
            <a:r>
              <a:rPr lang="fr-FR" dirty="0">
                <a:hlinkClick r:id="rId3"/>
              </a:rPr>
              <a:t>https://codes-sources.commentcamarche.net/forum/affich-1592413-realiser-un-objet-qui-bouge-sur-java</a:t>
            </a:r>
            <a:endParaRPr lang="fr-FR" dirty="0"/>
          </a:p>
          <a:p>
            <a:pPr lvl="0"/>
            <a:r>
              <a:rPr lang="fr-FR" dirty="0">
                <a:hlinkClick r:id="rId4"/>
              </a:rPr>
              <a:t>https://www.it-swarm-fr.com/fr/netbeans/comment-faire-de-la-documentation-avec-netbeans-et-javadoc/941161412/</a:t>
            </a:r>
            <a:endParaRPr lang="fr-FR" dirty="0"/>
          </a:p>
          <a:p>
            <a:pPr lvl="0"/>
            <a:r>
              <a:rPr lang="fr-FR" dirty="0">
                <a:hlinkClick r:id="rId5"/>
              </a:rPr>
              <a:t>https://stackoverflow.com/questions/7313710/why-do-people-use-i-i-1-instead-of-i</a:t>
            </a:r>
            <a:endParaRPr lang="fr-FR" dirty="0"/>
          </a:p>
          <a:p>
            <a:pPr lvl="0"/>
            <a:r>
              <a:rPr lang="fr-FR" dirty="0">
                <a:hlinkClick r:id="rId6"/>
              </a:rPr>
              <a:t>https://developer.mozilla.org/fr/docs/Web/JavaScript/Reference/Operators/Increment</a:t>
            </a:r>
            <a:endParaRPr lang="fr-FR" dirty="0"/>
          </a:p>
          <a:p>
            <a:pPr lvl="0"/>
            <a:r>
              <a:rPr lang="fr-FR" dirty="0">
                <a:hlinkClick r:id="rId7"/>
              </a:rPr>
              <a:t>https://www.youtube.com/c/Gravenilvectuto</a:t>
            </a:r>
            <a:endParaRPr lang="fr-FR" dirty="0"/>
          </a:p>
          <a:p>
            <a:pPr lvl="0"/>
            <a:r>
              <a:rPr lang="fr-FR" dirty="0">
                <a:hlinkClick r:id="rId8"/>
              </a:rPr>
              <a:t>https://openclassrooms.com/fr/courses/1115306-presentation-de-la-javadoc</a:t>
            </a:r>
            <a:endParaRPr lang="fr-FR" dirty="0"/>
          </a:p>
          <a:p>
            <a:pPr lv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7A879E-DA7B-44F2-AEEF-2CA5EC3D58CD}"/>
              </a:ext>
            </a:extLst>
          </p:cNvPr>
          <p:cNvSpPr txBox="1"/>
          <p:nvPr/>
        </p:nvSpPr>
        <p:spPr>
          <a:xfrm>
            <a:off x="10266060" y="5870576"/>
            <a:ext cx="551163" cy="3778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DF6DBCC-1FBA-4A36-BD7F-2F195813A6A1}" type="slidenum">
              <a:rPr/>
              <a:t>9</a:t>
            </a:fld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purl.oclc.org/ooxml/drawingml/main" name="Céles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FINN-ECE</Template>
  <TotalTime>33</TotalTime>
  <Words>285</Words>
  <Application>Microsoft Office PowerPoint</Application>
  <PresentationFormat>Grand écran</PresentationFormat>
  <Paragraphs>64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Céleste</vt:lpstr>
      <vt:lpstr>FINN-ECE</vt:lpstr>
      <vt:lpstr>Sommaire</vt:lpstr>
      <vt:lpstr>Répartition des Tâches</vt:lpstr>
      <vt:lpstr>Présentation PowerPoint</vt:lpstr>
      <vt:lpstr>Storyboard – Interface  console</vt:lpstr>
      <vt:lpstr>Versioning - GitKraken</vt:lpstr>
      <vt:lpstr>Bilan individuel – Compétences acquises </vt:lpstr>
      <vt:lpstr>Bilan Collectif – Etat de l’existant et points d’amélioration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FINN-ECE</dc:title>
  <dc:creator>Sofiane NECER</dc:creator>
  <cp:lastModifiedBy>Louis LAVERGNE</cp:lastModifiedBy>
  <cp:revision>6</cp:revision>
  <dcterms:created xsi:type="dcterms:W3CDTF">2021-12-11T11:24:28Z</dcterms:created>
  <dcterms:modified xsi:type="dcterms:W3CDTF">2021-12-12T22:29:56Z</dcterms:modified>
</cp:coreProperties>
</file>