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0"/>
  </p:notesMasterIdLst>
  <p:sldIdLst>
    <p:sldId id="256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20" r:id="rId16"/>
    <p:sldId id="345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46" r:id="rId28"/>
    <p:sldId id="270" r:id="rId29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DF429137-DE15-4BFE-9D4A-26D2C8CB20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5A461C1-0B4C-46FA-BD43-F731D5E0A2C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97DC9A44-34F4-44D0-BFFC-2856E46C45E8}" type="datetimeFigureOut">
              <a:rPr lang="hu-HU"/>
              <a:pPr>
                <a:defRPr/>
              </a:pPr>
              <a:t>2021. 09. 21.</a:t>
            </a:fld>
            <a:endParaRPr lang="hu-HU"/>
          </a:p>
        </p:txBody>
      </p:sp>
      <p:sp>
        <p:nvSpPr>
          <p:cNvPr id="4" name="Diakép helye 3">
            <a:extLst>
              <a:ext uri="{FF2B5EF4-FFF2-40B4-BE49-F238E27FC236}">
                <a16:creationId xmlns:a16="http://schemas.microsoft.com/office/drawing/2014/main" id="{1F83DCD4-30D9-4B29-906F-8B6A67881E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u-HU" noProof="0"/>
          </a:p>
        </p:txBody>
      </p:sp>
      <p:sp>
        <p:nvSpPr>
          <p:cNvPr id="5" name="Jegyzetek helye 4">
            <a:extLst>
              <a:ext uri="{FF2B5EF4-FFF2-40B4-BE49-F238E27FC236}">
                <a16:creationId xmlns:a16="http://schemas.microsoft.com/office/drawing/2014/main" id="{B3ACFF9B-7182-40F6-8BE5-0C0A77B18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B9CB936-E3A1-42BC-9A72-ABDABF4BA7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CA1E076-C18B-479D-9757-A7F4B3231F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253E823-46A0-4A88-BCBF-FF1A1D68781C}" type="slidenum">
              <a:rPr lang="hu-HU" altLang="hu-HU"/>
              <a:pPr/>
              <a:t>‹#›</a:t>
            </a:fld>
            <a:endParaRPr lang="hu-HU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iakép helye 1">
            <a:extLst>
              <a:ext uri="{FF2B5EF4-FFF2-40B4-BE49-F238E27FC236}">
                <a16:creationId xmlns:a16="http://schemas.microsoft.com/office/drawing/2014/main" id="{77CB4FE0-0C00-40C8-BAF4-CE63BCD728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Jegyzetek helye 2">
            <a:extLst>
              <a:ext uri="{FF2B5EF4-FFF2-40B4-BE49-F238E27FC236}">
                <a16:creationId xmlns:a16="http://schemas.microsoft.com/office/drawing/2014/main" id="{C92FCD72-5413-47C6-BC0A-047441A09CD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u-HU" altLang="hu-HU"/>
          </a:p>
        </p:txBody>
      </p:sp>
      <p:sp>
        <p:nvSpPr>
          <p:cNvPr id="38916" name="Dia számának helye 3">
            <a:extLst>
              <a:ext uri="{FF2B5EF4-FFF2-40B4-BE49-F238E27FC236}">
                <a16:creationId xmlns:a16="http://schemas.microsoft.com/office/drawing/2014/main" id="{FDEC91AD-7FB5-4DC5-97D9-AE095E7CD2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8A1293-7F42-49B9-98C0-7D8108C1D5CB}" type="slidenum">
              <a:rPr lang="hu-HU" altLang="hu-HU"/>
              <a:pPr/>
              <a:t>24</a:t>
            </a:fld>
            <a:endParaRPr lang="hu-HU" alt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19">
            <a:extLst>
              <a:ext uri="{FF2B5EF4-FFF2-40B4-BE49-F238E27FC236}">
                <a16:creationId xmlns:a16="http://schemas.microsoft.com/office/drawing/2014/main" id="{8453C7C4-EC99-4593-9D2C-9A4BA6C29A7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hu-HU"/>
          </a:p>
        </p:txBody>
      </p:sp>
      <p:sp>
        <p:nvSpPr>
          <p:cNvPr id="5" name="Téglalap 20">
            <a:extLst>
              <a:ext uri="{FF2B5EF4-FFF2-40B4-BE49-F238E27FC236}">
                <a16:creationId xmlns:a16="http://schemas.microsoft.com/office/drawing/2014/main" id="{5FCA62FF-37A3-475C-851F-9E36627B445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hu-HU"/>
          </a:p>
        </p:txBody>
      </p:sp>
      <p:sp>
        <p:nvSpPr>
          <p:cNvPr id="6" name="Téglalap 23">
            <a:extLst>
              <a:ext uri="{FF2B5EF4-FFF2-40B4-BE49-F238E27FC236}">
                <a16:creationId xmlns:a16="http://schemas.microsoft.com/office/drawing/2014/main" id="{8FACCE20-7CFA-49F0-AA22-1AC6B992C3F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hu-HU"/>
          </a:p>
        </p:txBody>
      </p:sp>
      <p:sp>
        <p:nvSpPr>
          <p:cNvPr id="7" name="Téglalap 24">
            <a:extLst>
              <a:ext uri="{FF2B5EF4-FFF2-40B4-BE49-F238E27FC236}">
                <a16:creationId xmlns:a16="http://schemas.microsoft.com/office/drawing/2014/main" id="{9CA09CB6-B1B8-4E3B-9AF4-A1714F90BC0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hu-HU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85EA4FD2-F221-4FC0-9123-CF3EB98E4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1" name="Egyenes összekötő 10">
            <a:extLst>
              <a:ext uri="{FF2B5EF4-FFF2-40B4-BE49-F238E27FC236}">
                <a16:creationId xmlns:a16="http://schemas.microsoft.com/office/drawing/2014/main" id="{79E9B4C0-8C0C-4A22-917F-CBD2B372F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A6992BE7-C1D0-413C-A6C5-7D4813848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292DDC2B-67FD-4E07-98CC-1A2E059A5FE8}"/>
              </a:ext>
            </a:extLst>
          </p:cNvPr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Ellipszis 13">
            <a:extLst>
              <a:ext uri="{FF2B5EF4-FFF2-40B4-BE49-F238E27FC236}">
                <a16:creationId xmlns:a16="http://schemas.microsoft.com/office/drawing/2014/main" id="{7A3FED64-F2A9-4555-89BE-5D57068E82E9}"/>
              </a:ext>
            </a:extLst>
          </p:cNvPr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5" name="Dátum helye 27">
            <a:extLst>
              <a:ext uri="{FF2B5EF4-FFF2-40B4-BE49-F238E27FC236}">
                <a16:creationId xmlns:a16="http://schemas.microsoft.com/office/drawing/2014/main" id="{D97C1376-A969-4764-A0E8-E776F83C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hu-HU"/>
          </a:p>
        </p:txBody>
      </p:sp>
      <p:sp>
        <p:nvSpPr>
          <p:cNvPr id="16" name="Élőláb helye 16">
            <a:extLst>
              <a:ext uri="{FF2B5EF4-FFF2-40B4-BE49-F238E27FC236}">
                <a16:creationId xmlns:a16="http://schemas.microsoft.com/office/drawing/2014/main" id="{C8EB8034-AAF0-4A92-96D0-B8D05CEC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hu-HU"/>
          </a:p>
        </p:txBody>
      </p:sp>
      <p:sp>
        <p:nvSpPr>
          <p:cNvPr id="17" name="Dia számának helye 28">
            <a:extLst>
              <a:ext uri="{FF2B5EF4-FFF2-40B4-BE49-F238E27FC236}">
                <a16:creationId xmlns:a16="http://schemas.microsoft.com/office/drawing/2014/main" id="{5B08C54E-7716-4D74-B61D-5B8A1E87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D176EB2D-2EEF-438B-AE06-ECB59F73B0C0}" type="slidenum">
              <a:rPr lang="en-GB" altLang="hu-HU"/>
              <a:pPr/>
              <a:t>‹#›</a:t>
            </a:fld>
            <a:endParaRPr lang="en-GB" altLang="hu-HU"/>
          </a:p>
        </p:txBody>
      </p:sp>
    </p:spTree>
    <p:extLst>
      <p:ext uri="{BB962C8B-B14F-4D97-AF65-F5344CB8AC3E}">
        <p14:creationId xmlns:p14="http://schemas.microsoft.com/office/powerpoint/2010/main" val="1736031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E7FDEC9-0DB7-419B-BE4D-06A5095C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A946727-45CF-400E-B11F-E1D71647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FB0D17-A65F-4D25-B654-8B21D4B8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DC9F0-EEB0-4DE4-AFE9-B0A0175209F7}" type="slidenum">
              <a:rPr lang="en-GB" altLang="hu-HU"/>
              <a:pPr/>
              <a:t>‹#›</a:t>
            </a:fld>
            <a:endParaRPr lang="en-GB" altLang="hu-HU"/>
          </a:p>
        </p:txBody>
      </p:sp>
    </p:spTree>
    <p:extLst>
      <p:ext uri="{BB962C8B-B14F-4D97-AF65-F5344CB8AC3E}">
        <p14:creationId xmlns:p14="http://schemas.microsoft.com/office/powerpoint/2010/main" val="579834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19">
            <a:extLst>
              <a:ext uri="{FF2B5EF4-FFF2-40B4-BE49-F238E27FC236}">
                <a16:creationId xmlns:a16="http://schemas.microsoft.com/office/drawing/2014/main" id="{57231597-02D6-427E-B950-1B2E9B8F891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hu-HU"/>
          </a:p>
        </p:txBody>
      </p:sp>
      <p:sp>
        <p:nvSpPr>
          <p:cNvPr id="5" name="Téglalap 20">
            <a:extLst>
              <a:ext uri="{FF2B5EF4-FFF2-40B4-BE49-F238E27FC236}">
                <a16:creationId xmlns:a16="http://schemas.microsoft.com/office/drawing/2014/main" id="{24135EC2-2EB9-4E3D-872F-74E22B84089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hu-HU"/>
          </a:p>
        </p:txBody>
      </p:sp>
      <p:sp>
        <p:nvSpPr>
          <p:cNvPr id="6" name="Téglalap 23">
            <a:extLst>
              <a:ext uri="{FF2B5EF4-FFF2-40B4-BE49-F238E27FC236}">
                <a16:creationId xmlns:a16="http://schemas.microsoft.com/office/drawing/2014/main" id="{B167DADB-72F3-4ECA-B7A8-040A4C5EB9B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hu-HU"/>
          </a:p>
        </p:txBody>
      </p:sp>
      <p:sp>
        <p:nvSpPr>
          <p:cNvPr id="7" name="Téglalap 24">
            <a:extLst>
              <a:ext uri="{FF2B5EF4-FFF2-40B4-BE49-F238E27FC236}">
                <a16:creationId xmlns:a16="http://schemas.microsoft.com/office/drawing/2014/main" id="{D2760977-4944-4934-9D6A-3A9B0991520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A2CAD08A-32BC-4455-8D9E-DE480E76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01F3B6E6-4A65-45B7-B762-AC23FD01D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" name="Egyenes összekötő 9">
            <a:extLst>
              <a:ext uri="{FF2B5EF4-FFF2-40B4-BE49-F238E27FC236}">
                <a16:creationId xmlns:a16="http://schemas.microsoft.com/office/drawing/2014/main" id="{7CBE29C6-9820-42E7-A08C-190A476D5B20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1" name="Ellipszis 10">
            <a:extLst>
              <a:ext uri="{FF2B5EF4-FFF2-40B4-BE49-F238E27FC236}">
                <a16:creationId xmlns:a16="http://schemas.microsoft.com/office/drawing/2014/main" id="{D9B267AD-3DEB-4EBA-BBF5-024B74DB5FD2}"/>
              </a:ext>
            </a:extLst>
          </p:cNvPr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Ellipszis 11">
            <a:extLst>
              <a:ext uri="{FF2B5EF4-FFF2-40B4-BE49-F238E27FC236}">
                <a16:creationId xmlns:a16="http://schemas.microsoft.com/office/drawing/2014/main" id="{E72CB33B-B937-4399-A625-7829AE9FB7C6}"/>
              </a:ext>
            </a:extLst>
          </p:cNvPr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3" name="Dia számának helye 5">
            <a:extLst>
              <a:ext uri="{FF2B5EF4-FFF2-40B4-BE49-F238E27FC236}">
                <a16:creationId xmlns:a16="http://schemas.microsoft.com/office/drawing/2014/main" id="{F0B4395D-C2E8-4DAB-8684-A4CF434CA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F594D064-4884-41B4-852C-00B1CC54D865}" type="slidenum">
              <a:rPr lang="en-GB" altLang="hu-HU"/>
              <a:pPr/>
              <a:t>‹#›</a:t>
            </a:fld>
            <a:endParaRPr lang="en-GB" altLang="hu-HU"/>
          </a:p>
        </p:txBody>
      </p:sp>
      <p:sp>
        <p:nvSpPr>
          <p:cNvPr id="14" name="Dátum helye 3">
            <a:extLst>
              <a:ext uri="{FF2B5EF4-FFF2-40B4-BE49-F238E27FC236}">
                <a16:creationId xmlns:a16="http://schemas.microsoft.com/office/drawing/2014/main" id="{5FD8A81A-82FF-4832-8F80-CFF25E45753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hu-HU"/>
          </a:p>
        </p:txBody>
      </p:sp>
      <p:sp>
        <p:nvSpPr>
          <p:cNvPr id="15" name="Élőláb helye 4">
            <a:extLst>
              <a:ext uri="{FF2B5EF4-FFF2-40B4-BE49-F238E27FC236}">
                <a16:creationId xmlns:a16="http://schemas.microsoft.com/office/drawing/2014/main" id="{544C91EE-48B1-449A-835E-9961A2180C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hu-HU"/>
          </a:p>
        </p:txBody>
      </p:sp>
    </p:spTree>
    <p:extLst>
      <p:ext uri="{BB962C8B-B14F-4D97-AF65-F5344CB8AC3E}">
        <p14:creationId xmlns:p14="http://schemas.microsoft.com/office/powerpoint/2010/main" val="3838185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8" name="Tartalom helye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AD086B7-4A2A-4FBC-B40C-0F743BCA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828E62A-EBD4-4C20-92B1-D4491F75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A9CFE5-F0DC-4710-B9DC-B44D4E42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9D772984-1AB7-4B40-BF42-9AB62AF9A38E}" type="slidenum">
              <a:rPr lang="en-GB" altLang="hu-HU"/>
              <a:pPr/>
              <a:t>‹#›</a:t>
            </a:fld>
            <a:endParaRPr lang="en-GB" altLang="hu-HU"/>
          </a:p>
        </p:txBody>
      </p:sp>
    </p:spTree>
    <p:extLst>
      <p:ext uri="{BB962C8B-B14F-4D97-AF65-F5344CB8AC3E}">
        <p14:creationId xmlns:p14="http://schemas.microsoft.com/office/powerpoint/2010/main" val="3305192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19">
            <a:extLst>
              <a:ext uri="{FF2B5EF4-FFF2-40B4-BE49-F238E27FC236}">
                <a16:creationId xmlns:a16="http://schemas.microsoft.com/office/drawing/2014/main" id="{4783C543-38A1-493B-B56F-8B7538199B6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hu-HU"/>
          </a:p>
        </p:txBody>
      </p:sp>
      <p:sp>
        <p:nvSpPr>
          <p:cNvPr id="5" name="Téglalap 20">
            <a:extLst>
              <a:ext uri="{FF2B5EF4-FFF2-40B4-BE49-F238E27FC236}">
                <a16:creationId xmlns:a16="http://schemas.microsoft.com/office/drawing/2014/main" id="{5737441F-1505-4C4B-94AA-1BCB34D0CA3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hu-HU"/>
          </a:p>
        </p:txBody>
      </p:sp>
      <p:sp>
        <p:nvSpPr>
          <p:cNvPr id="6" name="Téglalap 23">
            <a:extLst>
              <a:ext uri="{FF2B5EF4-FFF2-40B4-BE49-F238E27FC236}">
                <a16:creationId xmlns:a16="http://schemas.microsoft.com/office/drawing/2014/main" id="{72F2A20B-76B5-4FE3-AE5A-ADEB763351F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hu-HU"/>
          </a:p>
        </p:txBody>
      </p:sp>
      <p:sp>
        <p:nvSpPr>
          <p:cNvPr id="7" name="Téglalap 24">
            <a:extLst>
              <a:ext uri="{FF2B5EF4-FFF2-40B4-BE49-F238E27FC236}">
                <a16:creationId xmlns:a16="http://schemas.microsoft.com/office/drawing/2014/main" id="{5C074E8E-BFAB-42F1-B53E-6BB51909507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hu-HU"/>
          </a:p>
        </p:txBody>
      </p:sp>
      <p:sp>
        <p:nvSpPr>
          <p:cNvPr id="8" name="Téglalap 25">
            <a:extLst>
              <a:ext uri="{FF2B5EF4-FFF2-40B4-BE49-F238E27FC236}">
                <a16:creationId xmlns:a16="http://schemas.microsoft.com/office/drawing/2014/main" id="{C0981B56-9461-49AE-890D-707CC12F46C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hu-HU"/>
          </a:p>
        </p:txBody>
      </p:sp>
      <p:sp>
        <p:nvSpPr>
          <p:cNvPr id="9" name="Téglalap 26">
            <a:extLst>
              <a:ext uri="{FF2B5EF4-FFF2-40B4-BE49-F238E27FC236}">
                <a16:creationId xmlns:a16="http://schemas.microsoft.com/office/drawing/2014/main" id="{987AC3B8-AD13-46E4-A5A4-F239FA47E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hu-HU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D37BD728-B1EF-44B2-9451-E16CAAD92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781B511D-2DC7-4C56-AED9-7F4C15FA7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2" name="Egyenes összekötő 11">
            <a:extLst>
              <a:ext uri="{FF2B5EF4-FFF2-40B4-BE49-F238E27FC236}">
                <a16:creationId xmlns:a16="http://schemas.microsoft.com/office/drawing/2014/main" id="{4FBDA2A9-79F1-4A39-A6FC-1D10EF3348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7178987C-9D55-4BE6-BB14-26963B5C615E}"/>
              </a:ext>
            </a:extLst>
          </p:cNvPr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Ellipszis 13">
            <a:extLst>
              <a:ext uri="{FF2B5EF4-FFF2-40B4-BE49-F238E27FC236}">
                <a16:creationId xmlns:a16="http://schemas.microsoft.com/office/drawing/2014/main" id="{807EA7C2-1680-456C-893E-8F0F67D1F0F5}"/>
              </a:ext>
            </a:extLst>
          </p:cNvPr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5" name="Élőláb helye 4">
            <a:extLst>
              <a:ext uri="{FF2B5EF4-FFF2-40B4-BE49-F238E27FC236}">
                <a16:creationId xmlns:a16="http://schemas.microsoft.com/office/drawing/2014/main" id="{8D3D78ED-8F86-4463-92A1-9E3422FC5D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hu-HU"/>
          </a:p>
        </p:txBody>
      </p:sp>
      <p:sp>
        <p:nvSpPr>
          <p:cNvPr id="16" name="Dátum helye 3">
            <a:extLst>
              <a:ext uri="{FF2B5EF4-FFF2-40B4-BE49-F238E27FC236}">
                <a16:creationId xmlns:a16="http://schemas.microsoft.com/office/drawing/2014/main" id="{3D79E5E3-2581-4D95-ABCD-D6D42ACC019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hu-HU"/>
          </a:p>
        </p:txBody>
      </p:sp>
      <p:sp>
        <p:nvSpPr>
          <p:cNvPr id="17" name="Dia számának helye 5">
            <a:extLst>
              <a:ext uri="{FF2B5EF4-FFF2-40B4-BE49-F238E27FC236}">
                <a16:creationId xmlns:a16="http://schemas.microsoft.com/office/drawing/2014/main" id="{A0F68F30-B6A0-4934-840D-FC3E835C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D8E8FA80-BBF9-47CC-8FAB-2A6B39F9584F}" type="slidenum">
              <a:rPr lang="en-GB" altLang="hu-HU"/>
              <a:pPr/>
              <a:t>‹#›</a:t>
            </a:fld>
            <a:endParaRPr lang="en-GB" altLang="hu-HU"/>
          </a:p>
        </p:txBody>
      </p:sp>
    </p:spTree>
    <p:extLst>
      <p:ext uri="{BB962C8B-B14F-4D97-AF65-F5344CB8AC3E}">
        <p14:creationId xmlns:p14="http://schemas.microsoft.com/office/powerpoint/2010/main" val="1394603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gyenes összekötő 19">
            <a:extLst>
              <a:ext uri="{FF2B5EF4-FFF2-40B4-BE49-F238E27FC236}">
                <a16:creationId xmlns:a16="http://schemas.microsoft.com/office/drawing/2014/main" id="{8ED292BC-2194-4499-9279-40ADA9011F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0" name="Tartalom helye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12" name="Tartalom helye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Dátum helye 4">
            <a:extLst>
              <a:ext uri="{FF2B5EF4-FFF2-40B4-BE49-F238E27FC236}">
                <a16:creationId xmlns:a16="http://schemas.microsoft.com/office/drawing/2014/main" id="{E684CFA4-0894-4672-BD5C-72EE487E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hu-HU"/>
          </a:p>
        </p:txBody>
      </p:sp>
      <p:sp>
        <p:nvSpPr>
          <p:cNvPr id="7" name="Élőláb helye 5">
            <a:extLst>
              <a:ext uri="{FF2B5EF4-FFF2-40B4-BE49-F238E27FC236}">
                <a16:creationId xmlns:a16="http://schemas.microsoft.com/office/drawing/2014/main" id="{703ADCC3-00DC-4585-A52C-57E70371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hu-HU"/>
          </a:p>
        </p:txBody>
      </p:sp>
      <p:sp>
        <p:nvSpPr>
          <p:cNvPr id="8" name="Dia számának helye 6">
            <a:extLst>
              <a:ext uri="{FF2B5EF4-FFF2-40B4-BE49-F238E27FC236}">
                <a16:creationId xmlns:a16="http://schemas.microsoft.com/office/drawing/2014/main" id="{891A6B0A-904C-41DC-90DF-BE25F1FE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E71391-BA57-4796-B682-2FD784A0F3A9}" type="slidenum">
              <a:rPr lang="en-GB" altLang="hu-HU"/>
              <a:pPr/>
              <a:t>‹#›</a:t>
            </a:fld>
            <a:endParaRPr lang="en-GB" altLang="hu-HU"/>
          </a:p>
        </p:txBody>
      </p:sp>
    </p:spTree>
    <p:extLst>
      <p:ext uri="{BB962C8B-B14F-4D97-AF65-F5344CB8AC3E}">
        <p14:creationId xmlns:p14="http://schemas.microsoft.com/office/powerpoint/2010/main" val="2211815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gyenes összekötő 19">
            <a:extLst>
              <a:ext uri="{FF2B5EF4-FFF2-40B4-BE49-F238E27FC236}">
                <a16:creationId xmlns:a16="http://schemas.microsoft.com/office/drawing/2014/main" id="{5C19BDAC-88E6-48F0-B43A-BB461FE944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" name="Téglalap 20">
            <a:extLst>
              <a:ext uri="{FF2B5EF4-FFF2-40B4-BE49-F238E27FC236}">
                <a16:creationId xmlns:a16="http://schemas.microsoft.com/office/drawing/2014/main" id="{BB24A521-3FF3-4C89-A07A-8ABF4B37F30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hu-HU"/>
          </a:p>
        </p:txBody>
      </p:sp>
      <p:sp>
        <p:nvSpPr>
          <p:cNvPr id="9" name="Téglalap 23">
            <a:extLst>
              <a:ext uri="{FF2B5EF4-FFF2-40B4-BE49-F238E27FC236}">
                <a16:creationId xmlns:a16="http://schemas.microsoft.com/office/drawing/2014/main" id="{200540E3-5BAE-4A62-B3FE-FA9973017BE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hu-HU"/>
          </a:p>
        </p:txBody>
      </p:sp>
      <p:sp>
        <p:nvSpPr>
          <p:cNvPr id="10" name="Téglalap 24">
            <a:extLst>
              <a:ext uri="{FF2B5EF4-FFF2-40B4-BE49-F238E27FC236}">
                <a16:creationId xmlns:a16="http://schemas.microsoft.com/office/drawing/2014/main" id="{A44375B6-54BB-41E9-B636-870F4804423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hu-HU"/>
          </a:p>
        </p:txBody>
      </p:sp>
      <p:sp>
        <p:nvSpPr>
          <p:cNvPr id="11" name="Téglalap 25">
            <a:extLst>
              <a:ext uri="{FF2B5EF4-FFF2-40B4-BE49-F238E27FC236}">
                <a16:creationId xmlns:a16="http://schemas.microsoft.com/office/drawing/2014/main" id="{B030C38B-2B7E-42A7-8558-967C433C7B1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hu-HU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12233604-E942-41DE-A127-E63E8598BF63}"/>
              </a:ext>
            </a:extLst>
          </p:cNvPr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98841521-EEB5-4BEF-8B3F-38E72C21F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4" name="Egyenes összekötő 13">
            <a:extLst>
              <a:ext uri="{FF2B5EF4-FFF2-40B4-BE49-F238E27FC236}">
                <a16:creationId xmlns:a16="http://schemas.microsoft.com/office/drawing/2014/main" id="{32A0453F-8E64-4D1C-9C4A-EFF168B4A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99FFD23E-1E4D-4D9D-8FAE-67BADEAF3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6" name="Ellipszis 15">
            <a:extLst>
              <a:ext uri="{FF2B5EF4-FFF2-40B4-BE49-F238E27FC236}">
                <a16:creationId xmlns:a16="http://schemas.microsoft.com/office/drawing/2014/main" id="{491D8F2C-B82D-4F9D-8B43-C07E444033A6}"/>
              </a:ext>
            </a:extLst>
          </p:cNvPr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53224D5C-87AC-4356-9A19-2D5EAF373636}"/>
              </a:ext>
            </a:extLst>
          </p:cNvPr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4" name="Tartalom helye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26" name="Tartalom helye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23" name="Cím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8" name="Dátum helye 6">
            <a:extLst>
              <a:ext uri="{FF2B5EF4-FFF2-40B4-BE49-F238E27FC236}">
                <a16:creationId xmlns:a16="http://schemas.microsoft.com/office/drawing/2014/main" id="{46129588-8358-410E-82D2-715A2BB6C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hu-HU"/>
          </a:p>
        </p:txBody>
      </p:sp>
      <p:sp>
        <p:nvSpPr>
          <p:cNvPr id="19" name="Élőláb helye 7">
            <a:extLst>
              <a:ext uri="{FF2B5EF4-FFF2-40B4-BE49-F238E27FC236}">
                <a16:creationId xmlns:a16="http://schemas.microsoft.com/office/drawing/2014/main" id="{5CE57B15-11F2-4B4C-89B4-EB53C15D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hu-HU"/>
          </a:p>
        </p:txBody>
      </p:sp>
      <p:sp>
        <p:nvSpPr>
          <p:cNvPr id="20" name="Dia számának helye 8">
            <a:extLst>
              <a:ext uri="{FF2B5EF4-FFF2-40B4-BE49-F238E27FC236}">
                <a16:creationId xmlns:a16="http://schemas.microsoft.com/office/drawing/2014/main" id="{EBA9FAF2-EBBF-4357-BDA2-832D7B58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65084FAE-B6F9-43EE-A011-E98BDC972B23}" type="slidenum">
              <a:rPr lang="en-GB" altLang="hu-HU"/>
              <a:pPr/>
              <a:t>‹#›</a:t>
            </a:fld>
            <a:endParaRPr lang="en-GB" altLang="hu-HU"/>
          </a:p>
        </p:txBody>
      </p:sp>
    </p:spTree>
    <p:extLst>
      <p:ext uri="{BB962C8B-B14F-4D97-AF65-F5344CB8AC3E}">
        <p14:creationId xmlns:p14="http://schemas.microsoft.com/office/powerpoint/2010/main" val="2422880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80ED417-26AD-4A91-B601-D5F4A6CD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73ADFDB-4065-4CE6-8DD7-7382BAA8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CC559B0-82E2-4EAE-826F-483B6CDD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77CDAFBE-59B4-41AC-AB1C-256176CD0DBC}" type="slidenum">
              <a:rPr lang="en-GB" altLang="hu-HU"/>
              <a:pPr/>
              <a:t>‹#›</a:t>
            </a:fld>
            <a:endParaRPr lang="en-GB" altLang="hu-HU"/>
          </a:p>
        </p:txBody>
      </p:sp>
    </p:spTree>
    <p:extLst>
      <p:ext uri="{BB962C8B-B14F-4D97-AF65-F5344CB8AC3E}">
        <p14:creationId xmlns:p14="http://schemas.microsoft.com/office/powerpoint/2010/main" val="131327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9">
            <a:extLst>
              <a:ext uri="{FF2B5EF4-FFF2-40B4-BE49-F238E27FC236}">
                <a16:creationId xmlns:a16="http://schemas.microsoft.com/office/drawing/2014/main" id="{532174D6-F912-4109-9EC8-35C03F13C26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hu-HU"/>
          </a:p>
        </p:txBody>
      </p:sp>
      <p:sp>
        <p:nvSpPr>
          <p:cNvPr id="3" name="Téglalap 20">
            <a:extLst>
              <a:ext uri="{FF2B5EF4-FFF2-40B4-BE49-F238E27FC236}">
                <a16:creationId xmlns:a16="http://schemas.microsoft.com/office/drawing/2014/main" id="{582969B0-EE06-47CE-8B99-D4DF0B645AD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hu-HU"/>
          </a:p>
        </p:txBody>
      </p:sp>
      <p:sp>
        <p:nvSpPr>
          <p:cNvPr id="4" name="Téglalap 23">
            <a:extLst>
              <a:ext uri="{FF2B5EF4-FFF2-40B4-BE49-F238E27FC236}">
                <a16:creationId xmlns:a16="http://schemas.microsoft.com/office/drawing/2014/main" id="{97288DEF-E910-4C9E-8D37-46E96A9FF0F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hu-HU"/>
          </a:p>
        </p:txBody>
      </p:sp>
      <p:sp>
        <p:nvSpPr>
          <p:cNvPr id="5" name="Téglalap 24">
            <a:extLst>
              <a:ext uri="{FF2B5EF4-FFF2-40B4-BE49-F238E27FC236}">
                <a16:creationId xmlns:a16="http://schemas.microsoft.com/office/drawing/2014/main" id="{4713134D-2623-4B0E-A1FF-F97C6693C82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hu-HU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B8799579-4FF2-4D3F-9FE0-C34A843B8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AC49022B-16EF-445F-82C7-45BDA35E3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8" name="Dátum helye 1">
            <a:extLst>
              <a:ext uri="{FF2B5EF4-FFF2-40B4-BE49-F238E27FC236}">
                <a16:creationId xmlns:a16="http://schemas.microsoft.com/office/drawing/2014/main" id="{AC409C00-6D4C-4DA1-9DA7-C1F658B4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hu-HU"/>
          </a:p>
        </p:txBody>
      </p:sp>
      <p:sp>
        <p:nvSpPr>
          <p:cNvPr id="9" name="Élőláb helye 2">
            <a:extLst>
              <a:ext uri="{FF2B5EF4-FFF2-40B4-BE49-F238E27FC236}">
                <a16:creationId xmlns:a16="http://schemas.microsoft.com/office/drawing/2014/main" id="{0BBF2BEE-4F39-417A-9487-088872B15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hu-HU"/>
          </a:p>
        </p:txBody>
      </p:sp>
      <p:sp>
        <p:nvSpPr>
          <p:cNvPr id="10" name="Dia számának helye 3">
            <a:extLst>
              <a:ext uri="{FF2B5EF4-FFF2-40B4-BE49-F238E27FC236}">
                <a16:creationId xmlns:a16="http://schemas.microsoft.com/office/drawing/2014/main" id="{F2EC3261-C2F0-4214-9501-D553C31F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3C7FC7-E807-41CC-AF00-10FB4543BA0A}" type="slidenum">
              <a:rPr lang="en-GB" altLang="hu-HU"/>
              <a:pPr/>
              <a:t>‹#›</a:t>
            </a:fld>
            <a:endParaRPr lang="en-GB" altLang="hu-HU"/>
          </a:p>
        </p:txBody>
      </p:sp>
    </p:spTree>
    <p:extLst>
      <p:ext uri="{BB962C8B-B14F-4D97-AF65-F5344CB8AC3E}">
        <p14:creationId xmlns:p14="http://schemas.microsoft.com/office/powerpoint/2010/main" val="341203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8CE75B81-9550-4CD4-97A9-606259420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Téglalap 20">
            <a:extLst>
              <a:ext uri="{FF2B5EF4-FFF2-40B4-BE49-F238E27FC236}">
                <a16:creationId xmlns:a16="http://schemas.microsoft.com/office/drawing/2014/main" id="{E6EE0288-3C17-469A-ADD6-7E4B3E355A0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hu-HU"/>
          </a:p>
        </p:txBody>
      </p:sp>
      <p:sp>
        <p:nvSpPr>
          <p:cNvPr id="7" name="Téglalap 23">
            <a:extLst>
              <a:ext uri="{FF2B5EF4-FFF2-40B4-BE49-F238E27FC236}">
                <a16:creationId xmlns:a16="http://schemas.microsoft.com/office/drawing/2014/main" id="{5F363A2C-1482-4ADE-B49E-969BF02CB46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hu-HU"/>
          </a:p>
        </p:txBody>
      </p:sp>
      <p:sp>
        <p:nvSpPr>
          <p:cNvPr id="8" name="Téglalap 24">
            <a:extLst>
              <a:ext uri="{FF2B5EF4-FFF2-40B4-BE49-F238E27FC236}">
                <a16:creationId xmlns:a16="http://schemas.microsoft.com/office/drawing/2014/main" id="{643F6D3D-2F02-4750-90AA-D149BCEE4A8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hu-HU"/>
          </a:p>
        </p:txBody>
      </p:sp>
      <p:sp>
        <p:nvSpPr>
          <p:cNvPr id="9" name="Téglalap 25">
            <a:extLst>
              <a:ext uri="{FF2B5EF4-FFF2-40B4-BE49-F238E27FC236}">
                <a16:creationId xmlns:a16="http://schemas.microsoft.com/office/drawing/2014/main" id="{6808F7EF-96EF-4770-8BB6-1C8D2B21390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hu-HU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E536E654-DD34-4B3D-B9AB-AE0950792780}"/>
              </a:ext>
            </a:extLst>
          </p:cNvPr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3EC5E475-2941-40DC-9AC4-EF9E1CBC3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2" name="Egyenes összekötő 11">
            <a:extLst>
              <a:ext uri="{FF2B5EF4-FFF2-40B4-BE49-F238E27FC236}">
                <a16:creationId xmlns:a16="http://schemas.microsoft.com/office/drawing/2014/main" id="{0E6475B1-CBC4-4740-8D99-D7E0DB2F07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30615F46-EA5D-485B-A5CF-783DE2201F4F}"/>
              </a:ext>
            </a:extLst>
          </p:cNvPr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Ellipszis 13">
            <a:extLst>
              <a:ext uri="{FF2B5EF4-FFF2-40B4-BE49-F238E27FC236}">
                <a16:creationId xmlns:a16="http://schemas.microsoft.com/office/drawing/2014/main" id="{40FB51DF-F5AF-4C11-9002-E9B5D9E88481}"/>
              </a:ext>
            </a:extLst>
          </p:cNvPr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01FB4070-59C9-4FBA-A586-2F71AC07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artalom helye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16" name="Dia számának helye 6">
            <a:extLst>
              <a:ext uri="{FF2B5EF4-FFF2-40B4-BE49-F238E27FC236}">
                <a16:creationId xmlns:a16="http://schemas.microsoft.com/office/drawing/2014/main" id="{9F0F615D-3517-4C4E-8D8D-395314B1CF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8930231F-3ED0-4338-BF50-06D48AD83A81}" type="slidenum">
              <a:rPr lang="en-GB" altLang="hu-HU"/>
              <a:pPr/>
              <a:t>‹#›</a:t>
            </a:fld>
            <a:endParaRPr lang="en-GB" altLang="hu-HU"/>
          </a:p>
        </p:txBody>
      </p:sp>
      <p:sp>
        <p:nvSpPr>
          <p:cNvPr id="17" name="Dátum helye 4">
            <a:extLst>
              <a:ext uri="{FF2B5EF4-FFF2-40B4-BE49-F238E27FC236}">
                <a16:creationId xmlns:a16="http://schemas.microsoft.com/office/drawing/2014/main" id="{D3461244-1C23-4E46-A3F8-BBB34E521FE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hu-HU"/>
          </a:p>
        </p:txBody>
      </p:sp>
      <p:sp>
        <p:nvSpPr>
          <p:cNvPr id="18" name="Élőláb helye 5">
            <a:extLst>
              <a:ext uri="{FF2B5EF4-FFF2-40B4-BE49-F238E27FC236}">
                <a16:creationId xmlns:a16="http://schemas.microsoft.com/office/drawing/2014/main" id="{DF56B0CA-BA41-4122-A827-DC0F0AC0CE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hu-HU"/>
          </a:p>
        </p:txBody>
      </p:sp>
    </p:spTree>
    <p:extLst>
      <p:ext uri="{BB962C8B-B14F-4D97-AF65-F5344CB8AC3E}">
        <p14:creationId xmlns:p14="http://schemas.microsoft.com/office/powerpoint/2010/main" val="1364005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gyenes összekötő 4">
            <a:extLst>
              <a:ext uri="{FF2B5EF4-FFF2-40B4-BE49-F238E27FC236}">
                <a16:creationId xmlns:a16="http://schemas.microsoft.com/office/drawing/2014/main" id="{B7E7C62A-B4B5-4548-8DD3-8F59F389AE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Téglalap 20">
            <a:extLst>
              <a:ext uri="{FF2B5EF4-FFF2-40B4-BE49-F238E27FC236}">
                <a16:creationId xmlns:a16="http://schemas.microsoft.com/office/drawing/2014/main" id="{9DF56BCE-5293-4AB0-9AA4-B330C2FA60C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hu-HU"/>
          </a:p>
        </p:txBody>
      </p:sp>
      <p:sp>
        <p:nvSpPr>
          <p:cNvPr id="7" name="Téglalap 23">
            <a:extLst>
              <a:ext uri="{FF2B5EF4-FFF2-40B4-BE49-F238E27FC236}">
                <a16:creationId xmlns:a16="http://schemas.microsoft.com/office/drawing/2014/main" id="{8D101B27-8AAC-4BBB-9718-63ED2EA23FD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hu-HU"/>
          </a:p>
        </p:txBody>
      </p:sp>
      <p:sp>
        <p:nvSpPr>
          <p:cNvPr id="8" name="Téglalap 24">
            <a:extLst>
              <a:ext uri="{FF2B5EF4-FFF2-40B4-BE49-F238E27FC236}">
                <a16:creationId xmlns:a16="http://schemas.microsoft.com/office/drawing/2014/main" id="{2C7CA847-9757-4B0F-BA7F-0F5C57683E5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hu-HU"/>
          </a:p>
        </p:txBody>
      </p:sp>
      <p:sp>
        <p:nvSpPr>
          <p:cNvPr id="9" name="Téglalap 25">
            <a:extLst>
              <a:ext uri="{FF2B5EF4-FFF2-40B4-BE49-F238E27FC236}">
                <a16:creationId xmlns:a16="http://schemas.microsoft.com/office/drawing/2014/main" id="{D617094E-4617-47D8-8210-FB2C3DD5572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hu-HU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02E32AE6-A64A-4847-B713-85F91A119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DA0E8749-4D48-4784-BAAA-3A84D0B48B06}"/>
              </a:ext>
            </a:extLst>
          </p:cNvPr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B54EDD3E-F06A-476F-813B-818358EFC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0E4A0562-168F-4F9F-9452-CF91846B59B2}"/>
              </a:ext>
            </a:extLst>
          </p:cNvPr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Ellipszis 13">
            <a:extLst>
              <a:ext uri="{FF2B5EF4-FFF2-40B4-BE49-F238E27FC236}">
                <a16:creationId xmlns:a16="http://schemas.microsoft.com/office/drawing/2014/main" id="{6C9E0C92-4CF9-4229-81FD-E7D0B0A97E2F}"/>
              </a:ext>
            </a:extLst>
          </p:cNvPr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CB43533F-1728-45C5-A28E-55D1C1CF9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hu-HU" noProof="0"/>
              <a:t>Kép beszúrásához kattintson az ikonra</a:t>
            </a:r>
            <a:endParaRPr lang="en-US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Dia számának helye 6">
            <a:extLst>
              <a:ext uri="{FF2B5EF4-FFF2-40B4-BE49-F238E27FC236}">
                <a16:creationId xmlns:a16="http://schemas.microsoft.com/office/drawing/2014/main" id="{6DBCEEE8-8E1D-4833-A3D4-CA29E77CDF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80E64C96-F1A7-48CA-A069-DB4AE33BA827}" type="slidenum">
              <a:rPr lang="en-GB" altLang="hu-HU"/>
              <a:pPr/>
              <a:t>‹#›</a:t>
            </a:fld>
            <a:endParaRPr lang="en-GB" altLang="hu-HU"/>
          </a:p>
        </p:txBody>
      </p:sp>
      <p:sp>
        <p:nvSpPr>
          <p:cNvPr id="17" name="Dátum helye 4">
            <a:extLst>
              <a:ext uri="{FF2B5EF4-FFF2-40B4-BE49-F238E27FC236}">
                <a16:creationId xmlns:a16="http://schemas.microsoft.com/office/drawing/2014/main" id="{C7A894B6-9869-4E09-ACE7-B3F7D1AD3B7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hu-HU"/>
          </a:p>
        </p:txBody>
      </p:sp>
      <p:sp>
        <p:nvSpPr>
          <p:cNvPr id="18" name="Élőláb helye 5">
            <a:extLst>
              <a:ext uri="{FF2B5EF4-FFF2-40B4-BE49-F238E27FC236}">
                <a16:creationId xmlns:a16="http://schemas.microsoft.com/office/drawing/2014/main" id="{627CAFBF-6901-4392-B36E-DD15CAC4B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hu-HU"/>
          </a:p>
        </p:txBody>
      </p:sp>
    </p:spTree>
    <p:extLst>
      <p:ext uri="{BB962C8B-B14F-4D97-AF65-F5344CB8AC3E}">
        <p14:creationId xmlns:p14="http://schemas.microsoft.com/office/powerpoint/2010/main" val="111462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églalap 16">
            <a:extLst>
              <a:ext uri="{FF2B5EF4-FFF2-40B4-BE49-F238E27FC236}">
                <a16:creationId xmlns:a16="http://schemas.microsoft.com/office/drawing/2014/main" id="{E7A8AA29-7052-4D73-A42F-7732A265066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hu-HU"/>
          </a:p>
        </p:txBody>
      </p:sp>
      <p:sp>
        <p:nvSpPr>
          <p:cNvPr id="1027" name="Téglalap 15">
            <a:extLst>
              <a:ext uri="{FF2B5EF4-FFF2-40B4-BE49-F238E27FC236}">
                <a16:creationId xmlns:a16="http://schemas.microsoft.com/office/drawing/2014/main" id="{C20B044E-EB43-4CD3-82FE-38DBF20BB96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hu-HU"/>
          </a:p>
        </p:txBody>
      </p:sp>
      <p:sp>
        <p:nvSpPr>
          <p:cNvPr id="1028" name="Téglalap 17">
            <a:extLst>
              <a:ext uri="{FF2B5EF4-FFF2-40B4-BE49-F238E27FC236}">
                <a16:creationId xmlns:a16="http://schemas.microsoft.com/office/drawing/2014/main" id="{1ED8AFC4-3623-4586-B616-D35957CF89A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hu-HU"/>
          </a:p>
        </p:txBody>
      </p:sp>
      <p:sp>
        <p:nvSpPr>
          <p:cNvPr id="1029" name="Téglalap 18">
            <a:extLst>
              <a:ext uri="{FF2B5EF4-FFF2-40B4-BE49-F238E27FC236}">
                <a16:creationId xmlns:a16="http://schemas.microsoft.com/office/drawing/2014/main" id="{FC8162CE-2629-46AC-99B2-E88A7F1324E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hu-HU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4962CD46-500B-40E3-B8BB-ABAB34E14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4" name="Dátum helye 13">
            <a:extLst>
              <a:ext uri="{FF2B5EF4-FFF2-40B4-BE49-F238E27FC236}">
                <a16:creationId xmlns:a16="http://schemas.microsoft.com/office/drawing/2014/main" id="{BD51404B-E4FF-4591-818B-D56137762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 alt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4B8A24B-DB61-44BD-B493-BB60F951B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 alt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B18AD43E-A2E1-4273-8F2F-2371CE03F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" name="Egyenes összekötő 9">
            <a:extLst>
              <a:ext uri="{FF2B5EF4-FFF2-40B4-BE49-F238E27FC236}">
                <a16:creationId xmlns:a16="http://schemas.microsoft.com/office/drawing/2014/main" id="{6C383503-9E89-4899-ADA5-BC2FB55DC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Ellipszis 11">
            <a:extLst>
              <a:ext uri="{FF2B5EF4-FFF2-40B4-BE49-F238E27FC236}">
                <a16:creationId xmlns:a16="http://schemas.microsoft.com/office/drawing/2014/main" id="{624CC6CE-4A13-4FFD-A5EB-1E4C8BC70564}"/>
              </a:ext>
            </a:extLst>
          </p:cNvPr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Ellipszis 14">
            <a:extLst>
              <a:ext uri="{FF2B5EF4-FFF2-40B4-BE49-F238E27FC236}">
                <a16:creationId xmlns:a16="http://schemas.microsoft.com/office/drawing/2014/main" id="{0FAD4D3E-179C-4E1A-AF1B-F9BE75049A4C}"/>
              </a:ext>
            </a:extLst>
          </p:cNvPr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Dia számának helye 22">
            <a:extLst>
              <a:ext uri="{FF2B5EF4-FFF2-40B4-BE49-F238E27FC236}">
                <a16:creationId xmlns:a16="http://schemas.microsoft.com/office/drawing/2014/main" id="{96ADF3C5-64F8-4DDE-83D0-E547A47F1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600">
                <a:solidFill>
                  <a:srgbClr val="7B9899"/>
                </a:solidFill>
              </a:defRPr>
            </a:lvl1pPr>
          </a:lstStyle>
          <a:p>
            <a:fld id="{CD89F065-DF33-4A3F-A21A-6E4AEEDC7B05}" type="slidenum">
              <a:rPr lang="en-GB" altLang="hu-HU"/>
              <a:pPr/>
              <a:t>‹#›</a:t>
            </a:fld>
            <a:endParaRPr lang="en-GB" altLang="hu-HU"/>
          </a:p>
        </p:txBody>
      </p:sp>
      <p:sp>
        <p:nvSpPr>
          <p:cNvPr id="1038" name="Cím helye 21">
            <a:extLst>
              <a:ext uri="{FF2B5EF4-FFF2-40B4-BE49-F238E27FC236}">
                <a16:creationId xmlns:a16="http://schemas.microsoft.com/office/drawing/2014/main" id="{0BA2BBF8-B860-411C-BEF3-947F97240CF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Mintacím szerkesztése</a:t>
            </a:r>
            <a:endParaRPr lang="en-US" altLang="hu-HU"/>
          </a:p>
        </p:txBody>
      </p:sp>
      <p:sp>
        <p:nvSpPr>
          <p:cNvPr id="1039" name="Szöveg helye 12">
            <a:extLst>
              <a:ext uri="{FF2B5EF4-FFF2-40B4-BE49-F238E27FC236}">
                <a16:creationId xmlns:a16="http://schemas.microsoft.com/office/drawing/2014/main" id="{E23C525B-E2E9-407A-B3E3-F2058F84588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Mintaszöveg szerkesztése</a:t>
            </a:r>
          </a:p>
          <a:p>
            <a:pPr lvl="1"/>
            <a:r>
              <a:rPr lang="hu-HU" altLang="hu-HU"/>
              <a:t>Második szint</a:t>
            </a:r>
          </a:p>
          <a:p>
            <a:pPr lvl="2"/>
            <a:r>
              <a:rPr lang="hu-HU" altLang="hu-HU"/>
              <a:t>Harmadik szint</a:t>
            </a:r>
          </a:p>
          <a:p>
            <a:pPr lvl="3"/>
            <a:r>
              <a:rPr lang="hu-HU" altLang="hu-HU"/>
              <a:t>Negyedik szint</a:t>
            </a:r>
          </a:p>
          <a:p>
            <a:pPr lvl="4"/>
            <a:r>
              <a:rPr lang="hu-HU" altLang="hu-HU"/>
              <a:t>Ötödik szint</a:t>
            </a:r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anose="05020102010507070707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anose="05000000000000000000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5BA11652-BA0C-4E14-B6A6-807534BDE90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9388" y="5373688"/>
            <a:ext cx="8785225" cy="1031875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hu-HU" altLang="hu-HU" sz="2400" dirty="0"/>
              <a:t>Előadó: </a:t>
            </a:r>
            <a:r>
              <a:rPr lang="hu-HU" altLang="hu-HU" sz="2400" dirty="0" err="1"/>
              <a:t>csikósné</a:t>
            </a:r>
            <a:r>
              <a:rPr lang="hu-HU" altLang="hu-HU" sz="2400" dirty="0"/>
              <a:t> </a:t>
            </a:r>
            <a:r>
              <a:rPr lang="hu-HU" altLang="hu-HU" sz="2400" dirty="0" err="1"/>
              <a:t>maczó</a:t>
            </a:r>
            <a:r>
              <a:rPr lang="hu-HU" altLang="hu-HU" sz="2400" dirty="0"/>
              <a:t> Edit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hu-HU" altLang="hu-HU" sz="2400" dirty="0"/>
              <a:t>mail: Csikosne@uniduna.hu</a:t>
            </a:r>
            <a:endParaRPr lang="en-GB" altLang="hu-HU" sz="2400" dirty="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7B8077C0-C99F-4749-99BC-67578B939E9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hu-HU" altLang="hu-HU" b="1"/>
              <a:t>PREZENTÁCIÓS TECHNIKÁK</a:t>
            </a:r>
            <a:endParaRPr lang="en-GB" altLang="hu-HU" b="1"/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237AFD99-AC39-40BA-8C15-4242D85D5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3213100"/>
            <a:ext cx="1595437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FA1EE5-C0BF-48C2-B695-4F7767AA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sz="3200" b="1" dirty="0"/>
              <a:t>A BEVEZETÉS MÓDJAI 2. </a:t>
            </a:r>
            <a:endParaRPr lang="hu-HU" dirty="0"/>
          </a:p>
        </p:txBody>
      </p:sp>
      <p:sp>
        <p:nvSpPr>
          <p:cNvPr id="23555" name="Tartalom helye 2">
            <a:extLst>
              <a:ext uri="{FF2B5EF4-FFF2-40B4-BE49-F238E27FC236}">
                <a16:creationId xmlns:a16="http://schemas.microsoft.com/office/drawing/2014/main" id="{116D3456-2274-4C23-83C0-7A88721A68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hu-HU" altLang="hu-HU"/>
              <a:t>Referenciamódszer: más mutatja be az előadót, aki a közönséggel már jó kapcsolatban áll (óvatosan!)</a:t>
            </a:r>
          </a:p>
          <a:p>
            <a:r>
              <a:rPr lang="hu-HU" altLang="hu-HU"/>
              <a:t>A közönség dicsérete (ne legyen túlzó!)</a:t>
            </a:r>
          </a:p>
          <a:p>
            <a:r>
              <a:rPr lang="hu-HU" altLang="hu-HU"/>
              <a:t>Provokáció (érzelmek és figyelem felkeltése - mértékkel!)</a:t>
            </a:r>
          </a:p>
          <a:p>
            <a:r>
              <a:rPr lang="hu-HU" altLang="hu-HU"/>
              <a:t>Vicc, anekdota, tréfa (oldott légkör – legyen visszaút!)</a:t>
            </a:r>
          </a:p>
          <a:p>
            <a:r>
              <a:rPr lang="hu-HU" altLang="hu-HU"/>
              <a:t>Demonstráció: a téma szemléltetése (technikai eszközök cserben hagyhatnak!)</a:t>
            </a:r>
          </a:p>
          <a:p>
            <a:r>
              <a:rPr lang="hu-HU" altLang="hu-HU"/>
              <a:t>Közvetlen módszer: a téma konkrét megnevezése, probléma meghatározása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62D1D0-7485-48B2-A43E-2AC2C90A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sz="4000" b="1" dirty="0"/>
              <a:t>A fő rész tárgyalása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3E256A-6184-4257-AFAE-813F29F7661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773238"/>
            <a:ext cx="8504238" cy="4608512"/>
          </a:xfrm>
        </p:spPr>
        <p:txBody>
          <a:bodyPr/>
          <a:lstStyle/>
          <a:p>
            <a:pPr>
              <a:defRPr/>
            </a:pPr>
            <a:r>
              <a:rPr lang="hu-HU" b="1" i="1" dirty="0"/>
              <a:t>Tárgyalás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hu-HU" dirty="0"/>
              <a:t>- végigvezetjük a közönséget az előadás főbb pontjain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hu-HU" dirty="0"/>
              <a:t>- minden pontot a lényeg megfogalmazásával zárjunk</a:t>
            </a:r>
          </a:p>
          <a:p>
            <a:pPr>
              <a:buFontTx/>
              <a:buChar char="-"/>
              <a:defRPr/>
            </a:pPr>
            <a:r>
              <a:rPr lang="hu-HU" dirty="0"/>
              <a:t>fontos az előadásmód, kivitelezés: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hu-HU" dirty="0"/>
              <a:t>helyváltoztatás, kifejezésmód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hu-HU" dirty="0"/>
              <a:t> hatásos képek, látvány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hu-HU" dirty="0"/>
              <a:t>közönség bevonása 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hu-HU" dirty="0"/>
              <a:t>- a témát kifejtjük, bizonyítjuk vagy cáfoljuk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840E45-3F10-4706-B692-EFB619DF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3" y="260350"/>
            <a:ext cx="8534400" cy="758825"/>
          </a:xfrm>
        </p:spPr>
        <p:txBody>
          <a:bodyPr/>
          <a:lstStyle/>
          <a:p>
            <a:pPr>
              <a:defRPr/>
            </a:pPr>
            <a:r>
              <a:rPr lang="hu-HU" sz="3600" b="1" dirty="0"/>
              <a:t>A BEFEJEZÉS </a:t>
            </a:r>
          </a:p>
        </p:txBody>
      </p:sp>
      <p:sp>
        <p:nvSpPr>
          <p:cNvPr id="25603" name="Tartalom helye 2">
            <a:extLst>
              <a:ext uri="{FF2B5EF4-FFF2-40B4-BE49-F238E27FC236}">
                <a16:creationId xmlns:a16="http://schemas.microsoft.com/office/drawing/2014/main" id="{10DFFC5A-37AC-4F1E-AE3E-DAB7DD3F7EF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hu-HU" altLang="hu-HU" sz="2200" u="sng"/>
              <a:t>Módjai: </a:t>
            </a:r>
          </a:p>
          <a:p>
            <a:pPr>
              <a:buFontTx/>
              <a:buChar char="-"/>
            </a:pPr>
            <a:r>
              <a:rPr lang="hu-HU" altLang="hu-HU" sz="2200"/>
              <a:t>összefoglalás</a:t>
            </a:r>
          </a:p>
          <a:p>
            <a:pPr>
              <a:buFontTx/>
              <a:buChar char="-"/>
            </a:pPr>
            <a:r>
              <a:rPr lang="hu-HU" altLang="hu-HU" sz="2200"/>
              <a:t>drámai fokozás („Ma még mehtehetjük, holnap már lehet késő lesz…”)</a:t>
            </a:r>
          </a:p>
          <a:p>
            <a:pPr>
              <a:buFontTx/>
              <a:buChar char="-"/>
            </a:pPr>
            <a:r>
              <a:rPr lang="hu-HU" altLang="hu-HU" sz="2200"/>
              <a:t>vagy-vagy megfogalmazás („Dönthetünk: vagy cselekszünk, vagy maradunk a régi gyakorlatnál…”)</a:t>
            </a:r>
          </a:p>
          <a:p>
            <a:pPr>
              <a:buFontTx/>
              <a:buChar char="-"/>
            </a:pPr>
            <a:r>
              <a:rPr lang="hu-HU" altLang="hu-HU" sz="2200"/>
              <a:t>kitekintés, előrevetítés („Fontos korszakhoz értünk…”)</a:t>
            </a:r>
          </a:p>
          <a:p>
            <a:pPr>
              <a:buFontTx/>
              <a:buChar char="-"/>
            </a:pPr>
            <a:r>
              <a:rPr lang="hu-HU" altLang="hu-HU" sz="2200"/>
              <a:t>emlékeztető („Gondoljunk arra, hogy…!)</a:t>
            </a:r>
          </a:p>
          <a:p>
            <a:pPr>
              <a:buFontTx/>
              <a:buChar char="-"/>
            </a:pPr>
            <a:r>
              <a:rPr lang="hu-HU" altLang="hu-HU" sz="2200"/>
              <a:t>felhasználhatóság („Ha az elhangzottakat megfogadják..”)</a:t>
            </a:r>
          </a:p>
          <a:p>
            <a:pPr>
              <a:buFontTx/>
              <a:buChar char="-"/>
            </a:pPr>
            <a:r>
              <a:rPr lang="hu-HU" altLang="hu-HU" sz="2200"/>
              <a:t>felszólítás („Kérem Önöket, hogy…!”)</a:t>
            </a:r>
          </a:p>
          <a:p>
            <a:pPr>
              <a:buFontTx/>
              <a:buChar char="-"/>
            </a:pPr>
            <a:r>
              <a:rPr lang="hu-HU" altLang="hu-HU" sz="2200"/>
              <a:t>idézet</a:t>
            </a:r>
          </a:p>
          <a:p>
            <a:r>
              <a:rPr lang="hu-HU" altLang="hu-HU" sz="2200"/>
              <a:t> Kerüljük: időhiány, kérdezés lehetőségének elmulasztása</a:t>
            </a:r>
          </a:p>
          <a:p>
            <a:endParaRPr lang="hu-HU" altLang="hu-HU"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ED9BA6-0DE1-4690-ACA6-09B5EEA6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b="1" dirty="0"/>
              <a:t>A PEREZENTÁCIÓ ELŐADÁSA</a:t>
            </a:r>
          </a:p>
        </p:txBody>
      </p:sp>
      <p:sp>
        <p:nvSpPr>
          <p:cNvPr id="26627" name="Tartalom helye 2">
            <a:extLst>
              <a:ext uri="{FF2B5EF4-FFF2-40B4-BE49-F238E27FC236}">
                <a16:creationId xmlns:a16="http://schemas.microsoft.com/office/drawing/2014/main" id="{BF7F2A32-70CB-4939-850F-556F26C08FC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endParaRPr lang="hu-HU" altLang="hu-HU"/>
          </a:p>
          <a:p>
            <a:pPr marL="0" indent="0">
              <a:buFont typeface="Wingdings 2" panose="05020102010507070707" pitchFamily="18" charset="2"/>
              <a:buNone/>
            </a:pPr>
            <a:endParaRPr lang="hu-HU" altLang="hu-HU"/>
          </a:p>
          <a:p>
            <a:pPr marL="0" indent="0">
              <a:buFont typeface="Wingdings 2" panose="05020102010507070707" pitchFamily="18" charset="2"/>
              <a:buNone/>
            </a:pPr>
            <a:endParaRPr lang="hu-HU" altLang="hu-HU"/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hu-HU" altLang="hu-HU"/>
              <a:t>„Nagyszerű dolog az emberi agy. Jól működik egészen addig a pillanatig, amikor az ember kiáll a pódiumra, hogy beszédet tartson…” 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hu-HU" altLang="hu-HU"/>
              <a:t>(Mark Twain)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E1998F-4D16-43A0-85A4-968A7ABD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b="1" dirty="0"/>
              <a:t>A PEREZENTÁCIÓ ELŐADÁSA</a:t>
            </a:r>
            <a:endParaRPr lang="hu-HU" dirty="0"/>
          </a:p>
        </p:txBody>
      </p:sp>
      <p:sp>
        <p:nvSpPr>
          <p:cNvPr id="27651" name="Tartalom helye 2">
            <a:extLst>
              <a:ext uri="{FF2B5EF4-FFF2-40B4-BE49-F238E27FC236}">
                <a16:creationId xmlns:a16="http://schemas.microsoft.com/office/drawing/2014/main" id="{2BF41649-F653-46C7-93FD-31E47C7513B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662988" cy="4572000"/>
          </a:xfrm>
        </p:spPr>
        <p:txBody>
          <a:bodyPr/>
          <a:lstStyle/>
          <a:p>
            <a:r>
              <a:rPr lang="hu-HU" altLang="hu-HU" u="sng"/>
              <a:t>Öltözködés, megjelenés</a:t>
            </a:r>
          </a:p>
          <a:p>
            <a:pPr>
              <a:buFontTx/>
              <a:buChar char="-"/>
            </a:pPr>
            <a:r>
              <a:rPr lang="hu-HU" altLang="hu-HU"/>
              <a:t>az első benyomás döntő lehet; alkalomhoz illő legyen a megjelenés; zavaró kiegészítők kerülése</a:t>
            </a:r>
          </a:p>
          <a:p>
            <a:pPr>
              <a:buFontTx/>
              <a:buChar char="-"/>
            </a:pPr>
            <a:endParaRPr lang="hu-HU" altLang="hu-HU"/>
          </a:p>
          <a:p>
            <a:r>
              <a:rPr lang="hu-HU" altLang="hu-HU" u="sng"/>
              <a:t>Stressz és lámpaláz</a:t>
            </a:r>
          </a:p>
          <a:p>
            <a:pPr>
              <a:buFontTx/>
              <a:buChar char="-"/>
            </a:pPr>
            <a:r>
              <a:rPr lang="hu-HU" altLang="hu-HU"/>
              <a:t>természetes velejárója az előadónak</a:t>
            </a:r>
          </a:p>
          <a:p>
            <a:pPr>
              <a:buFontTx/>
              <a:buChar char="-"/>
            </a:pPr>
            <a:r>
              <a:rPr lang="hu-HU" altLang="hu-HU"/>
              <a:t>legyőzése: alapos felkészüléssel, főpróba ismerősöknek</a:t>
            </a:r>
          </a:p>
          <a:p>
            <a:pPr>
              <a:buFontTx/>
              <a:buChar char="-"/>
            </a:pPr>
            <a:endParaRPr lang="hu-HU" altLang="hu-H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F3CFF4-9237-4C6E-AC84-1CAEEC482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333375"/>
            <a:ext cx="8785225" cy="574675"/>
          </a:xfrm>
        </p:spPr>
        <p:txBody>
          <a:bodyPr/>
          <a:lstStyle/>
          <a:p>
            <a:pPr>
              <a:defRPr/>
            </a:pPr>
            <a:r>
              <a:rPr lang="hu-HU" sz="2400" b="1" dirty="0"/>
              <a:t>PREZENTÁCIÓ ELŐADÁSA -  Akusztikus elemek 1. </a:t>
            </a:r>
          </a:p>
        </p:txBody>
      </p:sp>
      <p:sp>
        <p:nvSpPr>
          <p:cNvPr id="28675" name="Tartalom helye 2">
            <a:extLst>
              <a:ext uri="{FF2B5EF4-FFF2-40B4-BE49-F238E27FC236}">
                <a16:creationId xmlns:a16="http://schemas.microsoft.com/office/drawing/2014/main" id="{7B1BDE61-D3B3-443E-A5E8-EA7C0495BA0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9388" y="1700213"/>
            <a:ext cx="8964612" cy="48244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u-HU" altLang="hu-HU" sz="2800"/>
              <a:t>Közönség nyelvhasználatának megfelelő szóhasználat</a:t>
            </a:r>
          </a:p>
          <a:p>
            <a:pPr>
              <a:lnSpc>
                <a:spcPct val="150000"/>
              </a:lnSpc>
            </a:pPr>
            <a:r>
              <a:rPr lang="hu-HU" altLang="hu-HU" sz="2800"/>
              <a:t>Információ bevésése: ismétlés</a:t>
            </a:r>
          </a:p>
          <a:p>
            <a:pPr>
              <a:lnSpc>
                <a:spcPct val="150000"/>
              </a:lnSpc>
            </a:pPr>
            <a:r>
              <a:rPr lang="hu-HU" altLang="hu-HU" sz="2800"/>
              <a:t>Beszédsebesség: értelmi egységek jó tagolása</a:t>
            </a:r>
          </a:p>
          <a:p>
            <a:pPr>
              <a:lnSpc>
                <a:spcPct val="150000"/>
              </a:lnSpc>
            </a:pPr>
            <a:r>
              <a:rPr lang="hu-HU" altLang="hu-HU" sz="2800"/>
              <a:t>Artikuláció</a:t>
            </a:r>
          </a:p>
          <a:p>
            <a:pPr>
              <a:lnSpc>
                <a:spcPct val="150000"/>
              </a:lnSpc>
            </a:pPr>
            <a:r>
              <a:rPr lang="hu-HU" altLang="hu-HU" sz="2800"/>
              <a:t>Hangszín: kiegyensúlyozott, magabiztos ember - csengő, dallamos beszéd</a:t>
            </a:r>
          </a:p>
          <a:p>
            <a:pPr>
              <a:lnSpc>
                <a:spcPct val="200000"/>
              </a:lnSpc>
            </a:pPr>
            <a:endParaRPr lang="hu-HU" altLang="hu-HU" sz="2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DAEBCD-AC42-49AC-87EF-6B9503C2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sz="2400" b="1" dirty="0">
                <a:solidFill>
                  <a:srgbClr val="8CADAE">
                    <a:shade val="75000"/>
                  </a:srgbClr>
                </a:solidFill>
              </a:rPr>
              <a:t>PREZENTÁCIÓ ELŐADÁSA -  Akusztikus elemek 2. </a:t>
            </a:r>
            <a:endParaRPr lang="hu-HU" dirty="0"/>
          </a:p>
        </p:txBody>
      </p:sp>
      <p:sp>
        <p:nvSpPr>
          <p:cNvPr id="29699" name="Tartalom helye 2">
            <a:extLst>
              <a:ext uri="{FF2B5EF4-FFF2-40B4-BE49-F238E27FC236}">
                <a16:creationId xmlns:a16="http://schemas.microsoft.com/office/drawing/2014/main" id="{3203F6F0-E55B-4EF0-BD89-F590F3A8B3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hu-HU" altLang="hu-HU" sz="2800"/>
              <a:t>Hangsúlytalan beszéd: monoton </a:t>
            </a:r>
          </a:p>
          <a:p>
            <a:pPr>
              <a:lnSpc>
                <a:spcPct val="200000"/>
              </a:lnSpc>
            </a:pPr>
            <a:r>
              <a:rPr lang="hu-HU" altLang="hu-HU" sz="2800"/>
              <a:t>Túlhangsúlyozott: fontoskodó, tartalom nehezen követhető, ránk akarnak erőltetni vmit</a:t>
            </a:r>
            <a:endParaRPr lang="en-GB" altLang="hu-HU" sz="2800"/>
          </a:p>
          <a:p>
            <a:pPr>
              <a:lnSpc>
                <a:spcPct val="200000"/>
              </a:lnSpc>
            </a:pPr>
            <a:r>
              <a:rPr lang="hu-HU" altLang="hu-HU" sz="2800"/>
              <a:t>Hangerő: alapja a jó légzéstechnika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hu-HU" altLang="hu-HU" sz="2800">
                <a:cs typeface="Arial" panose="020B0604020202020204" pitchFamily="34" charset="0"/>
              </a:rPr>
              <a:t>túl halk beszéd: az üzenet nem jut el vagy félreértik</a:t>
            </a:r>
          </a:p>
          <a:p>
            <a:pPr>
              <a:lnSpc>
                <a:spcPct val="200000"/>
              </a:lnSpc>
            </a:pPr>
            <a:endParaRPr lang="hu-HU" altLang="hu-HU" sz="2800"/>
          </a:p>
          <a:p>
            <a:endParaRPr lang="hu-HU" altLang="hu-H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1B00E3-E1E1-4652-A03A-EE18D259E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sz="2400" b="1" dirty="0">
                <a:solidFill>
                  <a:srgbClr val="8CADAE">
                    <a:shade val="75000"/>
                  </a:srgbClr>
                </a:solidFill>
              </a:rPr>
              <a:t>PREZENTÁCIÓ ELŐADÁSA -  Akusztikus elemek 3. </a:t>
            </a:r>
            <a:endParaRPr lang="hu-HU" b="1" dirty="0"/>
          </a:p>
        </p:txBody>
      </p:sp>
      <p:sp>
        <p:nvSpPr>
          <p:cNvPr id="30723" name="Tartalom helye 2">
            <a:extLst>
              <a:ext uri="{FF2B5EF4-FFF2-40B4-BE49-F238E27FC236}">
                <a16:creationId xmlns:a16="http://schemas.microsoft.com/office/drawing/2014/main" id="{9ADCA4EB-C3C8-4346-9286-62E84FD1D32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hu-HU" altLang="hu-HU" b="1"/>
              <a:t>Szünet</a:t>
            </a:r>
            <a:r>
              <a:rPr lang="hu-HU" altLang="hu-HU"/>
              <a:t>: mondanivaló tagolása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altLang="hu-HU"/>
              <a:t>Időnyerés – gondolkodás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altLang="hu-HU"/>
              <a:t>Lényeg kiemelése - hatásszünet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altLang="hu-HU"/>
              <a:t>Dramatizálás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altLang="hu-HU"/>
              <a:t>Hallgató reakciói</a:t>
            </a:r>
          </a:p>
          <a:p>
            <a:r>
              <a:rPr lang="hu-HU" altLang="hu-HU" b="1"/>
              <a:t>Spontán beszéd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altLang="hu-HU"/>
              <a:t>Élményszerű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altLang="hu-HU"/>
              <a:t>Hitelesebb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altLang="hu-HU"/>
              <a:t>Gesztusok használata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altLang="hu-HU"/>
              <a:t>Nagyon nehéz</a:t>
            </a:r>
          </a:p>
          <a:p>
            <a:endParaRPr lang="hu-HU" altLang="hu-H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0DB5C4-CEB5-4FB9-AC5C-B89054EF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altLang="hu-HU" sz="3200" b="1" dirty="0"/>
              <a:t>PREZENTÁCIÓ ELŐADÁSA: Testbeszéd</a:t>
            </a:r>
            <a:endParaRPr lang="hu-HU" sz="3200" dirty="0"/>
          </a:p>
        </p:txBody>
      </p:sp>
      <p:sp>
        <p:nvSpPr>
          <p:cNvPr id="31747" name="Tartalom helye 2">
            <a:extLst>
              <a:ext uri="{FF2B5EF4-FFF2-40B4-BE49-F238E27FC236}">
                <a16:creationId xmlns:a16="http://schemas.microsoft.com/office/drawing/2014/main" id="{2D8A5C13-B3C2-4375-9B1E-D2E170AD082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2492375"/>
            <a:ext cx="8504238" cy="3606800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hu-HU" altLang="hu-HU" sz="4000"/>
              <a:t>Testtartás 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hu-HU" altLang="hu-HU" sz="4000"/>
              <a:t>Mimika 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hu-HU" altLang="hu-HU" sz="4000"/>
              <a:t>Gesztusok </a:t>
            </a:r>
          </a:p>
        </p:txBody>
      </p:sp>
      <p:sp>
        <p:nvSpPr>
          <p:cNvPr id="4" name="Jobb oldali kapcsos zárójel 3">
            <a:extLst>
              <a:ext uri="{FF2B5EF4-FFF2-40B4-BE49-F238E27FC236}">
                <a16:creationId xmlns:a16="http://schemas.microsoft.com/office/drawing/2014/main" id="{BD12BB86-A90D-4255-A67C-5DF1E28C7916}"/>
              </a:ext>
            </a:extLst>
          </p:cNvPr>
          <p:cNvSpPr/>
          <p:nvPr/>
        </p:nvSpPr>
        <p:spPr>
          <a:xfrm>
            <a:off x="3779838" y="2636838"/>
            <a:ext cx="647700" cy="194468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4D729EB-BD0D-4D8E-BEEB-84829D8E6CE0}"/>
              </a:ext>
            </a:extLst>
          </p:cNvPr>
          <p:cNvSpPr txBox="1"/>
          <p:nvPr/>
        </p:nvSpPr>
        <p:spPr>
          <a:xfrm>
            <a:off x="4932363" y="3284538"/>
            <a:ext cx="3240087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u-HU" sz="3600" dirty="0">
                <a:latin typeface="+mn-lt"/>
              </a:rPr>
              <a:t>Mit üzennek?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9CDB44-6F2B-4BA8-9B07-56F5D39F2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sz="4000" b="1" dirty="0"/>
              <a:t>TESTTARTÁS - ÁLLÁS</a:t>
            </a:r>
          </a:p>
        </p:txBody>
      </p:sp>
      <p:sp>
        <p:nvSpPr>
          <p:cNvPr id="32771" name="Tartalom helye 2">
            <a:extLst>
              <a:ext uri="{FF2B5EF4-FFF2-40B4-BE49-F238E27FC236}">
                <a16:creationId xmlns:a16="http://schemas.microsoft.com/office/drawing/2014/main" id="{4A990575-7074-4AC1-99DB-22B3E56E7DE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844675"/>
            <a:ext cx="8504238" cy="4464050"/>
          </a:xfrm>
        </p:spPr>
        <p:txBody>
          <a:bodyPr/>
          <a:lstStyle/>
          <a:p>
            <a:r>
              <a:rPr lang="hu-HU" altLang="hu-HU" sz="3200"/>
              <a:t>Egyenes állás:</a:t>
            </a:r>
            <a:r>
              <a:rPr lang="hu-HU" altLang="hu-HU" sz="3200">
                <a:cs typeface="Arial" panose="020B0604020202020204" pitchFamily="34" charset="0"/>
              </a:rPr>
              <a:t> őszinte ember - magabiztosság</a:t>
            </a:r>
          </a:p>
          <a:p>
            <a:r>
              <a:rPr lang="hu-HU" altLang="hu-HU" sz="3200">
                <a:cs typeface="Arial" panose="020B0604020202020204" pitchFamily="34" charset="0"/>
              </a:rPr>
              <a:t>Előre hajlás: bizonytalanság - alázatosság</a:t>
            </a:r>
          </a:p>
          <a:p>
            <a:r>
              <a:rPr lang="hu-HU" altLang="hu-HU" sz="3200">
                <a:cs typeface="Arial" panose="020B0604020202020204" pitchFamily="34" charset="0"/>
              </a:rPr>
              <a:t>Hátra hajlás: fölényesség – ellenérzést kelt</a:t>
            </a:r>
          </a:p>
          <a:p>
            <a:r>
              <a:rPr lang="hu-HU" altLang="hu-HU" sz="3200"/>
              <a:t>Támaszkeresés</a:t>
            </a:r>
          </a:p>
          <a:p>
            <a:r>
              <a:rPr lang="hu-HU" altLang="hu-HU" sz="3200"/>
              <a:t>Terpeszállás (ágyékmutogatás): dominancia jelzése – magabiztos férfi</a:t>
            </a:r>
            <a:endParaRPr lang="en-GB" altLang="hu-HU" sz="3200"/>
          </a:p>
          <a:p>
            <a:endParaRPr lang="hu-HU" altLang="hu-HU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AEBC39-018E-44F3-908F-CE8B7148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b="1" dirty="0"/>
              <a:t>MIRE JÓ A PREZENTÁCIÓ?</a:t>
            </a:r>
          </a:p>
        </p:txBody>
      </p:sp>
      <p:sp>
        <p:nvSpPr>
          <p:cNvPr id="15363" name="Tartalom helye 2">
            <a:extLst>
              <a:ext uri="{FF2B5EF4-FFF2-40B4-BE49-F238E27FC236}">
                <a16:creationId xmlns:a16="http://schemas.microsoft.com/office/drawing/2014/main" id="{8E3AAA10-197E-4D2F-98C8-619478E07F4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844675"/>
            <a:ext cx="8504238" cy="4572000"/>
          </a:xfrm>
        </p:spPr>
        <p:txBody>
          <a:bodyPr/>
          <a:lstStyle/>
          <a:p>
            <a:r>
              <a:rPr lang="hu-HU" altLang="hu-HU" sz="2800"/>
              <a:t>Egy adott téma különböző tartalmakkal való együttes bemutatása (kép, hang, mozgókép)</a:t>
            </a:r>
          </a:p>
          <a:p>
            <a:endParaRPr lang="hu-HU" altLang="hu-HU" sz="2800"/>
          </a:p>
          <a:p>
            <a:r>
              <a:rPr lang="hu-HU" altLang="hu-HU" sz="2800"/>
              <a:t>Rugalmas, a hallgatósághoz igazítható tartalmak kezelése (kihagyható vagy beemelhető részek)</a:t>
            </a:r>
          </a:p>
          <a:p>
            <a:endParaRPr lang="hu-HU" altLang="hu-HU" sz="2800"/>
          </a:p>
          <a:p>
            <a:r>
              <a:rPr lang="hu-HU" altLang="hu-HU" sz="2800"/>
              <a:t>Bonyolultabb folyamatok illusztrálása, mely csak több ábrán keresztül mutatható be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9E8CF9-D8AA-4BCB-918C-11BC1569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sz="3600" b="1" dirty="0"/>
              <a:t>TESTBESZÉD - KEZEK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A8A688-C98C-4373-BF91-D5DAA3B4CCC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0038" y="1773238"/>
            <a:ext cx="8504237" cy="45720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hu-HU" altLang="hu-HU" sz="2800" dirty="0"/>
              <a:t>Nyitott tenyér: igazmondás, őszinteség</a:t>
            </a:r>
          </a:p>
          <a:p>
            <a:pPr>
              <a:lnSpc>
                <a:spcPct val="80000"/>
              </a:lnSpc>
              <a:defRPr/>
            </a:pPr>
            <a:r>
              <a:rPr lang="hu-HU" altLang="hu-HU" sz="2800" dirty="0"/>
              <a:t>Eldugott kéz: nem mond igazat</a:t>
            </a:r>
          </a:p>
          <a:p>
            <a:pPr>
              <a:lnSpc>
                <a:spcPct val="80000"/>
              </a:lnSpc>
              <a:defRPr/>
            </a:pPr>
            <a:r>
              <a:rPr lang="hu-HU" altLang="hu-HU" sz="2800" dirty="0"/>
              <a:t>Összekulcsolt kéz: visszafojtottság, szorongás</a:t>
            </a:r>
          </a:p>
          <a:p>
            <a:pPr>
              <a:lnSpc>
                <a:spcPct val="80000"/>
              </a:lnSpc>
              <a:defRPr/>
            </a:pPr>
            <a:r>
              <a:rPr lang="hu-HU" altLang="hu-HU" sz="2800" dirty="0"/>
              <a:t>Állandó babrálás: zavar, feszengés</a:t>
            </a:r>
          </a:p>
          <a:p>
            <a:pPr>
              <a:lnSpc>
                <a:spcPct val="80000"/>
              </a:lnSpc>
              <a:defRPr/>
            </a:pPr>
            <a:r>
              <a:rPr lang="hu-HU" altLang="hu-HU" sz="2800" dirty="0"/>
              <a:t>Hüvelykujj: fölény, tekintély jele </a:t>
            </a:r>
          </a:p>
          <a:p>
            <a:pPr marL="0" indent="0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hu-HU" altLang="hu-HU" sz="2800" dirty="0">
                <a:latin typeface="Franklin Gothic Medium" panose="020B0603020102020204" pitchFamily="34" charset="0"/>
              </a:rPr>
              <a:t>  ↓</a:t>
            </a:r>
            <a:endParaRPr lang="hu-HU" altLang="hu-HU" sz="2800" dirty="0"/>
          </a:p>
          <a:p>
            <a:pPr marL="0" indent="0">
              <a:lnSpc>
                <a:spcPct val="80000"/>
              </a:lnSpc>
              <a:buClr>
                <a:srgbClr val="FFFF00"/>
              </a:buClr>
              <a:buFont typeface="Wingdings 2" panose="05020102010507070707" pitchFamily="18" charset="2"/>
              <a:buNone/>
              <a:defRPr/>
            </a:pPr>
            <a:r>
              <a:rPr lang="hu-HU" altLang="hu-HU" sz="2800" dirty="0"/>
              <a:t> zsebből kikandikáló: másoknál magasabb rangúnak     </a:t>
            </a:r>
          </a:p>
          <a:p>
            <a:pPr marL="0" indent="0">
              <a:lnSpc>
                <a:spcPct val="80000"/>
              </a:lnSpc>
              <a:buClr>
                <a:srgbClr val="FFFF00"/>
              </a:buClr>
              <a:buFont typeface="Wingdings 2" panose="05020102010507070707" pitchFamily="18" charset="2"/>
              <a:buNone/>
              <a:defRPr/>
            </a:pPr>
            <a:r>
              <a:rPr lang="hu-HU" altLang="hu-HU" sz="2800" dirty="0"/>
              <a:t> tekinti magát</a:t>
            </a:r>
          </a:p>
          <a:p>
            <a:pPr marL="0" indent="0">
              <a:lnSpc>
                <a:spcPct val="80000"/>
              </a:lnSpc>
              <a:buClr>
                <a:srgbClr val="FFFF00"/>
              </a:buClr>
              <a:buFont typeface="Wingdings 2" panose="05020102010507070707" pitchFamily="18" charset="2"/>
              <a:buNone/>
              <a:defRPr/>
            </a:pPr>
            <a:endParaRPr lang="hu-HU" altLang="hu-HU" sz="2800" dirty="0"/>
          </a:p>
          <a:p>
            <a:pPr marL="0" indent="0">
              <a:lnSpc>
                <a:spcPct val="80000"/>
              </a:lnSpc>
              <a:buClr>
                <a:srgbClr val="FFFF00"/>
              </a:buClr>
              <a:buFont typeface="Wingdings 2" panose="05020102010507070707" pitchFamily="18" charset="2"/>
              <a:buNone/>
              <a:defRPr/>
            </a:pPr>
            <a:endParaRPr lang="hu-HU" altLang="hu-HU" sz="2800" dirty="0"/>
          </a:p>
          <a:p>
            <a:pPr marL="0" indent="0">
              <a:lnSpc>
                <a:spcPct val="80000"/>
              </a:lnSpc>
              <a:buClr>
                <a:srgbClr val="FFFF00"/>
              </a:buClr>
              <a:buFont typeface="Wingdings 2" panose="05020102010507070707" pitchFamily="18" charset="2"/>
              <a:buNone/>
              <a:defRPr/>
            </a:pPr>
            <a:endParaRPr lang="hu-HU" sz="2800" dirty="0"/>
          </a:p>
          <a:p>
            <a:pPr marL="0" indent="0">
              <a:lnSpc>
                <a:spcPct val="80000"/>
              </a:lnSpc>
              <a:buClr>
                <a:srgbClr val="FFFF00"/>
              </a:buClr>
              <a:buFont typeface="Wingdings 2" panose="05020102010507070707" pitchFamily="18" charset="2"/>
              <a:buNone/>
              <a:defRPr/>
            </a:pPr>
            <a:endParaRPr lang="hu-HU" dirty="0"/>
          </a:p>
        </p:txBody>
      </p:sp>
      <p:pic>
        <p:nvPicPr>
          <p:cNvPr id="33796" name="Picture 6" descr="Képtalálat a következőre: „tenyér”">
            <a:extLst>
              <a:ext uri="{FF2B5EF4-FFF2-40B4-BE49-F238E27FC236}">
                <a16:creationId xmlns:a16="http://schemas.microsoft.com/office/drawing/2014/main" id="{3F20EA8E-AC44-4323-BEE8-491E6125C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50" y="4808538"/>
            <a:ext cx="2303463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868AAE-162A-4353-98D9-435D483F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sz="3600" b="1" dirty="0"/>
              <a:t>MIMIKA</a:t>
            </a:r>
          </a:p>
        </p:txBody>
      </p:sp>
      <p:sp>
        <p:nvSpPr>
          <p:cNvPr id="34819" name="Tartalom helye 2">
            <a:extLst>
              <a:ext uri="{FF2B5EF4-FFF2-40B4-BE49-F238E27FC236}">
                <a16:creationId xmlns:a16="http://schemas.microsoft.com/office/drawing/2014/main" id="{B0E81A64-50A8-4C4B-B67A-5D143AB155B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916113"/>
            <a:ext cx="3838575" cy="4572000"/>
          </a:xfrm>
        </p:spPr>
        <p:txBody>
          <a:bodyPr/>
          <a:lstStyle/>
          <a:p>
            <a:r>
              <a:rPr lang="hu-HU" altLang="hu-HU"/>
              <a:t>Szemkontaktus tartása – pásztázás a hallgatóságon</a:t>
            </a:r>
          </a:p>
          <a:p>
            <a:r>
              <a:rPr lang="hu-HU" altLang="hu-HU"/>
              <a:t>Mikrogesztusok kellő távolságban nem érvényesülnek</a:t>
            </a:r>
          </a:p>
          <a:p>
            <a:r>
              <a:rPr lang="hu-HU" altLang="hu-HU"/>
              <a:t>Pozitív kisugárzás: nyílt tekintet, mosoly</a:t>
            </a:r>
            <a:endParaRPr lang="en-GB" altLang="hu-HU"/>
          </a:p>
          <a:p>
            <a:endParaRPr lang="hu-HU" altLang="hu-HU"/>
          </a:p>
        </p:txBody>
      </p:sp>
      <p:pic>
        <p:nvPicPr>
          <p:cNvPr id="34820" name="Picture 2" descr="Képtalálat a következőre: „előadó”">
            <a:extLst>
              <a:ext uri="{FF2B5EF4-FFF2-40B4-BE49-F238E27FC236}">
                <a16:creationId xmlns:a16="http://schemas.microsoft.com/office/drawing/2014/main" id="{D42AD28C-E8FA-42E7-8AFB-AAE09A9D7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916113"/>
            <a:ext cx="4171950" cy="38544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398BC3-DD8D-48C3-B3A1-56E045D2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b="1" dirty="0"/>
              <a:t>ELŐADÓI TÍPUSOK</a:t>
            </a:r>
          </a:p>
        </p:txBody>
      </p:sp>
      <p:sp>
        <p:nvSpPr>
          <p:cNvPr id="35843" name="Tartalom helye 2">
            <a:extLst>
              <a:ext uri="{FF2B5EF4-FFF2-40B4-BE49-F238E27FC236}">
                <a16:creationId xmlns:a16="http://schemas.microsoft.com/office/drawing/2014/main" id="{CC726DC1-54ED-49DF-B79A-9AD54A21BE0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hu-HU" altLang="hu-HU"/>
              <a:t>Sétáló</a:t>
            </a:r>
          </a:p>
          <a:p>
            <a:r>
              <a:rPr lang="hu-HU" altLang="hu-HU"/>
              <a:t>Agresszív – letámadó</a:t>
            </a:r>
          </a:p>
          <a:p>
            <a:r>
              <a:rPr lang="hu-HU" altLang="hu-HU"/>
              <a:t>Tudálékos</a:t>
            </a:r>
          </a:p>
          <a:p>
            <a:r>
              <a:rPr lang="hu-HU" altLang="hu-HU"/>
              <a:t>Blazírt (unott)</a:t>
            </a:r>
          </a:p>
          <a:p>
            <a:r>
              <a:rPr lang="hu-HU" altLang="hu-HU"/>
              <a:t>Izgulós, kézmorzsolós</a:t>
            </a:r>
          </a:p>
          <a:p>
            <a:r>
              <a:rPr lang="hu-HU" altLang="hu-HU"/>
              <a:t>Szervilis (alázatos)</a:t>
            </a:r>
          </a:p>
          <a:p>
            <a:r>
              <a:rPr lang="hu-HU" altLang="hu-HU"/>
              <a:t>Zsonglőr</a:t>
            </a:r>
          </a:p>
          <a:p>
            <a:r>
              <a:rPr lang="hu-HU" altLang="hu-HU"/>
              <a:t>Laza</a:t>
            </a:r>
          </a:p>
          <a:p>
            <a:r>
              <a:rPr lang="hu-HU" altLang="hu-HU"/>
              <a:t>Precíz</a:t>
            </a:r>
          </a:p>
          <a:p>
            <a:endParaRPr lang="hu-HU" altLang="hu-HU"/>
          </a:p>
        </p:txBody>
      </p:sp>
      <p:pic>
        <p:nvPicPr>
          <p:cNvPr id="35844" name="Picture 5">
            <a:extLst>
              <a:ext uri="{FF2B5EF4-FFF2-40B4-BE49-F238E27FC236}">
                <a16:creationId xmlns:a16="http://schemas.microsoft.com/office/drawing/2014/main" id="{79CFEA9D-35EF-4035-93CD-FFD7F773D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100" y="1484313"/>
            <a:ext cx="2879725" cy="1620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5845" name="Picture 6">
            <a:extLst>
              <a:ext uri="{FF2B5EF4-FFF2-40B4-BE49-F238E27FC236}">
                <a16:creationId xmlns:a16="http://schemas.microsoft.com/office/drawing/2014/main" id="{A593F9CB-FCF9-4BB8-B8AC-15C63B7D6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230563"/>
            <a:ext cx="2609850" cy="1470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5846" name="Picture 8" descr="Képtalálat a következőre: „jay leno”">
            <a:extLst>
              <a:ext uri="{FF2B5EF4-FFF2-40B4-BE49-F238E27FC236}">
                <a16:creationId xmlns:a16="http://schemas.microsoft.com/office/drawing/2014/main" id="{A0399671-A7F4-4BD5-9207-7AFF61638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88" y="4868863"/>
            <a:ext cx="2239962" cy="14938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98AB2F-8095-4D66-9D65-227E14D8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sz="2800" b="1" dirty="0"/>
              <a:t>SZÖVEGEK ÉS KÉPEK A PREZENTÁCIÓBAN</a:t>
            </a:r>
          </a:p>
        </p:txBody>
      </p:sp>
      <p:sp>
        <p:nvSpPr>
          <p:cNvPr id="35843" name="Tartalom helye 2">
            <a:extLst>
              <a:ext uri="{FF2B5EF4-FFF2-40B4-BE49-F238E27FC236}">
                <a16:creationId xmlns:a16="http://schemas.microsoft.com/office/drawing/2014/main" id="{290BC779-0CAC-4DE2-8BF9-2FBC415430E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700213"/>
            <a:ext cx="8504238" cy="4681537"/>
          </a:xfrm>
        </p:spPr>
        <p:txBody>
          <a:bodyPr/>
          <a:lstStyle/>
          <a:p>
            <a:pPr>
              <a:defRPr/>
            </a:pPr>
            <a:r>
              <a:rPr lang="hu-HU" altLang="hu-HU" dirty="0"/>
              <a:t>Hatékony kommunikáció: szöveg+kép</a:t>
            </a:r>
          </a:p>
          <a:p>
            <a:pPr>
              <a:defRPr/>
            </a:pPr>
            <a:r>
              <a:rPr lang="hu-HU" altLang="hu-HU" u="sng" dirty="0"/>
              <a:t>Kép</a:t>
            </a:r>
            <a:r>
              <a:rPr lang="hu-HU" altLang="hu-HU" dirty="0"/>
              <a:t>: érthető magyarázatokkal, támassza alá a mondanivalót; legyen lehivatkozva</a:t>
            </a:r>
          </a:p>
          <a:p>
            <a:pPr>
              <a:defRPr/>
            </a:pPr>
            <a:r>
              <a:rPr lang="hu-HU" altLang="hu-HU" u="sng" dirty="0"/>
              <a:t>Szöveg</a:t>
            </a:r>
            <a:r>
              <a:rPr lang="hu-HU" altLang="hu-HU" dirty="0"/>
              <a:t>: egyszerű, világos, jól olvasható, távirati stílus</a:t>
            </a:r>
          </a:p>
          <a:p>
            <a:pPr>
              <a:defRPr/>
            </a:pPr>
            <a:r>
              <a:rPr lang="hu-HU" altLang="hu-HU" u="sng" dirty="0"/>
              <a:t>Betűk</a:t>
            </a:r>
            <a:r>
              <a:rPr lang="hu-HU" altLang="hu-HU" dirty="0"/>
              <a:t>: mindig nyomtatott, talpatlan (</a:t>
            </a:r>
            <a:r>
              <a:rPr lang="hu-HU" altLang="hu-HU" dirty="0" err="1"/>
              <a:t>sans</a:t>
            </a:r>
            <a:r>
              <a:rPr lang="hu-HU" altLang="hu-HU" dirty="0"/>
              <a:t> serif), ne legyen sokféle méret és típus</a:t>
            </a:r>
          </a:p>
          <a:p>
            <a:pPr>
              <a:defRPr/>
            </a:pPr>
            <a:r>
              <a:rPr lang="hu-HU" altLang="hu-HU" u="sng" dirty="0"/>
              <a:t>Sortávolság</a:t>
            </a:r>
            <a:r>
              <a:rPr lang="hu-HU" altLang="hu-HU" dirty="0"/>
              <a:t>: kellően nagy</a:t>
            </a:r>
          </a:p>
          <a:p>
            <a:pPr>
              <a:defRPr/>
            </a:pPr>
            <a:r>
              <a:rPr lang="hu-HU" altLang="hu-HU" dirty="0"/>
              <a:t>1 </a:t>
            </a:r>
            <a:r>
              <a:rPr lang="hu-HU" altLang="hu-HU" u="sng" dirty="0"/>
              <a:t>téma </a:t>
            </a:r>
            <a:r>
              <a:rPr lang="hu-HU" altLang="hu-HU" dirty="0"/>
              <a:t>/ dia (de egy téma több dián át is lehet!)</a:t>
            </a:r>
          </a:p>
          <a:p>
            <a:pPr>
              <a:defRPr/>
            </a:pPr>
            <a:r>
              <a:rPr lang="hu-HU" altLang="hu-HU" u="sng" dirty="0"/>
              <a:t>Cím</a:t>
            </a:r>
            <a:r>
              <a:rPr lang="hu-HU" altLang="hu-HU" dirty="0"/>
              <a:t>: minden diának legyen</a:t>
            </a:r>
            <a:endParaRPr lang="hu-HU" altLang="hu-HU" u="sng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hu-HU" altLang="hu-HU" dirty="0"/>
          </a:p>
          <a:p>
            <a:pPr>
              <a:defRPr/>
            </a:pPr>
            <a:endParaRPr lang="hu-HU" altLang="hu-H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5A0DA1-D795-4AB6-AB88-E30DAC05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sz="3600" b="1" dirty="0"/>
              <a:t>DIAKÉP TERVEZÉSE</a:t>
            </a:r>
          </a:p>
        </p:txBody>
      </p:sp>
      <p:sp>
        <p:nvSpPr>
          <p:cNvPr id="36867" name="Tartalom helye 2">
            <a:extLst>
              <a:ext uri="{FF2B5EF4-FFF2-40B4-BE49-F238E27FC236}">
                <a16:creationId xmlns:a16="http://schemas.microsoft.com/office/drawing/2014/main" id="{6C14345D-E379-44C9-A9C6-3C270BD66B9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854575"/>
          </a:xfrm>
        </p:spPr>
        <p:txBody>
          <a:bodyPr/>
          <a:lstStyle/>
          <a:p>
            <a:pPr>
              <a:defRPr/>
            </a:pPr>
            <a:r>
              <a:rPr lang="hu-HU" altLang="hu-HU" dirty="0"/>
              <a:t>Háttérgrafika csak indokolt esetben </a:t>
            </a:r>
          </a:p>
          <a:p>
            <a:pPr>
              <a:defRPr/>
            </a:pPr>
            <a:r>
              <a:rPr lang="hu-HU" altLang="hu-HU" dirty="0"/>
              <a:t>Sötét háttér – világos grafika és fordítva</a:t>
            </a:r>
          </a:p>
          <a:p>
            <a:pPr>
              <a:defRPr/>
            </a:pPr>
            <a:r>
              <a:rPr lang="hu-HU" altLang="hu-HU" dirty="0"/>
              <a:t>Ne legyen túlzsúfolt, kevés szín is elég</a:t>
            </a:r>
          </a:p>
          <a:p>
            <a:pPr>
              <a:defRPr/>
            </a:pPr>
            <a:r>
              <a:rPr lang="hu-HU" altLang="hu-HU" dirty="0"/>
              <a:t>Képmezőn belül kell maradni, a szélekre nem írunk!</a:t>
            </a:r>
          </a:p>
          <a:p>
            <a:pPr>
              <a:defRPr/>
            </a:pPr>
            <a:r>
              <a:rPr lang="hu-HU" altLang="hu-HU" dirty="0"/>
              <a:t>Animációk csak indokolt esetben (vetítésnél jobb)</a:t>
            </a:r>
          </a:p>
          <a:p>
            <a:pPr>
              <a:defRPr/>
            </a:pPr>
            <a:r>
              <a:rPr lang="hu-HU" altLang="hu-HU" dirty="0"/>
              <a:t>Ha sok az adat → diagramok használata</a:t>
            </a:r>
          </a:p>
          <a:p>
            <a:pPr>
              <a:defRPr/>
            </a:pPr>
            <a:r>
              <a:rPr lang="hu-HU" altLang="hu-HU" dirty="0"/>
              <a:t>Leggyakoribb diagramtípusok: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hu-HU" altLang="hu-HU" dirty="0"/>
              <a:t> </a:t>
            </a:r>
          </a:p>
          <a:p>
            <a:pPr>
              <a:defRPr/>
            </a:pPr>
            <a:endParaRPr lang="hu-HU" altLang="hu-HU" dirty="0"/>
          </a:p>
        </p:txBody>
      </p:sp>
      <p:pic>
        <p:nvPicPr>
          <p:cNvPr id="37892" name="Picture 5" descr="Kapcsolódó kép">
            <a:extLst>
              <a:ext uri="{FF2B5EF4-FFF2-40B4-BE49-F238E27FC236}">
                <a16:creationId xmlns:a16="http://schemas.microsoft.com/office/drawing/2014/main" id="{5D4820A1-417F-4F7F-8E8F-537E4BCEC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157788"/>
            <a:ext cx="1701800" cy="10255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3" name="Picture 7" descr="Képtalálat a következőre: „kördiagram”">
            <a:extLst>
              <a:ext uri="{FF2B5EF4-FFF2-40B4-BE49-F238E27FC236}">
                <a16:creationId xmlns:a16="http://schemas.microsoft.com/office/drawing/2014/main" id="{473284ED-F0BC-41E1-BCB0-2601579AC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8" y="5097463"/>
            <a:ext cx="1176337" cy="12128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4" name="Picture 9" descr="Képtalálat a következőre: „vonaldiagram”">
            <a:extLst>
              <a:ext uri="{FF2B5EF4-FFF2-40B4-BE49-F238E27FC236}">
                <a16:creationId xmlns:a16="http://schemas.microsoft.com/office/drawing/2014/main" id="{877F8307-552A-45C4-92E5-468ED260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097463"/>
            <a:ext cx="2868613" cy="11382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25D367-BD12-44AB-87CD-3324C5A9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sz="2800" b="1" dirty="0"/>
              <a:t>HOGYAN NE… AVAGY A TIPIKUS HIBÁK </a:t>
            </a:r>
          </a:p>
        </p:txBody>
      </p:sp>
      <p:sp>
        <p:nvSpPr>
          <p:cNvPr id="39939" name="Tartalom helye 2">
            <a:extLst>
              <a:ext uri="{FF2B5EF4-FFF2-40B4-BE49-F238E27FC236}">
                <a16:creationId xmlns:a16="http://schemas.microsoft.com/office/drawing/2014/main" id="{DF89A2D7-D493-41AA-9E45-3C79AC802F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7815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u-HU" altLang="hu-HU"/>
              <a:t>Az előadó más előadását vállalja magára</a:t>
            </a:r>
          </a:p>
          <a:p>
            <a:pPr>
              <a:lnSpc>
                <a:spcPct val="150000"/>
              </a:lnSpc>
            </a:pPr>
            <a:r>
              <a:rPr lang="hu-HU" altLang="hu-HU"/>
              <a:t>A prezentáció csak a diákon lévő szöveg felolvasása</a:t>
            </a:r>
          </a:p>
          <a:p>
            <a:pPr>
              <a:lnSpc>
                <a:spcPct val="150000"/>
              </a:lnSpc>
            </a:pPr>
            <a:r>
              <a:rPr lang="hu-HU" altLang="hu-HU"/>
              <a:t>Értelmezési gondok az ábráknál</a:t>
            </a:r>
          </a:p>
          <a:p>
            <a:pPr>
              <a:lnSpc>
                <a:spcPct val="150000"/>
              </a:lnSpc>
            </a:pPr>
            <a:r>
              <a:rPr lang="hu-HU" altLang="hu-HU"/>
              <a:t>A téma nem alapos körüljárása, tárgyi tévedések</a:t>
            </a:r>
          </a:p>
          <a:p>
            <a:pPr>
              <a:lnSpc>
                <a:spcPct val="150000"/>
              </a:lnSpc>
            </a:pPr>
            <a:r>
              <a:rPr lang="hu-HU" altLang="hu-HU"/>
              <a:t>Bocsánatkérés a diák megjelenéséért, kinézetéért</a:t>
            </a:r>
          </a:p>
          <a:p>
            <a:pPr>
              <a:lnSpc>
                <a:spcPct val="150000"/>
              </a:lnSpc>
            </a:pPr>
            <a:r>
              <a:rPr lang="hu-HU" altLang="hu-HU"/>
              <a:t>Kérdésekre, váratlan helyzetekre adott rossz reakciók</a:t>
            </a:r>
          </a:p>
          <a:p>
            <a:pPr>
              <a:lnSpc>
                <a:spcPct val="150000"/>
              </a:lnSpc>
            </a:pPr>
            <a:r>
              <a:rPr lang="hu-HU" altLang="hu-HU"/>
              <a:t>Tervezett idő túllépése</a:t>
            </a:r>
          </a:p>
          <a:p>
            <a:pPr>
              <a:lnSpc>
                <a:spcPct val="150000"/>
              </a:lnSpc>
            </a:pPr>
            <a:endParaRPr lang="hu-HU" altLang="hu-HU"/>
          </a:p>
          <a:p>
            <a:endParaRPr lang="hu-HU" altLang="hu-H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D146C2-6D07-4AD7-9DBC-82E58939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b="1" dirty="0"/>
              <a:t>TOVÁBBI TIPPEK, TRÜKKÖK</a:t>
            </a:r>
          </a:p>
        </p:txBody>
      </p:sp>
      <p:sp>
        <p:nvSpPr>
          <p:cNvPr id="38915" name="Tartalom helye 2">
            <a:extLst>
              <a:ext uri="{FF2B5EF4-FFF2-40B4-BE49-F238E27FC236}">
                <a16:creationId xmlns:a16="http://schemas.microsoft.com/office/drawing/2014/main" id="{97021EB5-E69D-49B8-9C48-A6F493641D5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hu-HU" altLang="hu-HU" dirty="0"/>
              <a:t>Ne olvassunk, inkább szabadon beszéljünk</a:t>
            </a:r>
          </a:p>
          <a:p>
            <a:pPr>
              <a:lnSpc>
                <a:spcPct val="150000"/>
              </a:lnSpc>
              <a:defRPr/>
            </a:pPr>
            <a:r>
              <a:rPr lang="hu-HU" altLang="hu-HU" dirty="0"/>
              <a:t>Szemkontaktus tartása a közönséggel</a:t>
            </a:r>
          </a:p>
          <a:p>
            <a:pPr>
              <a:lnSpc>
                <a:spcPct val="150000"/>
              </a:lnSpc>
              <a:defRPr/>
            </a:pPr>
            <a:r>
              <a:rPr lang="hu-HU" altLang="hu-HU" dirty="0"/>
              <a:t>Egész mondatok használata csak felolvasás esetén vagy idézeteknél</a:t>
            </a:r>
          </a:p>
          <a:p>
            <a:pPr>
              <a:lnSpc>
                <a:spcPct val="150000"/>
              </a:lnSpc>
              <a:defRPr/>
            </a:pPr>
            <a:r>
              <a:rPr lang="hu-HU" altLang="hu-HU" dirty="0"/>
              <a:t>Max. 2-5 perc / dia</a:t>
            </a:r>
          </a:p>
          <a:p>
            <a:pPr>
              <a:lnSpc>
                <a:spcPct val="150000"/>
              </a:lnSpc>
              <a:defRPr/>
            </a:pPr>
            <a:r>
              <a:rPr lang="hu-HU" altLang="hu-HU" dirty="0"/>
              <a:t>Inkább több, egyszerűbb dia, mint néhány teleírt</a:t>
            </a:r>
          </a:p>
          <a:p>
            <a:pPr>
              <a:lnSpc>
                <a:spcPct val="150000"/>
              </a:lnSpc>
              <a:defRPr/>
            </a:pPr>
            <a:r>
              <a:rPr lang="hu-HU" altLang="hu-HU" dirty="0"/>
              <a:t>7 szó/sor – 7 sor/oldal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hu-HU" altLang="hu-HU" dirty="0"/>
          </a:p>
          <a:p>
            <a:pPr>
              <a:defRPr/>
            </a:pPr>
            <a:endParaRPr lang="hu-HU" altLang="hu-HU" dirty="0"/>
          </a:p>
          <a:p>
            <a:pPr>
              <a:defRPr/>
            </a:pPr>
            <a:endParaRPr lang="hu-HU" altLang="hu-H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EC639C-4ABC-40A2-9DB3-49D918C8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sz="2800" b="1" dirty="0"/>
              <a:t>MINDAZ, AMIRŐL EDDIG BESZÉLTÜNK…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359968D-49FC-4AA5-A44E-BEDB9F41C74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78155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hu-HU" b="1" dirty="0">
                <a:solidFill>
                  <a:schemeClr val="bg2">
                    <a:lumMod val="50000"/>
                  </a:schemeClr>
                </a:solidFill>
              </a:rPr>
              <a:t>…EGY PPT-BEN: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hu-HU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hu-HU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hu-HU" dirty="0"/>
              <a:t>https://www.slideshare.net/gnadori/powerpoint-ltali-hall</a:t>
            </a:r>
          </a:p>
          <a:p>
            <a:pPr>
              <a:defRPr/>
            </a:pPr>
            <a:endParaRPr lang="hu-H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>
            <a:extLst>
              <a:ext uri="{FF2B5EF4-FFF2-40B4-BE49-F238E27FC236}">
                <a16:creationId xmlns:a16="http://schemas.microsoft.com/office/drawing/2014/main" id="{6282E1E5-7267-44A6-A83C-573467B901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8313" y="1989138"/>
            <a:ext cx="8229600" cy="1828800"/>
          </a:xfrm>
        </p:spPr>
        <p:txBody>
          <a:bodyPr/>
          <a:lstStyle/>
          <a:p>
            <a:pPr eaLnBrk="1" hangingPunct="1"/>
            <a:r>
              <a:rPr lang="hu-HU" altLang="hu-HU" b="1"/>
              <a:t>KÖSZÖNÖM A FIGYELMET!</a:t>
            </a:r>
            <a:endParaRPr lang="en-GB" altLang="hu-HU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CB43F5-E1F9-4925-B6D2-EDFE4C2C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sz="3600" b="1" dirty="0"/>
              <a:t>A PREZENTÁCIÓ BUKTATÓI</a:t>
            </a:r>
          </a:p>
        </p:txBody>
      </p:sp>
      <p:sp>
        <p:nvSpPr>
          <p:cNvPr id="16387" name="Tartalom helye 2">
            <a:extLst>
              <a:ext uri="{FF2B5EF4-FFF2-40B4-BE49-F238E27FC236}">
                <a16:creationId xmlns:a16="http://schemas.microsoft.com/office/drawing/2014/main" id="{B4713895-B464-4AB5-8828-8F90A75211B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844675"/>
            <a:ext cx="8504238" cy="4254500"/>
          </a:xfrm>
        </p:spPr>
        <p:txBody>
          <a:bodyPr/>
          <a:lstStyle/>
          <a:p>
            <a:r>
              <a:rPr lang="hu-HU" altLang="hu-HU" sz="2800"/>
              <a:t>Rövid idő alatt nagy mennyiségű információ átadása → a hallgatóság már nem tudja befogadni</a:t>
            </a:r>
          </a:p>
          <a:p>
            <a:endParaRPr lang="hu-HU" altLang="hu-HU" sz="2800"/>
          </a:p>
          <a:p>
            <a:r>
              <a:rPr lang="hu-HU" altLang="hu-HU" sz="2800"/>
              <a:t>A fényviszonyok jelentősége: látszik - nem látszik?</a:t>
            </a:r>
          </a:p>
          <a:p>
            <a:endParaRPr lang="hu-HU" altLang="hu-HU" sz="2800"/>
          </a:p>
          <a:p>
            <a:r>
              <a:rPr lang="hu-HU" altLang="hu-HU" sz="2800"/>
              <a:t>Technikai feltételekhez kötött </a:t>
            </a:r>
          </a:p>
          <a:p>
            <a:endParaRPr lang="hu-HU" altLang="hu-HU" sz="2800"/>
          </a:p>
        </p:txBody>
      </p:sp>
      <p:pic>
        <p:nvPicPr>
          <p:cNvPr id="16388" name="Picture 2" descr="Képtalálat a következőre: „megbotlik”">
            <a:extLst>
              <a:ext uri="{FF2B5EF4-FFF2-40B4-BE49-F238E27FC236}">
                <a16:creationId xmlns:a16="http://schemas.microsoft.com/office/drawing/2014/main" id="{8E3ED3A6-79CF-461E-9183-B124E0ACC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4165600"/>
            <a:ext cx="2897187" cy="19145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F7EB9F-B4FC-423D-BC3C-459667F8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sz="3200" b="1" dirty="0"/>
              <a:t>PREZENTÁCIÓ TERVEZÉSE</a:t>
            </a:r>
            <a:endParaRPr lang="hu-HU" dirty="0"/>
          </a:p>
        </p:txBody>
      </p:sp>
      <p:sp>
        <p:nvSpPr>
          <p:cNvPr id="17411" name="Tartalom helye 2">
            <a:extLst>
              <a:ext uri="{FF2B5EF4-FFF2-40B4-BE49-F238E27FC236}">
                <a16:creationId xmlns:a16="http://schemas.microsoft.com/office/drawing/2014/main" id="{4F4B5A60-99A1-4F1E-8ED3-C81C67DACD0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854575"/>
          </a:xfrm>
        </p:spPr>
        <p:txBody>
          <a:bodyPr/>
          <a:lstStyle/>
          <a:p>
            <a:r>
              <a:rPr lang="hu-HU" altLang="hu-HU"/>
              <a:t>Sikerének kulcsa a tudatos, részletes </a:t>
            </a:r>
            <a:r>
              <a:rPr lang="hu-HU" altLang="hu-HU" i="1"/>
              <a:t>tervezés</a:t>
            </a:r>
            <a:r>
              <a:rPr lang="hu-HU" altLang="hu-HU"/>
              <a:t>:</a:t>
            </a:r>
          </a:p>
          <a:p>
            <a:pPr>
              <a:buFontTx/>
              <a:buChar char="-"/>
            </a:pPr>
            <a:r>
              <a:rPr lang="hu-HU" altLang="hu-HU"/>
              <a:t>Miért?</a:t>
            </a:r>
          </a:p>
          <a:p>
            <a:pPr>
              <a:buFontTx/>
              <a:buChar char="-"/>
            </a:pPr>
            <a:r>
              <a:rPr lang="hu-HU" altLang="hu-HU"/>
              <a:t>Kiknek?</a:t>
            </a:r>
          </a:p>
          <a:p>
            <a:pPr>
              <a:buFontTx/>
              <a:buChar char="-"/>
            </a:pPr>
            <a:r>
              <a:rPr lang="hu-HU" altLang="hu-HU"/>
              <a:t>Hol?</a:t>
            </a:r>
          </a:p>
          <a:p>
            <a:pPr>
              <a:buFontTx/>
              <a:buChar char="-"/>
            </a:pPr>
            <a:r>
              <a:rPr lang="hu-HU" altLang="hu-HU"/>
              <a:t>Mit?</a:t>
            </a:r>
            <a:endParaRPr lang="hu-HU" altLang="hu-HU" sz="800"/>
          </a:p>
          <a:p>
            <a:pPr>
              <a:buFontTx/>
              <a:buChar char="-"/>
            </a:pPr>
            <a:endParaRPr lang="hu-HU" altLang="hu-HU" sz="800"/>
          </a:p>
          <a:p>
            <a:pPr>
              <a:buFontTx/>
              <a:buChar char="-"/>
            </a:pPr>
            <a:endParaRPr lang="hu-HU" altLang="hu-HU" sz="800"/>
          </a:p>
          <a:p>
            <a:r>
              <a:rPr lang="hu-HU" altLang="hu-HU"/>
              <a:t>Előre meg kell határozni: </a:t>
            </a:r>
          </a:p>
          <a:p>
            <a:pPr>
              <a:buFontTx/>
              <a:buChar char="-"/>
            </a:pPr>
            <a:r>
              <a:rPr lang="hu-HU" altLang="hu-HU"/>
              <a:t>Tartalmat</a:t>
            </a:r>
          </a:p>
          <a:p>
            <a:pPr>
              <a:buFontTx/>
              <a:buChar char="-"/>
            </a:pPr>
            <a:r>
              <a:rPr lang="hu-HU" altLang="hu-HU"/>
              <a:t>Időtartamot</a:t>
            </a:r>
          </a:p>
          <a:p>
            <a:pPr>
              <a:buFontTx/>
              <a:buChar char="-"/>
            </a:pPr>
            <a:r>
              <a:rPr lang="hu-HU" altLang="hu-HU"/>
              <a:t>Diák sorrendjét</a:t>
            </a:r>
          </a:p>
          <a:p>
            <a:pPr>
              <a:buFontTx/>
              <a:buChar char="-"/>
            </a:pPr>
            <a:endParaRPr lang="hu-HU" altLang="hu-HU"/>
          </a:p>
          <a:p>
            <a:pPr>
              <a:buFontTx/>
              <a:buChar char="-"/>
            </a:pPr>
            <a:endParaRPr lang="hu-HU" altLang="hu-HU"/>
          </a:p>
        </p:txBody>
      </p:sp>
      <p:pic>
        <p:nvPicPr>
          <p:cNvPr id="17412" name="Picture 4" descr="Képtalálat a következőre: „tervezés”">
            <a:extLst>
              <a:ext uri="{FF2B5EF4-FFF2-40B4-BE49-F238E27FC236}">
                <a16:creationId xmlns:a16="http://schemas.microsoft.com/office/drawing/2014/main" id="{3CA61913-BE35-4C97-9A9F-28D70139F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2924175"/>
            <a:ext cx="4129088" cy="21780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7A1917-DD95-4630-8FEE-B2A02EB9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sz="3600" b="1" dirty="0"/>
              <a:t>PREZENTÁCIÓ TERVEZÉSE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714037-2802-475E-9219-9190417C56B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916113"/>
            <a:ext cx="8504238" cy="4183062"/>
          </a:xfrm>
        </p:spPr>
        <p:txBody>
          <a:bodyPr/>
          <a:lstStyle/>
          <a:p>
            <a:pPr>
              <a:defRPr/>
            </a:pPr>
            <a:r>
              <a:rPr lang="hu-HU" sz="2800" dirty="0"/>
              <a:t>A </a:t>
            </a:r>
            <a:r>
              <a:rPr lang="hu-HU" sz="2800" i="1" dirty="0"/>
              <a:t>cél</a:t>
            </a:r>
            <a:r>
              <a:rPr lang="hu-HU" sz="2800" dirty="0"/>
              <a:t> átgondolása: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hu-HU" sz="2800" dirty="0"/>
          </a:p>
          <a:p>
            <a:pPr>
              <a:buFontTx/>
              <a:buChar char="-"/>
              <a:defRPr/>
            </a:pPr>
            <a:r>
              <a:rPr lang="hu-HU" sz="2800" dirty="0"/>
              <a:t>Mit szeretnék elérni a prezentációval?</a:t>
            </a:r>
          </a:p>
          <a:p>
            <a:pPr>
              <a:buFontTx/>
              <a:buChar char="-"/>
              <a:defRPr/>
            </a:pPr>
            <a:r>
              <a:rPr lang="hu-HU" sz="2800" dirty="0"/>
              <a:t>A téma és a tartalom összehangolása</a:t>
            </a:r>
          </a:p>
          <a:p>
            <a:pPr>
              <a:buFontTx/>
              <a:buChar char="-"/>
              <a:defRPr/>
            </a:pPr>
            <a:r>
              <a:rPr lang="hu-HU" sz="2800" dirty="0"/>
              <a:t>Nem a téma „darálása”!</a:t>
            </a:r>
          </a:p>
          <a:p>
            <a:pPr>
              <a:buFontTx/>
              <a:buChar char="-"/>
              <a:defRPr/>
            </a:pPr>
            <a:r>
              <a:rPr lang="hu-HU" sz="2800" dirty="0"/>
              <a:t>Hangsúly: mit jegyezzenek meg az előadásomból?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D8562E-55AF-482B-AC84-EB1436D5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sz="3600" b="1" dirty="0"/>
              <a:t>PREZENTÁCIÓ TERVEZÉSE</a:t>
            </a:r>
            <a:endParaRPr lang="hu-HU" dirty="0"/>
          </a:p>
        </p:txBody>
      </p:sp>
      <p:sp>
        <p:nvSpPr>
          <p:cNvPr id="19459" name="Tartalom helye 2">
            <a:extLst>
              <a:ext uri="{FF2B5EF4-FFF2-40B4-BE49-F238E27FC236}">
                <a16:creationId xmlns:a16="http://schemas.microsoft.com/office/drawing/2014/main" id="{A6369063-8D76-49E9-971A-B3F022B1F4D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31788" y="1587500"/>
            <a:ext cx="8504237" cy="4721225"/>
          </a:xfrm>
        </p:spPr>
        <p:txBody>
          <a:bodyPr/>
          <a:lstStyle/>
          <a:p>
            <a:r>
              <a:rPr lang="hu-HU" altLang="hu-HU"/>
              <a:t>Informálódás a </a:t>
            </a:r>
            <a:r>
              <a:rPr lang="hu-HU" altLang="hu-HU" i="1"/>
              <a:t>hallgatóságról</a:t>
            </a:r>
            <a:r>
              <a:rPr lang="hu-HU" altLang="hu-HU"/>
              <a:t>:</a:t>
            </a:r>
          </a:p>
          <a:p>
            <a:pPr>
              <a:buFontTx/>
              <a:buChar char="-"/>
            </a:pPr>
            <a:r>
              <a:rPr lang="hu-HU" altLang="hu-HU"/>
              <a:t>létszám, összetétel</a:t>
            </a:r>
          </a:p>
          <a:p>
            <a:pPr>
              <a:buFontTx/>
              <a:buChar char="-"/>
            </a:pPr>
            <a:r>
              <a:rPr lang="hu-HU" altLang="hu-HU"/>
              <a:t>idegenek aránya</a:t>
            </a:r>
          </a:p>
          <a:p>
            <a:pPr>
              <a:buFontTx/>
              <a:buChar char="-"/>
            </a:pPr>
            <a:r>
              <a:rPr lang="hu-HU" altLang="hu-HU"/>
              <a:t>hallgatóság témajártassága</a:t>
            </a:r>
          </a:p>
          <a:p>
            <a:pPr>
              <a:buFontTx/>
              <a:buChar char="-"/>
            </a:pPr>
            <a:r>
              <a:rPr lang="hu-HU" altLang="hu-HU"/>
              <a:t>viszonyuk, érdeklődésük a témával kapcsolatban</a:t>
            </a:r>
          </a:p>
          <a:p>
            <a:pPr>
              <a:buFontTx/>
              <a:buChar char="-"/>
            </a:pPr>
            <a:r>
              <a:rPr lang="hu-HU" altLang="hu-HU"/>
              <a:t>kétkedők és kritikusok aránya</a:t>
            </a:r>
          </a:p>
          <a:p>
            <a:pPr>
              <a:buFontTx/>
              <a:buChar char="-"/>
            </a:pPr>
            <a:r>
              <a:rPr lang="hu-HU" altLang="hu-HU"/>
              <a:t>közös kapcsolódási pont</a:t>
            </a:r>
          </a:p>
          <a:p>
            <a:pPr>
              <a:buFontTx/>
              <a:buChar char="-"/>
            </a:pPr>
            <a:r>
              <a:rPr lang="hu-HU" altLang="hu-HU"/>
              <a:t>provokáció lehetősége, haszna, kockázata</a:t>
            </a:r>
          </a:p>
          <a:p>
            <a:pPr>
              <a:buFontTx/>
              <a:buChar char="-"/>
            </a:pPr>
            <a:r>
              <a:rPr lang="hu-HU" altLang="hu-HU"/>
              <a:t>szerepcsere: én mit várnék hallgatóként ettől az előadástól?</a:t>
            </a:r>
          </a:p>
        </p:txBody>
      </p:sp>
      <p:pic>
        <p:nvPicPr>
          <p:cNvPr id="19460" name="Kép 3">
            <a:extLst>
              <a:ext uri="{FF2B5EF4-FFF2-40B4-BE49-F238E27FC236}">
                <a16:creationId xmlns:a16="http://schemas.microsoft.com/office/drawing/2014/main" id="{92CE8D8F-EADB-4BF8-94C2-F0EACEC59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2060575"/>
            <a:ext cx="3281363" cy="1285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992547-1000-4DC3-8237-507047F2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sz="3200" b="1" dirty="0"/>
              <a:t>PREZENTÁCIÓ TERVEZÉSE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897423-84CA-4CEB-BB5C-554F1A9619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hu-HU" b="1" dirty="0"/>
              <a:t>A kidolgozás alapelvei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hu-HU" b="1" dirty="0"/>
          </a:p>
          <a:p>
            <a:pPr>
              <a:defRPr/>
            </a:pPr>
            <a:r>
              <a:rPr lang="hu-HU" u="sng" dirty="0"/>
              <a:t>Szerkezeti rend</a:t>
            </a:r>
            <a:r>
              <a:rPr lang="hu-HU" dirty="0"/>
              <a:t>: </a:t>
            </a:r>
          </a:p>
          <a:p>
            <a:pPr>
              <a:buFontTx/>
              <a:buChar char="-"/>
              <a:defRPr/>
            </a:pPr>
            <a:r>
              <a:rPr lang="hu-HU" dirty="0"/>
              <a:t>kronológiai sorrend: múlt</a:t>
            </a:r>
            <a:r>
              <a:rPr lang="hu-HU" dirty="0">
                <a:latin typeface="Franklin Gothic Medium" panose="020B0603020102020204" pitchFamily="34" charset="0"/>
              </a:rPr>
              <a:t>→</a:t>
            </a:r>
            <a:r>
              <a:rPr lang="hu-HU" dirty="0"/>
              <a:t>jelen</a:t>
            </a:r>
            <a:r>
              <a:rPr lang="hu-HU" dirty="0">
                <a:latin typeface="Franklin Gothic Medium" panose="020B0603020102020204" pitchFamily="34" charset="0"/>
              </a:rPr>
              <a:t>→</a:t>
            </a:r>
            <a:r>
              <a:rPr lang="hu-HU" dirty="0"/>
              <a:t>jövő</a:t>
            </a:r>
          </a:p>
          <a:p>
            <a:pPr>
              <a:buFontTx/>
              <a:buChar char="-"/>
              <a:defRPr/>
            </a:pPr>
            <a:r>
              <a:rPr lang="hu-HU" dirty="0"/>
              <a:t>térbeli sorrend: pl. országos</a:t>
            </a:r>
            <a:r>
              <a:rPr lang="hu-HU" dirty="0">
                <a:latin typeface="Franklin Gothic Medium" panose="020B0603020102020204" pitchFamily="34" charset="0"/>
              </a:rPr>
              <a:t>→</a:t>
            </a:r>
            <a:r>
              <a:rPr lang="hu-HU" dirty="0"/>
              <a:t>megyei</a:t>
            </a:r>
            <a:r>
              <a:rPr lang="hu-HU" dirty="0">
                <a:latin typeface="Franklin Gothic Medium" panose="020B0603020102020204" pitchFamily="34" charset="0"/>
              </a:rPr>
              <a:t>→</a:t>
            </a:r>
            <a:r>
              <a:rPr lang="hu-HU" dirty="0"/>
              <a:t>városi</a:t>
            </a:r>
          </a:p>
          <a:p>
            <a:pPr>
              <a:buFontTx/>
              <a:buChar char="-"/>
              <a:defRPr/>
            </a:pPr>
            <a:r>
              <a:rPr lang="hu-HU" dirty="0"/>
              <a:t>osztályozás vagy besorolás: elmélet-gyakorlat, előnyök-hátrányok</a:t>
            </a:r>
          </a:p>
          <a:p>
            <a:pPr>
              <a:buFontTx/>
              <a:buChar char="-"/>
              <a:defRPr/>
            </a:pPr>
            <a:r>
              <a:rPr lang="hu-HU" dirty="0"/>
              <a:t>logikai sorrend: probléma-megoldás, ok-okozat</a:t>
            </a:r>
          </a:p>
          <a:p>
            <a:pPr>
              <a:buFontTx/>
              <a:buChar char="-"/>
              <a:defRPr/>
            </a:pPr>
            <a:r>
              <a:rPr lang="hu-HU" dirty="0"/>
              <a:t>összehasonlítás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B19437-9772-4C93-865A-68FEDDAD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sz="3600" b="1" dirty="0"/>
              <a:t>PREZENTÁCIÓ TERVEZÉSE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590BFD-A5E1-4738-82E6-0B64DE2F569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854575"/>
          </a:xfrm>
        </p:spPr>
        <p:txBody>
          <a:bodyPr/>
          <a:lstStyle/>
          <a:p>
            <a:pPr>
              <a:defRPr/>
            </a:pPr>
            <a:r>
              <a:rPr lang="hu-HU" u="sng" dirty="0"/>
              <a:t>Tartalmi egységek arányos elrendezése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hu-HU" u="sng" dirty="0"/>
          </a:p>
          <a:p>
            <a:pPr marL="514350" indent="-514350">
              <a:buFont typeface="Wingdings 2" panose="05020102010507070707" pitchFamily="18" charset="2"/>
              <a:buAutoNum type="arabicPeriod"/>
              <a:defRPr/>
            </a:pPr>
            <a:r>
              <a:rPr lang="hu-HU" b="1" i="1" dirty="0"/>
              <a:t>Bevezetés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hu-HU" i="1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hu-HU" i="1" dirty="0"/>
              <a:t>Célja</a:t>
            </a:r>
            <a:r>
              <a:rPr lang="hu-HU" dirty="0"/>
              <a:t>: figyelemfelkeltés, hallgatóság témára hangolása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hu-HU" i="1" dirty="0"/>
              <a:t>Tartalma</a:t>
            </a:r>
            <a:r>
              <a:rPr lang="hu-HU" dirty="0"/>
              <a:t>: köszöntés, bemutatkozás, cél, struktúra felvázolása 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hu-HU" i="1" dirty="0"/>
              <a:t>Az első benyomás kialakítása</a:t>
            </a:r>
            <a:r>
              <a:rPr lang="hu-HU" dirty="0"/>
              <a:t>: megjelenés, beszédstílus, beszéd tartalma </a:t>
            </a:r>
          </a:p>
          <a:p>
            <a:pPr>
              <a:buFontTx/>
              <a:buChar char="-"/>
              <a:defRPr/>
            </a:pPr>
            <a:endParaRPr lang="hu-H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F3FFAA-75D5-4805-91E2-88A345FB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sz="3600" b="1" dirty="0"/>
              <a:t>A BEVEZETÉS MÓDJAI 1.</a:t>
            </a:r>
          </a:p>
        </p:txBody>
      </p:sp>
      <p:sp>
        <p:nvSpPr>
          <p:cNvPr id="22531" name="Tartalom helye 2">
            <a:extLst>
              <a:ext uri="{FF2B5EF4-FFF2-40B4-BE49-F238E27FC236}">
                <a16:creationId xmlns:a16="http://schemas.microsoft.com/office/drawing/2014/main" id="{2FB8F5E1-B555-4F86-B1DC-393359CA201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hu-HU" altLang="hu-HU"/>
              <a:t>Előadás vázlatát ismertetjük (logikus bemutatás = felkészültség)</a:t>
            </a:r>
          </a:p>
          <a:p>
            <a:r>
              <a:rPr lang="hu-HU" altLang="hu-HU"/>
              <a:t>Saját v. hallgatóság élményanyagából bevezető (hosszára figyelni kell!)</a:t>
            </a:r>
          </a:p>
          <a:p>
            <a:r>
              <a:rPr lang="hu-HU" altLang="hu-HU"/>
              <a:t>Idézet (odaillő, ne agyoncsépelt legyen!)</a:t>
            </a:r>
          </a:p>
          <a:p>
            <a:r>
              <a:rPr lang="hu-HU" altLang="hu-HU"/>
              <a:t>Számadatok, statisztikák (aktuális, 2-3-nál nem több)</a:t>
            </a:r>
          </a:p>
          <a:p>
            <a:r>
              <a:rPr lang="hu-HU" altLang="hu-HU"/>
              <a:t>Hivatkozás (vigyázat, ne legyen fontoskodó!)</a:t>
            </a:r>
          </a:p>
          <a:p>
            <a:r>
              <a:rPr lang="hu-HU" altLang="hu-HU"/>
              <a:t>Utalás korábbi előzményekre (összefüggő témáknál jó)</a:t>
            </a:r>
          </a:p>
          <a:p>
            <a:endParaRPr lang="hu-HU" altLang="hu-HU"/>
          </a:p>
          <a:p>
            <a:endParaRPr lang="hu-HU" altLang="hu-HU"/>
          </a:p>
          <a:p>
            <a:endParaRPr lang="hu-HU" altLang="hu-H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lgári">
  <a:themeElements>
    <a:clrScheme name="Polgári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Polgári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olgári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83537F288A3A7B4084BDFC8C092AABBA" ma:contentTypeVersion="0" ma:contentTypeDescription="Új dokumentum létrehozása." ma:contentTypeScope="" ma:versionID="9b6800dd36cf3ffc37317a81ef496a2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1f8c77c4dc307b436ae2cc9d0d7290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36B708-BBDA-4E95-9F95-A0621521D53F}"/>
</file>

<file path=customXml/itemProps2.xml><?xml version="1.0" encoding="utf-8"?>
<ds:datastoreItem xmlns:ds="http://schemas.openxmlformats.org/officeDocument/2006/customXml" ds:itemID="{15D8FE79-3A81-4B19-97E4-C6488DAE9B5E}"/>
</file>

<file path=customXml/itemProps3.xml><?xml version="1.0" encoding="utf-8"?>
<ds:datastoreItem xmlns:ds="http://schemas.openxmlformats.org/officeDocument/2006/customXml" ds:itemID="{5D255246-9575-44F8-A04A-8000432BC49F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1423</TotalTime>
  <Words>1032</Words>
  <Application>Microsoft Office PowerPoint</Application>
  <PresentationFormat>Diavetítés a képernyőre (4:3 oldalarány)</PresentationFormat>
  <Paragraphs>207</Paragraphs>
  <Slides>28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28</vt:i4>
      </vt:variant>
    </vt:vector>
  </HeadingPairs>
  <TitlesOfParts>
    <vt:vector size="29" baseType="lpstr">
      <vt:lpstr>Polgári</vt:lpstr>
      <vt:lpstr>PREZENTÁCIÓS TECHNIKÁK</vt:lpstr>
      <vt:lpstr>MIRE JÓ A PREZENTÁCIÓ?</vt:lpstr>
      <vt:lpstr>A PREZENTÁCIÓ BUKTATÓI</vt:lpstr>
      <vt:lpstr>PREZENTÁCIÓ TERVEZÉSE</vt:lpstr>
      <vt:lpstr>PREZENTÁCIÓ TERVEZÉSE</vt:lpstr>
      <vt:lpstr>PREZENTÁCIÓ TERVEZÉSE</vt:lpstr>
      <vt:lpstr>PREZENTÁCIÓ TERVEZÉSE</vt:lpstr>
      <vt:lpstr>PREZENTÁCIÓ TERVEZÉSE</vt:lpstr>
      <vt:lpstr>A BEVEZETÉS MÓDJAI 1.</vt:lpstr>
      <vt:lpstr>A BEVEZETÉS MÓDJAI 2. </vt:lpstr>
      <vt:lpstr>A fő rész tárgyalása</vt:lpstr>
      <vt:lpstr>A BEFEJEZÉS </vt:lpstr>
      <vt:lpstr>A PEREZENTÁCIÓ ELŐADÁSA</vt:lpstr>
      <vt:lpstr>A PEREZENTÁCIÓ ELŐADÁSA</vt:lpstr>
      <vt:lpstr>PREZENTÁCIÓ ELŐADÁSA -  Akusztikus elemek 1. </vt:lpstr>
      <vt:lpstr>PREZENTÁCIÓ ELŐADÁSA -  Akusztikus elemek 2. </vt:lpstr>
      <vt:lpstr>PREZENTÁCIÓ ELŐADÁSA -  Akusztikus elemek 3. </vt:lpstr>
      <vt:lpstr>PREZENTÁCIÓ ELŐADÁSA: Testbeszéd</vt:lpstr>
      <vt:lpstr>TESTTARTÁS - ÁLLÁS</vt:lpstr>
      <vt:lpstr>TESTBESZÉD - KEZEK</vt:lpstr>
      <vt:lpstr>MIMIKA</vt:lpstr>
      <vt:lpstr>ELŐADÓI TÍPUSOK</vt:lpstr>
      <vt:lpstr>SZÖVEGEK ÉS KÉPEK A PREZENTÁCIÓBAN</vt:lpstr>
      <vt:lpstr>DIAKÉP TERVEZÉSE</vt:lpstr>
      <vt:lpstr>HOGYAN NE… AVAGY A TIPIKUS HIBÁK </vt:lpstr>
      <vt:lpstr>TOVÁBBI TIPPEK, TRÜKKÖK</vt:lpstr>
      <vt:lpstr>MINDAZ, AMIRŐL EDDIG BESZÉLTÜNK…</vt:lpstr>
      <vt:lpstr>KÖSZÖNÖM A FIGYELMET!</vt:lpstr>
    </vt:vector>
  </TitlesOfParts>
  <Company>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PÁLYAKEZDŐ PEDAGÓGUS</dc:title>
  <dc:creator>ANYA</dc:creator>
  <cp:lastModifiedBy>Csikósné Maczó Edit</cp:lastModifiedBy>
  <cp:revision>96</cp:revision>
  <dcterms:created xsi:type="dcterms:W3CDTF">2009-02-23T08:16:44Z</dcterms:created>
  <dcterms:modified xsi:type="dcterms:W3CDTF">2021-09-21T09:53:32Z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0x01010083537F288A3A7B4084BDFC8C092AABBA</vt:lpwstr>
  </property>
</Properties>
</file>