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3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0B129-62A5-EF40-8CAB-444C0252115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852A-9517-464E-A6AB-8C5AA1FB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6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iler" TargetMode="External"/><Relationship Id="rId13" Type="http://schemas.openxmlformats.org/officeDocument/2006/relationships/hyperlink" Target="https://en.wikipedia.org/wiki/Intermediate_representation" TargetMode="External"/><Relationship Id="rId3" Type="http://schemas.openxmlformats.org/officeDocument/2006/relationships/hyperlink" Target="https://en.wikipedia.org/wiki/Computer_science" TargetMode="External"/><Relationship Id="rId7" Type="http://schemas.openxmlformats.org/officeDocument/2006/relationships/hyperlink" Target="https://en.wikipedia.org/wiki/Scripting_language" TargetMode="External"/><Relationship Id="rId12" Type="http://schemas.openxmlformats.org/officeDocument/2006/relationships/hyperlink" Target="https://en.wikipedia.org/wiki/Translator_(computing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rogramming_language" TargetMode="External"/><Relationship Id="rId11" Type="http://schemas.openxmlformats.org/officeDocument/2006/relationships/hyperlink" Target="https://en.wikipedia.org/wiki/Source_code" TargetMode="External"/><Relationship Id="rId5" Type="http://schemas.openxmlformats.org/officeDocument/2006/relationships/hyperlink" Target="https://en.wikipedia.org/wiki/Execution_(computers)" TargetMode="External"/><Relationship Id="rId10" Type="http://schemas.openxmlformats.org/officeDocument/2006/relationships/hyperlink" Target="https://en.wikipedia.org/wiki/Parse" TargetMode="External"/><Relationship Id="rId4" Type="http://schemas.openxmlformats.org/officeDocument/2006/relationships/hyperlink" Target="https://en.wikipedia.org/wiki/Computer_program" TargetMode="External"/><Relationship Id="rId9" Type="http://schemas.openxmlformats.org/officeDocument/2006/relationships/hyperlink" Target="https://en.wikipedia.org/wiki/Machine_language" TargetMode="External"/><Relationship Id="rId14" Type="http://schemas.openxmlformats.org/officeDocument/2006/relationships/hyperlink" Target="https://en.wikipedia.org/wiki/Interpreter_(computing)#cite_note-1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Python merupakan Bahasa pemograman tingkat tinggi yang dibuat oleh </a:t>
            </a:r>
            <a:r>
              <a:rPr lang="en-ID" b="1"/>
              <a:t>Guido van Rossum</a:t>
            </a:r>
            <a:r>
              <a:rPr lang="en-ID"/>
              <a:t>, dan released pada tahun 1991.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Python banyak digunakan untuk membuat berbagai macam program, seperti: program CLI, Program GUI (desktop), Aplikasi Mobile, Web, IoT, Game, Program Hacking, dsb.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Python dikenal dengan Bahasa pemograman yang mudah dipelajari, karena struktur sintaknya rapi dan mudah untuk dipahami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 </a:t>
            </a: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science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 </a:t>
            </a:r>
            <a:r>
              <a:rPr lang="en-ID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interpreter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a </a:t>
            </a: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program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that directly </a:t>
            </a: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executes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instructions written in a </a:t>
            </a: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programming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scripting language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without requiring them previously to have been </a:t>
            </a: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compiled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into a </a:t>
            </a: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language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program. An interpreter generally uses one of the following strategies for program execution:</a:t>
            </a:r>
            <a:endParaRPr/>
          </a:p>
          <a:p>
            <a:pPr marL="38735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Parse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the </a:t>
            </a: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and perform its behavior directly;</a:t>
            </a:r>
            <a:endParaRPr/>
          </a:p>
          <a:p>
            <a:pPr marL="38735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Translate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source code into some efficient </a:t>
            </a: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intermediate representation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and immediately execute this;</a:t>
            </a:r>
            <a:endParaRPr/>
          </a:p>
          <a:p>
            <a:pPr marL="38735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Explicitly execute stored precompiled code</a:t>
            </a:r>
            <a:r>
              <a:rPr lang="en-ID" sz="1100" b="0" i="0" u="sng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made by a </a:t>
            </a:r>
            <a:r>
              <a:rPr lang="en-ID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compiler</a:t>
            </a:r>
            <a:r>
              <a:rPr lang="en-ID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which is part of the interpreter system.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75C5-E483-425F-892C-17BD097BF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75BA7-7458-4CFF-B965-93CCC8C65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7352-366A-4476-A686-1BF431E3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FC2-129B-5E4C-BCC4-DC8F1933268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6308-5D25-4039-9F0E-A802EE6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0123-BB1D-49F6-87E0-B6CDFB45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74FC-513A-9948-BF9F-7A4C9FF88FE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BDD372-6656-5248-A769-6A60F60D74AF}"/>
              </a:ext>
            </a:extLst>
          </p:cNvPr>
          <p:cNvGrpSpPr/>
          <p:nvPr/>
        </p:nvGrpSpPr>
        <p:grpSpPr>
          <a:xfrm>
            <a:off x="0" y="0"/>
            <a:ext cx="116114" cy="6858000"/>
            <a:chOff x="0" y="0"/>
            <a:chExt cx="11611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8FE2E2-18D0-9B4C-BB94-06FBC8FC9323}"/>
                </a:ext>
              </a:extLst>
            </p:cNvPr>
            <p:cNvSpPr/>
            <p:nvPr/>
          </p:nvSpPr>
          <p:spPr>
            <a:xfrm>
              <a:off x="0" y="0"/>
              <a:ext cx="116114" cy="1538514"/>
            </a:xfrm>
            <a:prstGeom prst="rect">
              <a:avLst/>
            </a:prstGeom>
            <a:solidFill>
              <a:srgbClr val="AB1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3E207F-32CC-8542-9938-6168713B90C3}"/>
                </a:ext>
              </a:extLst>
            </p:cNvPr>
            <p:cNvSpPr/>
            <p:nvPr/>
          </p:nvSpPr>
          <p:spPr>
            <a:xfrm>
              <a:off x="0" y="537029"/>
              <a:ext cx="116114" cy="2315028"/>
            </a:xfrm>
            <a:prstGeom prst="rect">
              <a:avLst/>
            </a:prstGeom>
            <a:solidFill>
              <a:srgbClr val="0349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FAC698-321C-E34C-BA95-E4F57DF0DD3A}"/>
                </a:ext>
              </a:extLst>
            </p:cNvPr>
            <p:cNvSpPr/>
            <p:nvPr/>
          </p:nvSpPr>
          <p:spPr>
            <a:xfrm>
              <a:off x="0" y="2659742"/>
              <a:ext cx="116114" cy="4198258"/>
            </a:xfrm>
            <a:prstGeom prst="rect">
              <a:avLst/>
            </a:prstGeom>
            <a:solidFill>
              <a:srgbClr val="FDC3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BE6DFAB-7863-434B-A1DD-1EA3721C6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0" y="80300"/>
            <a:ext cx="3899523" cy="7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665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 and body 1 1">
    <p:bg>
      <p:bgRef idx="1001">
        <a:schemeClr val="bg1"/>
      </p:bgRef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432400" y="83200"/>
            <a:ext cx="6344100" cy="45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15600" y="908600"/>
            <a:ext cx="3891600" cy="46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000"/>
              <a:buFont typeface="Montserrat"/>
              <a:buChar char="●"/>
              <a:defRPr sz="20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○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■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●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○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■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●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○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■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D5AC36-6246-6A61-605E-10F3CD36BD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78"/>
            <a:ext cx="2505777" cy="4872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2C02E9-D7E4-E82A-E694-BF6BD843CF58}"/>
              </a:ext>
            </a:extLst>
          </p:cNvPr>
          <p:cNvSpPr/>
          <p:nvPr userDrawn="1"/>
        </p:nvSpPr>
        <p:spPr>
          <a:xfrm>
            <a:off x="1158127" y="6701889"/>
            <a:ext cx="6148082" cy="152227"/>
          </a:xfrm>
          <a:prstGeom prst="rect">
            <a:avLst/>
          </a:prstGeom>
          <a:solidFill>
            <a:srgbClr val="01350B"/>
          </a:solidFill>
          <a:ln>
            <a:solidFill>
              <a:srgbClr val="01350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8E69857-3956-E53A-8E80-167E312A7494}"/>
              </a:ext>
            </a:extLst>
          </p:cNvPr>
          <p:cNvSpPr/>
          <p:nvPr userDrawn="1"/>
        </p:nvSpPr>
        <p:spPr>
          <a:xfrm>
            <a:off x="6126766" y="6543317"/>
            <a:ext cx="6058329" cy="310798"/>
          </a:xfrm>
          <a:custGeom>
            <a:avLst/>
            <a:gdLst>
              <a:gd name="connsiteX0" fmla="*/ 0 w 5974080"/>
              <a:gd name="connsiteY0" fmla="*/ 0 h 373380"/>
              <a:gd name="connsiteX1" fmla="*/ 5974080 w 5974080"/>
              <a:gd name="connsiteY1" fmla="*/ 0 h 373380"/>
              <a:gd name="connsiteX2" fmla="*/ 5974080 w 5974080"/>
              <a:gd name="connsiteY2" fmla="*/ 373380 h 373380"/>
              <a:gd name="connsiteX3" fmla="*/ 0 w 5974080"/>
              <a:gd name="connsiteY3" fmla="*/ 373380 h 373380"/>
              <a:gd name="connsiteX4" fmla="*/ 0 w 5974080"/>
              <a:gd name="connsiteY4" fmla="*/ 0 h 373380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1057275 w 5974080"/>
              <a:gd name="connsiteY4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785888 w 5974080"/>
              <a:gd name="connsiteY4" fmla="*/ 49530 h 382905"/>
              <a:gd name="connsiteX5" fmla="*/ 1057275 w 5974080"/>
              <a:gd name="connsiteY5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785888 w 5974080"/>
              <a:gd name="connsiteY4" fmla="*/ 49530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870325 w 5974080"/>
              <a:gd name="connsiteY4" fmla="*/ 8255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804652 w 5974080"/>
              <a:gd name="connsiteY4" fmla="*/ 43180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4080" h="382905">
                <a:moveTo>
                  <a:pt x="1057275" y="0"/>
                </a:moveTo>
                <a:lnTo>
                  <a:pt x="5974080" y="9525"/>
                </a:lnTo>
                <a:lnTo>
                  <a:pt x="5974080" y="382905"/>
                </a:lnTo>
                <a:lnTo>
                  <a:pt x="0" y="382905"/>
                </a:lnTo>
                <a:cubicBezTo>
                  <a:pt x="280727" y="284480"/>
                  <a:pt x="523925" y="141605"/>
                  <a:pt x="804652" y="43180"/>
                </a:cubicBezTo>
                <a:cubicBezTo>
                  <a:pt x="848434" y="34713"/>
                  <a:pt x="904726" y="10372"/>
                  <a:pt x="948508" y="1905"/>
                </a:cubicBezTo>
                <a:lnTo>
                  <a:pt x="1057275" y="0"/>
                </a:lnTo>
                <a:close/>
              </a:path>
            </a:pathLst>
          </a:cu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06DC10-6631-8E1F-2E05-1626408C8522}"/>
              </a:ext>
            </a:extLst>
          </p:cNvPr>
          <p:cNvSpPr/>
          <p:nvPr userDrawn="1"/>
        </p:nvSpPr>
        <p:spPr>
          <a:xfrm>
            <a:off x="6908" y="6701889"/>
            <a:ext cx="1187166" cy="152227"/>
          </a:xfrm>
          <a:prstGeom prst="rect">
            <a:avLst/>
          </a:prstGeom>
          <a:solidFill>
            <a:srgbClr val="760000"/>
          </a:solidFill>
          <a:ln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</p:spTree>
    <p:extLst>
      <p:ext uri="{BB962C8B-B14F-4D97-AF65-F5344CB8AC3E}">
        <p14:creationId xmlns:p14="http://schemas.microsoft.com/office/powerpoint/2010/main" val="1531046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Ref idx="1001">
        <a:schemeClr val="bg1"/>
      </p:bgRef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5432400" y="83200"/>
            <a:ext cx="6344100" cy="45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415600" y="924266"/>
            <a:ext cx="11360700" cy="52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000"/>
              <a:buFont typeface="Montserrat"/>
              <a:buChar char="●"/>
              <a:defRPr sz="20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○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■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●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○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■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●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○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■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EE5A82-B4FC-7F22-E962-3BDA96119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78"/>
            <a:ext cx="2505777" cy="4872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114355-C77F-5BEF-C0E4-BFB1290F47A5}"/>
              </a:ext>
            </a:extLst>
          </p:cNvPr>
          <p:cNvSpPr/>
          <p:nvPr userDrawn="1"/>
        </p:nvSpPr>
        <p:spPr>
          <a:xfrm>
            <a:off x="1158127" y="6701889"/>
            <a:ext cx="6148082" cy="152227"/>
          </a:xfrm>
          <a:prstGeom prst="rect">
            <a:avLst/>
          </a:prstGeom>
          <a:solidFill>
            <a:srgbClr val="01350B"/>
          </a:solidFill>
          <a:ln>
            <a:solidFill>
              <a:srgbClr val="01350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43FBA-52C0-596B-ED8C-8BEBC5ED9A46}"/>
              </a:ext>
            </a:extLst>
          </p:cNvPr>
          <p:cNvSpPr/>
          <p:nvPr userDrawn="1"/>
        </p:nvSpPr>
        <p:spPr>
          <a:xfrm>
            <a:off x="6126766" y="6543317"/>
            <a:ext cx="6058329" cy="310798"/>
          </a:xfrm>
          <a:custGeom>
            <a:avLst/>
            <a:gdLst>
              <a:gd name="connsiteX0" fmla="*/ 0 w 5974080"/>
              <a:gd name="connsiteY0" fmla="*/ 0 h 373380"/>
              <a:gd name="connsiteX1" fmla="*/ 5974080 w 5974080"/>
              <a:gd name="connsiteY1" fmla="*/ 0 h 373380"/>
              <a:gd name="connsiteX2" fmla="*/ 5974080 w 5974080"/>
              <a:gd name="connsiteY2" fmla="*/ 373380 h 373380"/>
              <a:gd name="connsiteX3" fmla="*/ 0 w 5974080"/>
              <a:gd name="connsiteY3" fmla="*/ 373380 h 373380"/>
              <a:gd name="connsiteX4" fmla="*/ 0 w 5974080"/>
              <a:gd name="connsiteY4" fmla="*/ 0 h 373380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1057275 w 5974080"/>
              <a:gd name="connsiteY4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785888 w 5974080"/>
              <a:gd name="connsiteY4" fmla="*/ 49530 h 382905"/>
              <a:gd name="connsiteX5" fmla="*/ 1057275 w 5974080"/>
              <a:gd name="connsiteY5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785888 w 5974080"/>
              <a:gd name="connsiteY4" fmla="*/ 49530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870325 w 5974080"/>
              <a:gd name="connsiteY4" fmla="*/ 8255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804652 w 5974080"/>
              <a:gd name="connsiteY4" fmla="*/ 43180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4080" h="382905">
                <a:moveTo>
                  <a:pt x="1057275" y="0"/>
                </a:moveTo>
                <a:lnTo>
                  <a:pt x="5974080" y="9525"/>
                </a:lnTo>
                <a:lnTo>
                  <a:pt x="5974080" y="382905"/>
                </a:lnTo>
                <a:lnTo>
                  <a:pt x="0" y="382905"/>
                </a:lnTo>
                <a:cubicBezTo>
                  <a:pt x="280727" y="284480"/>
                  <a:pt x="523925" y="141605"/>
                  <a:pt x="804652" y="43180"/>
                </a:cubicBezTo>
                <a:cubicBezTo>
                  <a:pt x="848434" y="34713"/>
                  <a:pt x="904726" y="10372"/>
                  <a:pt x="948508" y="1905"/>
                </a:cubicBezTo>
                <a:lnTo>
                  <a:pt x="1057275" y="0"/>
                </a:lnTo>
                <a:close/>
              </a:path>
            </a:pathLst>
          </a:cu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F3273-18D7-02CC-983C-C4A043A23021}"/>
              </a:ext>
            </a:extLst>
          </p:cNvPr>
          <p:cNvSpPr/>
          <p:nvPr userDrawn="1"/>
        </p:nvSpPr>
        <p:spPr>
          <a:xfrm>
            <a:off x="6908" y="6701889"/>
            <a:ext cx="1187166" cy="152227"/>
          </a:xfrm>
          <a:prstGeom prst="rect">
            <a:avLst/>
          </a:prstGeom>
          <a:solidFill>
            <a:srgbClr val="760000"/>
          </a:solidFill>
          <a:ln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</p:spTree>
    <p:extLst>
      <p:ext uri="{BB962C8B-B14F-4D97-AF65-F5344CB8AC3E}">
        <p14:creationId xmlns:p14="http://schemas.microsoft.com/office/powerpoint/2010/main" val="75732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 2">
  <p:cSld name="Title and body 1 1 2">
    <p:bg>
      <p:bgRef idx="1001">
        <a:schemeClr val="bg1"/>
      </p:bgRef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5432400" y="83200"/>
            <a:ext cx="6344100" cy="45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15600" y="908600"/>
            <a:ext cx="3891600" cy="46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000"/>
              <a:buFont typeface="Montserrat"/>
              <a:buChar char="●"/>
              <a:defRPr sz="20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○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■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●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○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■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●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○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1500"/>
              <a:buFont typeface="Montserrat"/>
              <a:buChar char="■"/>
              <a:defRPr sz="1500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EE18CB-16E0-0AF1-B23F-264FB9CFC6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78"/>
            <a:ext cx="2505777" cy="4872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4872A6-B994-7AF2-A7DB-F91B986CBB4D}"/>
              </a:ext>
            </a:extLst>
          </p:cNvPr>
          <p:cNvSpPr/>
          <p:nvPr userDrawn="1"/>
        </p:nvSpPr>
        <p:spPr>
          <a:xfrm>
            <a:off x="1158127" y="6701889"/>
            <a:ext cx="6148082" cy="152227"/>
          </a:xfrm>
          <a:prstGeom prst="rect">
            <a:avLst/>
          </a:prstGeom>
          <a:solidFill>
            <a:srgbClr val="01350B"/>
          </a:solidFill>
          <a:ln>
            <a:solidFill>
              <a:srgbClr val="01350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1028CF7-382D-6634-5480-B85E41519378}"/>
              </a:ext>
            </a:extLst>
          </p:cNvPr>
          <p:cNvSpPr/>
          <p:nvPr userDrawn="1"/>
        </p:nvSpPr>
        <p:spPr>
          <a:xfrm>
            <a:off x="6126766" y="6543317"/>
            <a:ext cx="6058329" cy="310798"/>
          </a:xfrm>
          <a:custGeom>
            <a:avLst/>
            <a:gdLst>
              <a:gd name="connsiteX0" fmla="*/ 0 w 5974080"/>
              <a:gd name="connsiteY0" fmla="*/ 0 h 373380"/>
              <a:gd name="connsiteX1" fmla="*/ 5974080 w 5974080"/>
              <a:gd name="connsiteY1" fmla="*/ 0 h 373380"/>
              <a:gd name="connsiteX2" fmla="*/ 5974080 w 5974080"/>
              <a:gd name="connsiteY2" fmla="*/ 373380 h 373380"/>
              <a:gd name="connsiteX3" fmla="*/ 0 w 5974080"/>
              <a:gd name="connsiteY3" fmla="*/ 373380 h 373380"/>
              <a:gd name="connsiteX4" fmla="*/ 0 w 5974080"/>
              <a:gd name="connsiteY4" fmla="*/ 0 h 373380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1057275 w 5974080"/>
              <a:gd name="connsiteY4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785888 w 5974080"/>
              <a:gd name="connsiteY4" fmla="*/ 49530 h 382905"/>
              <a:gd name="connsiteX5" fmla="*/ 1057275 w 5974080"/>
              <a:gd name="connsiteY5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785888 w 5974080"/>
              <a:gd name="connsiteY4" fmla="*/ 49530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870325 w 5974080"/>
              <a:gd name="connsiteY4" fmla="*/ 8255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804652 w 5974080"/>
              <a:gd name="connsiteY4" fmla="*/ 43180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4080" h="382905">
                <a:moveTo>
                  <a:pt x="1057275" y="0"/>
                </a:moveTo>
                <a:lnTo>
                  <a:pt x="5974080" y="9525"/>
                </a:lnTo>
                <a:lnTo>
                  <a:pt x="5974080" y="382905"/>
                </a:lnTo>
                <a:lnTo>
                  <a:pt x="0" y="382905"/>
                </a:lnTo>
                <a:cubicBezTo>
                  <a:pt x="280727" y="284480"/>
                  <a:pt x="523925" y="141605"/>
                  <a:pt x="804652" y="43180"/>
                </a:cubicBezTo>
                <a:cubicBezTo>
                  <a:pt x="848434" y="34713"/>
                  <a:pt x="904726" y="10372"/>
                  <a:pt x="948508" y="1905"/>
                </a:cubicBezTo>
                <a:lnTo>
                  <a:pt x="1057275" y="0"/>
                </a:lnTo>
                <a:close/>
              </a:path>
            </a:pathLst>
          </a:cu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47207-B2A5-CB5D-3C5C-FCE3E9453A4A}"/>
              </a:ext>
            </a:extLst>
          </p:cNvPr>
          <p:cNvSpPr/>
          <p:nvPr userDrawn="1"/>
        </p:nvSpPr>
        <p:spPr>
          <a:xfrm>
            <a:off x="6908" y="6701889"/>
            <a:ext cx="1187166" cy="152227"/>
          </a:xfrm>
          <a:prstGeom prst="rect">
            <a:avLst/>
          </a:prstGeom>
          <a:solidFill>
            <a:srgbClr val="760000"/>
          </a:solidFill>
          <a:ln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</p:spTree>
    <p:extLst>
      <p:ext uri="{BB962C8B-B14F-4D97-AF65-F5344CB8AC3E}">
        <p14:creationId xmlns:p14="http://schemas.microsoft.com/office/powerpoint/2010/main" val="174261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 3">
  <p:cSld name="Title and body 1 1 3">
    <p:bg>
      <p:bgRef idx="1001">
        <a:schemeClr val="bg1"/>
      </p:bgRef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5432400" y="83200"/>
            <a:ext cx="6344100" cy="45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7515E"/>
              </a:buClr>
              <a:buSzPts val="2300"/>
              <a:buFont typeface="Montserrat"/>
              <a:buNone/>
              <a:defRPr sz="2300" b="1">
                <a:solidFill>
                  <a:srgbClr val="37515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B9E9AC-747C-CCA9-DBB4-85F24169A7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78"/>
            <a:ext cx="2505777" cy="4872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0800F1-C61E-4CBE-7C22-45FBBD66CDC1}"/>
              </a:ext>
            </a:extLst>
          </p:cNvPr>
          <p:cNvSpPr/>
          <p:nvPr userDrawn="1"/>
        </p:nvSpPr>
        <p:spPr>
          <a:xfrm>
            <a:off x="1158127" y="6701889"/>
            <a:ext cx="6148082" cy="152227"/>
          </a:xfrm>
          <a:prstGeom prst="rect">
            <a:avLst/>
          </a:prstGeom>
          <a:solidFill>
            <a:srgbClr val="01350B"/>
          </a:solidFill>
          <a:ln>
            <a:solidFill>
              <a:srgbClr val="01350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E838B04-5E5C-6C9D-04D1-177C2CBB87EE}"/>
              </a:ext>
            </a:extLst>
          </p:cNvPr>
          <p:cNvSpPr/>
          <p:nvPr userDrawn="1"/>
        </p:nvSpPr>
        <p:spPr>
          <a:xfrm>
            <a:off x="6126766" y="6543317"/>
            <a:ext cx="6058329" cy="310798"/>
          </a:xfrm>
          <a:custGeom>
            <a:avLst/>
            <a:gdLst>
              <a:gd name="connsiteX0" fmla="*/ 0 w 5974080"/>
              <a:gd name="connsiteY0" fmla="*/ 0 h 373380"/>
              <a:gd name="connsiteX1" fmla="*/ 5974080 w 5974080"/>
              <a:gd name="connsiteY1" fmla="*/ 0 h 373380"/>
              <a:gd name="connsiteX2" fmla="*/ 5974080 w 5974080"/>
              <a:gd name="connsiteY2" fmla="*/ 373380 h 373380"/>
              <a:gd name="connsiteX3" fmla="*/ 0 w 5974080"/>
              <a:gd name="connsiteY3" fmla="*/ 373380 h 373380"/>
              <a:gd name="connsiteX4" fmla="*/ 0 w 5974080"/>
              <a:gd name="connsiteY4" fmla="*/ 0 h 373380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1057275 w 5974080"/>
              <a:gd name="connsiteY4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785888 w 5974080"/>
              <a:gd name="connsiteY4" fmla="*/ 49530 h 382905"/>
              <a:gd name="connsiteX5" fmla="*/ 1057275 w 5974080"/>
              <a:gd name="connsiteY5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785888 w 5974080"/>
              <a:gd name="connsiteY4" fmla="*/ 49530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870325 w 5974080"/>
              <a:gd name="connsiteY4" fmla="*/ 8255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  <a:gd name="connsiteX0" fmla="*/ 1057275 w 5974080"/>
              <a:gd name="connsiteY0" fmla="*/ 0 h 382905"/>
              <a:gd name="connsiteX1" fmla="*/ 5974080 w 5974080"/>
              <a:gd name="connsiteY1" fmla="*/ 9525 h 382905"/>
              <a:gd name="connsiteX2" fmla="*/ 5974080 w 5974080"/>
              <a:gd name="connsiteY2" fmla="*/ 382905 h 382905"/>
              <a:gd name="connsiteX3" fmla="*/ 0 w 5974080"/>
              <a:gd name="connsiteY3" fmla="*/ 382905 h 382905"/>
              <a:gd name="connsiteX4" fmla="*/ 804652 w 5974080"/>
              <a:gd name="connsiteY4" fmla="*/ 43180 h 382905"/>
              <a:gd name="connsiteX5" fmla="*/ 948508 w 5974080"/>
              <a:gd name="connsiteY5" fmla="*/ 1905 h 382905"/>
              <a:gd name="connsiteX6" fmla="*/ 1057275 w 5974080"/>
              <a:gd name="connsiteY6" fmla="*/ 0 h 38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4080" h="382905">
                <a:moveTo>
                  <a:pt x="1057275" y="0"/>
                </a:moveTo>
                <a:lnTo>
                  <a:pt x="5974080" y="9525"/>
                </a:lnTo>
                <a:lnTo>
                  <a:pt x="5974080" y="382905"/>
                </a:lnTo>
                <a:lnTo>
                  <a:pt x="0" y="382905"/>
                </a:lnTo>
                <a:cubicBezTo>
                  <a:pt x="280727" y="284480"/>
                  <a:pt x="523925" y="141605"/>
                  <a:pt x="804652" y="43180"/>
                </a:cubicBezTo>
                <a:cubicBezTo>
                  <a:pt x="848434" y="34713"/>
                  <a:pt x="904726" y="10372"/>
                  <a:pt x="948508" y="1905"/>
                </a:cubicBezTo>
                <a:lnTo>
                  <a:pt x="1057275" y="0"/>
                </a:lnTo>
                <a:close/>
              </a:path>
            </a:pathLst>
          </a:cu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15E5F-C91A-4404-4DB1-A04136246416}"/>
              </a:ext>
            </a:extLst>
          </p:cNvPr>
          <p:cNvSpPr/>
          <p:nvPr userDrawn="1"/>
        </p:nvSpPr>
        <p:spPr>
          <a:xfrm>
            <a:off x="6908" y="6701889"/>
            <a:ext cx="1187166" cy="152227"/>
          </a:xfrm>
          <a:prstGeom prst="rect">
            <a:avLst/>
          </a:prstGeom>
          <a:solidFill>
            <a:srgbClr val="760000"/>
          </a:solidFill>
          <a:ln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99"/>
          </a:p>
        </p:txBody>
      </p:sp>
    </p:spTree>
    <p:extLst>
      <p:ext uri="{BB962C8B-B14F-4D97-AF65-F5344CB8AC3E}">
        <p14:creationId xmlns:p14="http://schemas.microsoft.com/office/powerpoint/2010/main" val="896042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2E214-2573-4480-B0C0-F5BE8D83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BB423-2E15-433A-B27A-C2C68D10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81C3-4357-4CDE-8B59-CF711C7EF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8FC2-129B-5E4C-BCC4-DC8F1933268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F460-2A45-4D48-BAA2-6B109A442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701E-9804-41CC-ACE4-736F6C60F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74FC-513A-9948-BF9F-7A4C9FF8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6" r:id="rId2"/>
    <p:sldLayoutId id="2147483847" r:id="rId3"/>
    <p:sldLayoutId id="2147483848" r:id="rId4"/>
    <p:sldLayoutId id="2147483849" r:id="rId5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8A3D-8C11-2172-66BD-9018EAF87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BB978-CCBF-E92A-A872-F4630C65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994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Naming Convention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609585" lvl="0" indent="-45992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ct val="103225"/>
              <a:buFont typeface="Montserrat"/>
              <a:buChar char="•"/>
            </a:pPr>
            <a:r>
              <a:rPr lang="en-ID"/>
              <a:t>Python is case sensitive means you need to comply on capital or lower case (e.g: judul, Judul)</a:t>
            </a:r>
            <a:endParaRPr/>
          </a:p>
          <a:p>
            <a:pPr marL="609585" lvl="0" indent="-45992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ct val="103225"/>
              <a:buFont typeface="Montserrat"/>
              <a:buChar char="•"/>
            </a:pPr>
            <a:r>
              <a:rPr lang="en-ID"/>
              <a:t>If you defined a variable name as judul, and you call your variable as Judul, it will show up an error (variable is not found)</a:t>
            </a:r>
            <a:endParaRPr/>
          </a:p>
          <a:p>
            <a:pPr marL="609585" lvl="0" indent="-45992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ct val="103225"/>
              <a:buFont typeface="Montserrat"/>
              <a:buChar char="•"/>
            </a:pPr>
            <a:r>
              <a:rPr lang="en-ID"/>
              <a:t>Python is using snake case to define variable means every words must split by underscore ( _ ) (e.g: angka_pertama, sisa_bagi)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8411" y="1716224"/>
            <a:ext cx="5372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8411" y="2792269"/>
            <a:ext cx="5372100" cy="2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Naming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8493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730"/>
              <a:buFont typeface="Montserrat"/>
              <a:buChar char="•"/>
            </a:pPr>
            <a:r>
              <a:rPr lang="en-ID" dirty="0"/>
              <a:t>Python use CamelCase to define </a:t>
            </a:r>
            <a:r>
              <a:rPr lang="en-ID"/>
              <a:t>class </a:t>
            </a:r>
          </a:p>
          <a:p>
            <a:pPr marL="609585" lvl="0" indent="-448493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730"/>
              <a:buFont typeface="Montserrat"/>
              <a:buChar char="•"/>
            </a:pPr>
            <a:r>
              <a:rPr lang="en-ID"/>
              <a:t>To </a:t>
            </a:r>
            <a:r>
              <a:rPr lang="en-ID" dirty="0"/>
              <a:t>define constant variable (variable that will be used in one file) Python use ALL CAPS and </a:t>
            </a:r>
            <a:r>
              <a:rPr lang="en-ID" dirty="0" err="1"/>
              <a:t>snake_case</a:t>
            </a:r>
            <a:r>
              <a:rPr lang="en-ID" dirty="0"/>
              <a:t> combined (</a:t>
            </a:r>
            <a:r>
              <a:rPr lang="en-ID" dirty="0" err="1"/>
              <a:t>e.g</a:t>
            </a:r>
            <a:r>
              <a:rPr lang="en-ID" dirty="0"/>
              <a:t>: PI)</a:t>
            </a:r>
            <a:endParaRPr dirty="0"/>
          </a:p>
        </p:txBody>
      </p:sp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5761" y="1573199"/>
            <a:ext cx="5372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5761" y="2649244"/>
            <a:ext cx="5372100" cy="2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Block statement</a:t>
            </a:r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Block is list of instructions that will be run in one place.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Block is written by using tab or four times of blank space (to make a different of code).</a:t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6268" y="1730776"/>
            <a:ext cx="4140200" cy="20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268" y="4084819"/>
            <a:ext cx="38354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/>
          <p:nvPr/>
        </p:nvSpPr>
        <p:spPr>
          <a:xfrm>
            <a:off x="6029468" y="3970464"/>
            <a:ext cx="914400" cy="9144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/>
          <p:nvPr/>
        </p:nvSpPr>
        <p:spPr>
          <a:xfrm rot="2952282">
            <a:off x="6033195" y="2550611"/>
            <a:ext cx="538142" cy="664917"/>
          </a:xfrm>
          <a:prstGeom prst="mathMinus">
            <a:avLst>
              <a:gd name="adj1" fmla="val 23520"/>
            </a:avLst>
          </a:pr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5"/>
          <p:cNvSpPr/>
          <p:nvPr/>
        </p:nvSpPr>
        <p:spPr>
          <a:xfrm rot="-2586994">
            <a:off x="6187900" y="2459696"/>
            <a:ext cx="787435" cy="664969"/>
          </a:xfrm>
          <a:prstGeom prst="mathMinus">
            <a:avLst>
              <a:gd name="adj1" fmla="val 23520"/>
            </a:avLst>
          </a:pr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Comment</a:t>
            </a: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609585" lvl="0" indent="-464639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ct val="128000"/>
              <a:buFont typeface="Montserrat"/>
              <a:buChar char="•"/>
            </a:pPr>
            <a:r>
              <a:rPr lang="en-ID" dirty="0"/>
              <a:t>Comment is one or many lines that will be not execute to give any knowledge about what is python script file using for to another programmer.</a:t>
            </a:r>
            <a:endParaRPr dirty="0"/>
          </a:p>
          <a:p>
            <a:pPr marL="609585" lvl="0" indent="-464639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ct val="128000"/>
              <a:buFont typeface="Montserrat"/>
              <a:buChar char="•"/>
            </a:pPr>
            <a:r>
              <a:rPr lang="en-ID" dirty="0"/>
              <a:t>Comment also can be used for skip any instructions in Python.</a:t>
            </a:r>
            <a:endParaRPr dirty="0"/>
          </a:p>
          <a:p>
            <a:pPr marL="609585" lvl="0" indent="-464639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ct val="128000"/>
              <a:buFont typeface="Montserrat"/>
              <a:buChar char="•"/>
            </a:pPr>
            <a:r>
              <a:rPr lang="en-ID" dirty="0"/>
              <a:t>There are many ways to write a comment in python:</a:t>
            </a:r>
            <a:endParaRPr dirty="0"/>
          </a:p>
          <a:p>
            <a:pPr marL="457200" lvl="0" indent="-481583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ct val="128000"/>
              <a:buFont typeface="Arial"/>
              <a:buAutoNum type="arabicPeriod"/>
            </a:pPr>
            <a:r>
              <a:rPr lang="en-ID" dirty="0"/>
              <a:t>Use number sign/hash symbol (#).</a:t>
            </a:r>
            <a:endParaRPr dirty="0"/>
          </a:p>
          <a:p>
            <a:pPr marL="609585" lvl="0" indent="-481583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ct val="128000"/>
              <a:buFont typeface="Arial"/>
              <a:buAutoNum type="arabicPeriod"/>
            </a:pPr>
            <a:r>
              <a:rPr lang="en-ID" dirty="0"/>
              <a:t>Use triple of number sign/hash symbol (###).</a:t>
            </a:r>
            <a:endParaRPr dirty="0"/>
          </a:p>
          <a:p>
            <a:pPr marL="457200" lvl="0" indent="-481583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ct val="128000"/>
              <a:buFont typeface="Arial"/>
              <a:buAutoNum type="arabicPeriod"/>
            </a:pPr>
            <a:r>
              <a:rPr lang="en-ID" dirty="0"/>
              <a:t>Use double quote or single quote (“ “) </a:t>
            </a:r>
            <a:r>
              <a:rPr lang="en-ID" dirty="0" err="1"/>
              <a:t>atau</a:t>
            </a:r>
            <a:r>
              <a:rPr lang="en-ID" dirty="0"/>
              <a:t> (‘ ‘).</a:t>
            </a:r>
            <a:endParaRPr dirty="0"/>
          </a:p>
          <a:p>
            <a:pPr marL="457200" lvl="0" indent="-481583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ct val="128000"/>
              <a:buFont typeface="Arial"/>
              <a:buAutoNum type="arabicPeriod"/>
            </a:pPr>
            <a:r>
              <a:rPr lang="en-ID" dirty="0"/>
              <a:t>Use triple of double quote (“”” “””).</a:t>
            </a:r>
            <a:endParaRPr dirty="0"/>
          </a:p>
        </p:txBody>
      </p:sp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2866" y="2454336"/>
            <a:ext cx="4940300" cy="1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Variable and Data Type in Python</a:t>
            </a: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Variable is a place to store a data, meanwhile data type is content that we store.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Variable is mutable means its value can be changed.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l="966" t="-4422" r="-966" b="4421"/>
          <a:stretch/>
        </p:blipFill>
        <p:spPr>
          <a:xfrm>
            <a:off x="6227816" y="1684507"/>
            <a:ext cx="4753278" cy="317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/>
              <a:t>Data Type in Python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3636" y="1258500"/>
            <a:ext cx="5364726" cy="41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List</a:t>
            </a:r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Lists are the most versatile of Python's compound data types. A list contains items separated by commas and enclosed within square brackets ([]).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To some extent, lists are similar to arrays in C. One difference between them is that all the items belonging to a list can be of different data type.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The values stored in a list can be accessed using the slice operator ( [ ] and [ : ] ) with indexes starting at 0 in the beginning of the list and working their way to end-1.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The plus ( + ) sign is the list concatenation operator, and the asterisk ( * ) is the repetition operator.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List</a:t>
            </a:r>
            <a:endParaRPr/>
          </a:p>
        </p:txBody>
      </p:sp>
      <p:sp>
        <p:nvSpPr>
          <p:cNvPr id="261" name="Google Shape;261;p40"/>
          <p:cNvSpPr txBox="1"/>
          <p:nvPr/>
        </p:nvSpPr>
        <p:spPr>
          <a:xfrm>
            <a:off x="847925" y="1527525"/>
            <a:ext cx="56121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= [ 'abcd', 786 , 2.23, 'john', 70.2 ]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tinylist = [123, 'john']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list          # Prints complete list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list[0]       # Prints first element of the list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list[1:3]     # Prints elements starting from 2nd till 3rd 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list[2:]      # Prints elements starting from 3rd element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tinylist * 2  # Prints list two times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list + tinylist # Prints concatenated lists</a:t>
            </a:r>
            <a:endParaRPr/>
          </a:p>
        </p:txBody>
      </p:sp>
      <p:sp>
        <p:nvSpPr>
          <p:cNvPr id="262" name="Google Shape;262;p40"/>
          <p:cNvSpPr/>
          <p:nvPr/>
        </p:nvSpPr>
        <p:spPr>
          <a:xfrm>
            <a:off x="6597922" y="1527513"/>
            <a:ext cx="60960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['abcd', 786, 2.23, 'john', 70.2]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[786, 2.23]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[2.23, 'john', 70.2]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[123, 'john', 123, 'john']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['abcd', 786, 2.23, 'john', 70.2, 123, 'john']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Tuple</a:t>
            </a:r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A tuple is another sequence data type that is similar to the list. A tuple consists of a number of values separated by commas. Unlike lists, however, tuples are enclosed within parentheses.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The main differences between lists and tuples are: Lists are enclosed in brackets ( [ ] ), and their elements and size can be changed, while tuples are enclosed in parentheses ( ( ) ) and cannot be updated. Tuples can be thought of as read-only lists.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Tuple</a:t>
            </a:r>
            <a:endParaRPr/>
          </a:p>
        </p:txBody>
      </p:sp>
      <p:sp>
        <p:nvSpPr>
          <p:cNvPr id="274" name="Google Shape;274;p42"/>
          <p:cNvSpPr txBox="1"/>
          <p:nvPr/>
        </p:nvSpPr>
        <p:spPr>
          <a:xfrm>
            <a:off x="6096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 = ( 'abcd', 786 , 2.23, 'john', 70.2  )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tinytuple = (123, 'john')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tuple           # Prints complete list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tuple[0]        # Prints first element of the list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tuple[1:3]      # Prints elements starting from 2nd till 3rd 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tuple[2:]       # Prints elements starting from 3rd element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tinytuple * 2   # Prints list two times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tuple + tinytuple # Prints concatenated lists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2"/>
          <p:cNvSpPr/>
          <p:nvPr/>
        </p:nvSpPr>
        <p:spPr>
          <a:xfrm>
            <a:off x="6507113" y="1447800"/>
            <a:ext cx="60960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('abcd', 786, 2.23, 'john', 70.2)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(786, 2.23)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(2.23, 'john', 70.2)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(123, 'john', 123, 'john')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('abcd', 786, 2.23, 'john', 70.2, 123, 'john')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 dirty="0"/>
              <a:t>What is Python?</a:t>
            </a:r>
            <a:endParaRPr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 dirty="0"/>
              <a:t>Python is interpreter language </a:t>
            </a:r>
            <a:r>
              <a:rPr lang="en-ID" b="1" dirty="0"/>
              <a:t>Guido van Rossum</a:t>
            </a:r>
            <a:r>
              <a:rPr lang="en-ID" dirty="0"/>
              <a:t>, released in 1991.</a:t>
            </a:r>
            <a:endParaRPr dirty="0"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 dirty="0"/>
              <a:t>Python is a programming language that lets you work more quickly and integrate your systems more effectively. (</a:t>
            </a:r>
            <a:r>
              <a:rPr lang="en-ID" dirty="0" err="1"/>
              <a:t>python.org</a:t>
            </a:r>
            <a:r>
              <a:rPr lang="en-ID" dirty="0"/>
              <a:t>)</a:t>
            </a:r>
            <a:endParaRPr dirty="0"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t="3278" b="6890"/>
          <a:stretch/>
        </p:blipFill>
        <p:spPr>
          <a:xfrm>
            <a:off x="5055900" y="1198725"/>
            <a:ext cx="7136100" cy="42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Dictionary</a:t>
            </a:r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Python 's dictionaries are hash table type. They work like associative arrays or hashes found in Perl and consist of key-value pairs.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Keys can be almost any Python type, but are usually numbers or strings. Values, on the other hand, can be any arbitrary Python object.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Dictionaries are enclosed by curly braces ( { } ) and values can be assigned and accessed using square braces ( [] 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Dictionary</a:t>
            </a:r>
            <a:endParaRPr/>
          </a:p>
        </p:txBody>
      </p:sp>
      <p:sp>
        <p:nvSpPr>
          <p:cNvPr id="287" name="Google Shape;287;p44"/>
          <p:cNvSpPr txBox="1"/>
          <p:nvPr/>
        </p:nvSpPr>
        <p:spPr>
          <a:xfrm>
            <a:off x="609600" y="137615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dict['one'] = "This is one"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dict[2]     = "This is two“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tinydict = {'name': 'john','code':6734, 'dept': 'sales'}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dict['one']       # Prints value for 'one' key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dict[2]           # Prints value for 2 key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tinydict          # Prints complete dictionary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tinydict.keys()   # Prints all the keys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D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tinydict.values() # Prints all the values</a:t>
            </a:r>
            <a:endParaRPr/>
          </a:p>
        </p:txBody>
      </p:sp>
      <p:sp>
        <p:nvSpPr>
          <p:cNvPr id="288" name="Google Shape;288;p44"/>
          <p:cNvSpPr/>
          <p:nvPr/>
        </p:nvSpPr>
        <p:spPr>
          <a:xfrm>
            <a:off x="6095998" y="1376160"/>
            <a:ext cx="60960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one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two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{'dept': 'sales', 'code': 6734, 'name': 'john'}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['dept', 'code', 'name']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['sales', 6734, 'john']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Define a variable</a:t>
            </a:r>
            <a:endParaRPr/>
          </a:p>
        </p:txBody>
      </p:sp>
      <p:sp>
        <p:nvSpPr>
          <p:cNvPr id="294" name="Google Shape;294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Variable can be defined with format (</a:t>
            </a:r>
            <a:r>
              <a:rPr lang="en-ID">
                <a:solidFill>
                  <a:srgbClr val="FF0000"/>
                </a:solidFill>
              </a:rPr>
              <a:t>nama_variabel = &lt;nilai&gt;</a:t>
            </a:r>
            <a:r>
              <a:rPr lang="en-ID"/>
              <a:t>).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We can see what is inside its variable with using command </a:t>
            </a:r>
            <a:r>
              <a:rPr lang="en-ID" b="1">
                <a:solidFill>
                  <a:srgbClr val="FF0000"/>
                </a:solidFill>
              </a:rPr>
              <a:t>print</a:t>
            </a:r>
            <a:r>
              <a:rPr lang="en-ID"/>
              <a:t>.</a:t>
            </a:r>
            <a:endParaRPr/>
          </a:p>
        </p:txBody>
      </p:sp>
      <p:pic>
        <p:nvPicPr>
          <p:cNvPr id="295" name="Google Shape;29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1074" y="2082586"/>
            <a:ext cx="4906750" cy="2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How to convert data type</a:t>
            </a:r>
            <a:endParaRPr/>
          </a:p>
        </p:txBody>
      </p:sp>
      <p:graphicFrame>
        <p:nvGraphicFramePr>
          <p:cNvPr id="301" name="Google Shape;301;p46"/>
          <p:cNvGraphicFramePr/>
          <p:nvPr/>
        </p:nvGraphicFramePr>
        <p:xfrm>
          <a:off x="2519238" y="1275512"/>
          <a:ext cx="7153525" cy="4090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</a:t>
                      </a:r>
                      <a:endParaRPr sz="11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11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int(x [,base])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x to an integer. base specifies the base if x is a string.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long(x [,base] 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x to a long integer. base specifies the base if x is a string.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float(x)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x to a floating-point number.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complex(real [,imag])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Creates a complex number.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str(x)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object x to a string representation.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repr(x)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object x to an expression string.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eval(str)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Evaluates a string and returns an object.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tuple(s)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s to a tuple.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list(s)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s to a list.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set(s)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s to a set.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dict(d)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Creates a dictionary. d must be a sequence of (key,value) tuples.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frozenset(s)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s to a frozen set.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chr(x)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an integer to a character.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unichr(x)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an integer to a Unicode character.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ord(x)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a single character to its integer value.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hex(x)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an integer to a hexadecimal string.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oct(x)</a:t>
                      </a:r>
                      <a:endParaRPr sz="11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Converts an integer to an octal string.</a:t>
                      </a:r>
                      <a:endParaRPr sz="11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Input - Output</a:t>
            </a:r>
            <a:endParaRPr/>
          </a:p>
        </p:txBody>
      </p:sp>
      <p:sp>
        <p:nvSpPr>
          <p:cNvPr id="307" name="Google Shape;307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4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This is how we are processing tasks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Input is prerequisites of doing task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Process is how to do task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Output is result of task</a:t>
            </a:r>
            <a:endParaRPr/>
          </a:p>
        </p:txBody>
      </p:sp>
      <p:pic>
        <p:nvPicPr>
          <p:cNvPr id="308" name="Google Shape;308;p47"/>
          <p:cNvPicPr preferRelativeResize="0"/>
          <p:nvPr/>
        </p:nvPicPr>
        <p:blipFill rotWithShape="1">
          <a:blip r:embed="rId3">
            <a:alphaModFix/>
          </a:blip>
          <a:srcRect b="20046"/>
          <a:stretch/>
        </p:blipFill>
        <p:spPr>
          <a:xfrm>
            <a:off x="6359997" y="2453025"/>
            <a:ext cx="4488906" cy="1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Input – Output (Example)</a:t>
            </a:r>
            <a:endParaRPr/>
          </a:p>
        </p:txBody>
      </p:sp>
      <p:sp>
        <p:nvSpPr>
          <p:cNvPr id="314" name="Google Shape;314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4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Eating:</a:t>
            </a:r>
            <a:endParaRPr/>
          </a:p>
          <a:p>
            <a:pPr marL="1219170" lvl="1" indent="-44025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○"/>
            </a:pPr>
            <a:r>
              <a:rPr lang="en-ID"/>
              <a:t>Input: Food</a:t>
            </a:r>
            <a:endParaRPr/>
          </a:p>
          <a:p>
            <a:pPr marL="1219170" lvl="1" indent="-44025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○"/>
            </a:pPr>
            <a:r>
              <a:rPr lang="en-ID"/>
              <a:t>Process: Human Digestion System</a:t>
            </a:r>
            <a:endParaRPr/>
          </a:p>
          <a:p>
            <a:pPr marL="1219170" lvl="1" indent="-44025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○"/>
            </a:pPr>
            <a:r>
              <a:rPr lang="en-ID"/>
              <a:t>Output: Energy</a:t>
            </a:r>
            <a:endParaRPr/>
          </a:p>
        </p:txBody>
      </p:sp>
      <p:pic>
        <p:nvPicPr>
          <p:cNvPr id="315" name="Google Shape;315;p48"/>
          <p:cNvPicPr preferRelativeResize="0"/>
          <p:nvPr/>
        </p:nvPicPr>
        <p:blipFill rotWithShape="1">
          <a:blip r:embed="rId3">
            <a:alphaModFix/>
          </a:blip>
          <a:srcRect b="20046"/>
          <a:stretch/>
        </p:blipFill>
        <p:spPr>
          <a:xfrm>
            <a:off x="6655204" y="2534038"/>
            <a:ext cx="4488906" cy="1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Input – Output (Example)</a:t>
            </a:r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Calculator:</a:t>
            </a:r>
            <a:endParaRPr/>
          </a:p>
          <a:p>
            <a:pPr marL="1219170" lvl="1" indent="-44025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○"/>
            </a:pPr>
            <a:r>
              <a:rPr lang="en-ID"/>
              <a:t>Input: Numbers</a:t>
            </a:r>
            <a:endParaRPr/>
          </a:p>
          <a:p>
            <a:pPr marL="1219170" lvl="1" indent="-44025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○"/>
            </a:pPr>
            <a:r>
              <a:rPr lang="en-ID"/>
              <a:t>Process: Math Operations (Addition, Substraction, Multiply, Divison)</a:t>
            </a:r>
            <a:endParaRPr/>
          </a:p>
          <a:p>
            <a:pPr marL="1219170" lvl="1" indent="-44025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○"/>
            </a:pPr>
            <a:r>
              <a:rPr lang="en-ID"/>
              <a:t>Output: Number</a:t>
            </a:r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 b="20046"/>
          <a:stretch/>
        </p:blipFill>
        <p:spPr>
          <a:xfrm>
            <a:off x="6535454" y="2491913"/>
            <a:ext cx="4488906" cy="1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How to get input from keyboard</a:t>
            </a:r>
            <a:endParaRPr/>
          </a:p>
        </p:txBody>
      </p:sp>
      <p:sp>
        <p:nvSpPr>
          <p:cNvPr id="328" name="Google Shape;328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5818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882"/>
              <a:buFont typeface="Montserrat"/>
              <a:buChar char="•"/>
            </a:pPr>
            <a:r>
              <a:rPr lang="en-ID"/>
              <a:t>Python use </a:t>
            </a:r>
            <a:r>
              <a:rPr lang="en-ID">
                <a:solidFill>
                  <a:srgbClr val="FF0000"/>
                </a:solidFill>
              </a:rPr>
              <a:t>input()</a:t>
            </a:r>
            <a:r>
              <a:rPr lang="en-ID"/>
              <a:t> and </a:t>
            </a:r>
            <a:r>
              <a:rPr lang="en-ID">
                <a:solidFill>
                  <a:srgbClr val="FF0000"/>
                </a:solidFill>
              </a:rPr>
              <a:t>raw_input()</a:t>
            </a:r>
            <a:r>
              <a:rPr lang="en-ID"/>
              <a:t> to take inputs from keyboard.</a:t>
            </a:r>
            <a:endParaRPr/>
          </a:p>
          <a:p>
            <a:pPr marL="609585" lvl="0" indent="-45818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882"/>
              <a:buFont typeface="Montserrat"/>
              <a:buChar char="•"/>
            </a:pPr>
            <a:r>
              <a:rPr lang="en-ID"/>
              <a:t>Python3 not using </a:t>
            </a:r>
            <a:r>
              <a:rPr lang="en-ID">
                <a:solidFill>
                  <a:srgbClr val="FF0000"/>
                </a:solidFill>
              </a:rPr>
              <a:t>raw_input()</a:t>
            </a:r>
            <a:r>
              <a:rPr lang="en-ID"/>
              <a:t> anymore meanwhile are input will be treated as string.</a:t>
            </a:r>
            <a:endParaRPr/>
          </a:p>
          <a:p>
            <a:pPr marL="609585" lvl="0" indent="-45818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882"/>
              <a:buFont typeface="Montserrat"/>
              <a:buChar char="•"/>
            </a:pPr>
            <a:r>
              <a:rPr lang="en-ID"/>
              <a:t>If we define variable to store input means its variable will store anything that we type on keyboard.</a:t>
            </a:r>
            <a:endParaRPr/>
          </a:p>
        </p:txBody>
      </p:sp>
      <p:pic>
        <p:nvPicPr>
          <p:cNvPr id="329" name="Google Shape;32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3944" y="2004988"/>
            <a:ext cx="5778500" cy="2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Output</a:t>
            </a:r>
            <a:endParaRPr/>
          </a:p>
        </p:txBody>
      </p:sp>
      <p:sp>
        <p:nvSpPr>
          <p:cNvPr id="335" name="Google Shape;335;p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To show teks in our console use </a:t>
            </a:r>
            <a:r>
              <a:rPr lang="en-ID">
                <a:solidFill>
                  <a:srgbClr val="FF0000"/>
                </a:solidFill>
              </a:rPr>
              <a:t>print()</a:t>
            </a:r>
            <a:r>
              <a:rPr lang="en-ID">
                <a:solidFill>
                  <a:schemeClr val="dk1"/>
                </a:solidFill>
              </a:rPr>
              <a:t> command</a:t>
            </a:r>
            <a:r>
              <a:rPr lang="en-ID"/>
              <a:t>.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print() command must insert with string. To combine between string and variable, python must use (</a:t>
            </a:r>
            <a:r>
              <a:rPr lang="en-ID">
                <a:solidFill>
                  <a:srgbClr val="FF0000"/>
                </a:solidFill>
              </a:rPr>
              <a:t>+</a:t>
            </a:r>
            <a:r>
              <a:rPr lang="en-ID"/>
              <a:t>).</a:t>
            </a:r>
            <a:endParaRPr/>
          </a:p>
        </p:txBody>
      </p:sp>
      <p:pic>
        <p:nvPicPr>
          <p:cNvPr id="336" name="Google Shape;33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2848" y="2665393"/>
            <a:ext cx="27432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>
                <a:solidFill>
                  <a:schemeClr val="dk1"/>
                </a:solidFill>
              </a:rPr>
              <a:t>Use string </a:t>
            </a:r>
            <a:r>
              <a:rPr lang="en-ID">
                <a:solidFill>
                  <a:srgbClr val="FF0000"/>
                </a:solidFill>
              </a:rPr>
              <a:t>format()</a:t>
            </a:r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>
                <a:solidFill>
                  <a:srgbClr val="FF0000"/>
                </a:solidFill>
              </a:rPr>
              <a:t>format()</a:t>
            </a:r>
            <a:r>
              <a:rPr lang="en-ID"/>
              <a:t> is use to concat between variable and text menggabungkan isi variabel dengan teks.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>
                <a:solidFill>
                  <a:srgbClr val="FF0000"/>
                </a:solidFill>
              </a:rPr>
              <a:t>{}</a:t>
            </a:r>
            <a:r>
              <a:rPr lang="en-ID"/>
              <a:t> on sentence will be replaced by value of variable </a:t>
            </a:r>
            <a:r>
              <a:rPr lang="en-ID">
                <a:solidFill>
                  <a:srgbClr val="FF0000"/>
                </a:solidFill>
              </a:rPr>
              <a:t>nama</a:t>
            </a:r>
            <a:r>
              <a:rPr lang="en-ID"/>
              <a:t>.</a:t>
            </a:r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0791" y="2322502"/>
            <a:ext cx="70612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/>
              <a:t>What is Python?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D"/>
              <a:t>Python is interpreted language, what is interpreter language?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7784" y="1268449"/>
            <a:ext cx="5993324" cy="411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Scripting vs Compiling Language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</a:pPr>
            <a:r>
              <a:rPr lang="en-ID" b="1"/>
              <a:t>Applications of Scripting Languages :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</a:pPr>
            <a:r>
              <a:rPr lang="en-ID"/>
              <a:t>To automate certain tasks in a program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</a:pPr>
            <a:r>
              <a:rPr lang="en-ID"/>
              <a:t>Extracting information from a data set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</a:pPr>
            <a:r>
              <a:rPr lang="en-ID"/>
              <a:t>Less code intensive as compared to traditional programming languages</a:t>
            </a:r>
            <a:endParaRPr/>
          </a:p>
          <a:p>
            <a:pPr marL="609585" lvl="0" indent="-3386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</a:pPr>
            <a:r>
              <a:rPr lang="en-ID" b="1"/>
              <a:t>Applications of Programming Languages :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</a:pPr>
            <a:r>
              <a:rPr lang="en-ID"/>
              <a:t>They typically run inside a parent program like scripts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</a:pPr>
            <a:r>
              <a:rPr lang="en-ID"/>
              <a:t>More compatible while integrating code with mathematical models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</a:pPr>
            <a:r>
              <a:rPr lang="en-ID"/>
              <a:t>Languages like JAVA can be compiled and then used on any platform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Why we learn to Python?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ID"/>
              <a:t>Easy to develop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ID"/>
              <a:t>Can create to develop many products (Website, Desktop, and Machine Learning Model)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9649" y="1237848"/>
            <a:ext cx="4909600" cy="41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How to create Python Script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We can write in editor like notepad, and etc to save python script.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To create python script, you can save using notepad as script_name.py (all extensions) or run a command </a:t>
            </a:r>
            <a:r>
              <a:rPr lang="en-ID">
                <a:solidFill>
                  <a:srgbClr val="FF0000"/>
                </a:solidFill>
              </a:rPr>
              <a:t>python script_name.py</a:t>
            </a:r>
            <a:r>
              <a:rPr lang="en-ID"/>
              <a:t>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4524" y="1324074"/>
            <a:ext cx="4899875" cy="40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5 Rule to Write Python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How to Write Statement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String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Naming Convention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Programming Block of Statement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Comment</a:t>
            </a:r>
            <a:endParaRPr/>
          </a:p>
        </p:txBody>
      </p:sp>
      <p:pic>
        <p:nvPicPr>
          <p:cNvPr id="186" name="Google Shape;186;p30" descr="Python Programming Essentials - M6 - Code Blocks and Indentation"/>
          <p:cNvPicPr preferRelativeResize="0"/>
          <p:nvPr/>
        </p:nvPicPr>
        <p:blipFill rotWithShape="1">
          <a:blip r:embed="rId3">
            <a:alphaModFix/>
          </a:blip>
          <a:srcRect l="4940" t="14249" r="29679" b="25149"/>
          <a:stretch/>
        </p:blipFill>
        <p:spPr>
          <a:xfrm>
            <a:off x="5955673" y="1943460"/>
            <a:ext cx="5297556" cy="276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Write a statement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Statement is instruction or command that will be executed by computer.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Python use semicolon (;) to divide two statements in one line.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7504" y="1884307"/>
            <a:ext cx="45339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7504" y="3484611"/>
            <a:ext cx="42291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-ID"/>
              <a:t>String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String is compound of character.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String is written by using double quote (“ ”) or single quote (‘ ’).</a:t>
            </a:r>
            <a:endParaRPr/>
          </a:p>
          <a:p>
            <a:pPr marL="609585" lvl="0" indent="-440255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•"/>
            </a:pPr>
            <a:r>
              <a:rPr lang="en-ID"/>
              <a:t>You can enter new line on string by using triple of double quote (“”” “””)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2254" y="2292169"/>
            <a:ext cx="45466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2254" y="3570088"/>
            <a:ext cx="4724400" cy="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MYTheme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6A7D31-EC16-B948-8C83-C1DEE7CBFB46}" vid="{F28F1B7C-DE62-5841-BFD2-49345FB545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1841</Words>
  <Application>Microsoft Macintosh PowerPoint</Application>
  <PresentationFormat>Widescreen</PresentationFormat>
  <Paragraphs>190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Montserrat</vt:lpstr>
      <vt:lpstr>Verdana</vt:lpstr>
      <vt:lpstr>UMYTheme2022</vt:lpstr>
      <vt:lpstr>PowerPoint Presentation</vt:lpstr>
      <vt:lpstr>What is Python?</vt:lpstr>
      <vt:lpstr>What is Python?</vt:lpstr>
      <vt:lpstr>Scripting vs Compiling Language</vt:lpstr>
      <vt:lpstr>Why we learn to Python?</vt:lpstr>
      <vt:lpstr>How to create Python Script</vt:lpstr>
      <vt:lpstr>5 Rule to Write Python</vt:lpstr>
      <vt:lpstr>Write a statement</vt:lpstr>
      <vt:lpstr>String</vt:lpstr>
      <vt:lpstr>Naming Convention</vt:lpstr>
      <vt:lpstr>Naming</vt:lpstr>
      <vt:lpstr>Block statement</vt:lpstr>
      <vt:lpstr>Comment</vt:lpstr>
      <vt:lpstr>Variable and Data Type in Python</vt:lpstr>
      <vt:lpstr>Data Type in Python</vt:lpstr>
      <vt:lpstr>List</vt:lpstr>
      <vt:lpstr>List</vt:lpstr>
      <vt:lpstr>Tuple</vt:lpstr>
      <vt:lpstr>Tuple</vt:lpstr>
      <vt:lpstr>Dictionary</vt:lpstr>
      <vt:lpstr>Dictionary</vt:lpstr>
      <vt:lpstr>Define a variable</vt:lpstr>
      <vt:lpstr>How to convert data type</vt:lpstr>
      <vt:lpstr>Input - Output</vt:lpstr>
      <vt:lpstr>Input – Output (Example)</vt:lpstr>
      <vt:lpstr>Input – Output (Example)</vt:lpstr>
      <vt:lpstr>How to get input from keyboard</vt:lpstr>
      <vt:lpstr>Output</vt:lpstr>
      <vt:lpstr>Use string format()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Cahya Damarjati</dc:creator>
  <cp:lastModifiedBy>Cahya Damarjati</cp:lastModifiedBy>
  <cp:revision>2</cp:revision>
  <dcterms:created xsi:type="dcterms:W3CDTF">2023-09-24T22:27:53Z</dcterms:created>
  <dcterms:modified xsi:type="dcterms:W3CDTF">2023-09-24T22:39:07Z</dcterms:modified>
</cp:coreProperties>
</file>