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gif" ContentType="image/gif"/>
  <Default Extension="mp3" ContentType="audio/mpeg"/>
  <Default Extension="svg" ContentType="image/svg+xml"/>
  <Default Extension="fntdata" ContentType="application/x-fontdata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revisionInfo.xml" ContentType="application/vnd.ms-powerpoint.revisioninfo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2"/>
  </p:notesMasterIdLst>
  <p:sldIdLst>
    <p:sldId id="256" r:id="rId8"/>
  </p:sldIdLst>
  <p:sldSz cx="8001000" cy="11315700"/>
  <p:notesSz cx="6858000" cy="9144000"/>
  <p:embeddedFontLst>
    <p:embeddedFont>
      <p:font typeface="Tenderness"/>
      <p:regular r:id="rId9"/>
    </p:embeddedFont>
    <p:embeddedFont>
      <p:font typeface="Muli"/>
      <p:regular r:id="rId10"/>
    </p:embeddedFont>
    <p:embeddedFont>
      <p:font typeface="Source Sans Pro"/>
      <p:regular r:id="rId11"/>
    </p:embeddedFont>
    <p:embeddedFont>
      <p:font typeface="Archivo Black"/>
      <p:regular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58C49C-978A-4A51-AB67-CA8B55E0B363}" v="20" dt="2025-03-11T20:08:46+00:00"/>
  </p1510:revLst>
</p1510:revInfo>
</file>

<file path=ppt/tableStyles.xml><?xml version="1.0" encoding="utf-8"?>
<a:tblStyleLst xmlns:a="http://schemas.openxmlformats.org/drawingml/2006/main" def="{ECEABFD6-DEF5-4B08-A064-399E52D03A91}">
  <a:tblStyle styleId="{ECEABFD6-DEF5-4B08-A064-399E52D03A91}" styleName="Visme - Default">
    <a:wholeTbl>
      <a:tcTxStyle>
        <a:fontRef idx="minor">
          <a:prstClr val="black"/>
        </a:fontRef>
        <a:prstClr val="black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FFFFFF"/>
          </a:solidFill>
        </a:fill>
      </a:tcStyle>
    </a:wholeTbl>
    <a:band1H>
      <a:tcStyle>
        <a:tcBdr/>
      </a:tcStyle>
    </a:band1H>
    <a:band2H>
      <a:tcStyle>
        <a:tcBdr/>
        <a:fill>
          <a:solidFill>
            <a:srgbClr val="EAF3F3"/>
          </a:solidFill>
        </a:fill>
      </a:tcStyle>
    </a:band2H>
    <a:firstRow>
      <a:tcTxStyle>
        <a:fontRef idx="minor">
          <a:srgbClr val="FFFFFF"/>
        </a:fontRef>
        <a:srgbClr val="FFFFFF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4682B4"/>
          </a:solidFill>
        </a:fill>
      </a:tcStyle>
    </a:firstRow>
  </a:tblStyle>
  <a:tblStyle styleId="{250974F7-19B4-4E8B-8F88-A368280DB3C5}" styleName="Visme - Dark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34495E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34495E"/>
              </a:solidFill>
            </a:ln>
          </a:bottom>
          <a:insideH>
            <a:ln w="12700" cmpd="sng">
              <a:solidFill>
                <a:srgbClr val="34495E"/>
              </a:solidFill>
            </a:ln>
          </a:insideH>
          <a:insideV>
            <a:ln w="12700" cmpd="sng">
              <a:solidFill>
                <a:srgbClr val="34495E"/>
              </a:solidFill>
            </a:ln>
          </a:insideV>
        </a:tcBdr>
        <a:fill>
          <a:solidFill>
            <a:srgbClr val="34495E"/>
          </a:solidFill>
        </a:fill>
      </a:tcStyle>
    </a:wholeTbl>
    <a:firstRow>
      <a:tcTxStyle>
        <a:fontRef idx="minor">
          <a:srgbClr val="DDDD55"/>
        </a:fontRef>
        <a:srgbClr val="DDDD55"/>
      </a:tcTxStyle>
    </a:firstRow>
  </a:tblStyle>
  <a:tblStyle styleId="{D6B0A444-BE85-4B0B-AF8B-2701F9732221}" styleName="Visme - Light">
    <a:wholeTbl>
      <a:tcTxStyle>
        <a:fontRef idx="minor">
          <a:srgbClr val="818181"/>
        </a:fontRef>
        <a:srgbClr val="818181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DAE4EA"/>
          </a:solidFill>
        </a:fill>
      </a:tcStyle>
    </a:wholeTbl>
    <a:firstRow>
      <a:tcTxStyle b="on">
        <a:fontRef idx="minor">
          <a:srgbClr val="818181"/>
        </a:fontRef>
        <a:srgbClr val="818181"/>
      </a:tcTxStyle>
    </a:firstRow>
  </a:tblStyle>
  <a:tblStyle styleId="{D801C701-60A8-4CDB-9F91-86469C498BE4}" styleName="Visme - Dark with blue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717274"/>
          </a:solidFill>
        </a:fill>
      </a:tcStyle>
    </a:wholeTbl>
    <a:firstRow>
      <a:tcTxStyle b="on">
        <a:fontRef idx="minor">
          <a:srgbClr val="FFFFFF"/>
        </a:fontRef>
        <a:srgbClr val="FFFFFF"/>
      </a:tcTxStyle>
      <a:tcStyle>
        <a:fill>
          <a:solidFill>
            <a:srgbClr val="40A0F7"/>
          </a:solidFill>
        </a:fill>
      </a:tcStyle>
    </a:firstRow>
  </a:tblStyle>
  <a:tblStyle styleId="{CB79AEA9-4FA3-4525-A49E-7F1D2E6B107D}" styleName="Visme - Blue with Navy">
    <a:wholeTbl>
      <a:tcTxStyle>
        <a:fontRef idx="minor">
          <a:prstClr val="white"/>
        </a:fontRef>
        <a:prstClr val="white"/>
      </a:tcTxStyle>
      <a:tcStyle>
        <a:tcBdr>
          <a:left>
            <a:ln w="12700" cmpd="sng">
              <a:solidFill>
                <a:srgbClr val="DAE4EA"/>
              </a:solidFill>
            </a:ln>
          </a:left>
          <a:right>
            <a:ln w="12700" cmpd="sng">
              <a:solidFill>
                <a:srgbClr val="DAE4EA"/>
              </a:solidFill>
            </a:ln>
          </a:right>
          <a:top>
            <a:ln w="12700" cmpd="sng">
              <a:solidFill>
                <a:srgbClr val="DAE4EA"/>
              </a:solidFill>
            </a:ln>
          </a:top>
          <a:bottom>
            <a:ln w="12700" cmpd="sng">
              <a:solidFill>
                <a:srgbClr val="DAE4EA"/>
              </a:solidFill>
            </a:ln>
          </a:bottom>
          <a:insideH>
            <a:ln w="12700" cmpd="sng">
              <a:solidFill>
                <a:srgbClr val="DAE4EA"/>
              </a:solidFill>
            </a:ln>
          </a:insideH>
          <a:insideV>
            <a:ln w="12700" cmpd="sng">
              <a:solidFill>
                <a:srgbClr val="DAE4EA"/>
              </a:solidFill>
            </a:ln>
          </a:insideV>
        </a:tcBdr>
        <a:fill>
          <a:solidFill>
            <a:srgbClr val="3498DB"/>
          </a:solidFill>
        </a:fill>
      </a:tcStyle>
    </a:wholeTbl>
    <a:firstRow>
      <a:tcStyle>
        <a:fill>
          <a:solidFill>
            <a:srgbClr val="343F4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microsoft.com/office/2015/10/relationships/revisionInfo" Target="revisionInfo.xml"/><Relationship Id="rId8" Type="http://schemas.openxmlformats.org/officeDocument/2006/relationships/slide" Target="slides/slide1.xml"/><Relationship Id="rId9" Type="http://schemas.openxmlformats.org/officeDocument/2006/relationships/font" Target="fonts/font1.fntdata"/><Relationship Id="rId10" Type="http://schemas.openxmlformats.org/officeDocument/2006/relationships/font" Target="fonts/font2.fntdata"/><Relationship Id="rId11" Type="http://schemas.openxmlformats.org/officeDocument/2006/relationships/font" Target="fonts/font3.fntdata"/><Relationship Id="rId12" Type="http://schemas.openxmlformats.org/officeDocument/2006/relationships/font" Target="fonts/font4.fntdata"/><Relationship Id="rId13" Type="http://schemas.openxmlformats.org/officeDocument/2006/relationships/font" Target="fonts/font5.fntdata"/><Relationship Id="rId14" Type="http://schemas.openxmlformats.org/officeDocument/2006/relationships/font" Target="fonts/font6.fntdata"/><Relationship Id="rId15" Type="http://schemas.openxmlformats.org/officeDocument/2006/relationships/font" Target="fonts/font7.fntdata"/><Relationship Id="rId16" Type="http://schemas.openxmlformats.org/officeDocument/2006/relationships/font" Target="fonts/font8.fntdata"/></Relationships>
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0A429A-90FE-4F33-893D-5F2AADB556A3}" type="datetimeFigureOut">
              <a:rPr lang="en-US"/>
              <a:t>3/20/2020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AFD9-D5DB-4A47-A4BE-251B4DF1413A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71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/>
              <a:t>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F0B57-8E6A-4005-9EDD-D258F6CC94AB}" type="datetimeFigureOut">
              <a:rPr smtClean="0"/>
              <a:t>11/18/2019</a:t>
            </a:fld>
            <a:endParaRPr/>
          </a:p>
        </p:txBody>
      </p:sp>
      <p:sp>
        <p:nvSpPr>
          <p:cNvPr id="5" name="Bottom colontit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8C70-803E-428A-BAB3-289BE172EF8D}" type="slidenum">
              <a:rPr smtClean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5309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3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5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6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1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4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92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004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9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23592"/>
      </p:ext>
    </p:extLst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2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32436-246E-C341-8F9A-0B4F34C07184}" type="datetimeFigureOut">
              <a:rPr lang="en-US" smtClean="0"/>
              <a:pPr/>
              <a:t>10/28/2018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943E6-0357-1B40-8726-50F09ABBA8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0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66B"/>
        </a:solidFill>
        <a:effectLst/>
      </p:bgPr>
    </p:bg>
    <p:spTree>
      <p:nvGrpSpPr>
        <p:cNvPr id="1" name="Technology Stocks Newsletter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hape-8"/>
          <p:cNvPicPr/>
          <p:nvPr/>
        </p:nvPicPr>
        <p:blipFill rotWithShape="1">
          <a:blip r:embed="rId2"/>
          <a:stretch>
            <a:fillRect/>
          </a:stretch>
        </p:blipFill>
        <p:spPr>
          <a:xfrm rot="5400000">
            <a:off x="1852613" y="5162550"/>
            <a:ext cx="8320088" cy="4019550"/>
          </a:xfrm>
          <a:prstGeom prst="rect">
            <a:avLst/>
          </a:prstGeom>
        </p:spPr>
      </p:pic>
      <p:pic>
        <p:nvPicPr>
          <p:cNvPr id="3" name="Annie Spratt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-19050" y="-19050"/>
            <a:ext cx="8039100" cy="3606800"/>
          </a:xfrm>
          <a:prstGeom prst="rect">
            <a:avLst/>
          </a:prstGeom>
        </p:spPr>
      </p:pic>
      <p:pic>
        <p:nvPicPr>
          <p:cNvPr id="4" name="brandLogo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5895975" y="209550"/>
            <a:ext cx="1929296" cy="434948"/>
          </a:xfrm>
          <a:prstGeom prst="rect">
            <a:avLst/>
          </a:prstGeom>
        </p:spPr>
      </p:pic>
      <p:pic>
        <p:nvPicPr>
          <p:cNvPr id="5" name="Shape-2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147385" y="3810000"/>
            <a:ext cx="3714750" cy="2790825"/>
          </a:xfrm>
          <a:prstGeom prst="rect">
            <a:avLst/>
          </a:prstGeom>
        </p:spPr>
      </p:pic>
      <p:sp>
        <p:nvSpPr>
          <p:cNvPr id="6" name="Body text copy 38"/>
          <p:cNvSpPr/>
          <p:nvPr/>
        </p:nvSpPr>
        <p:spPr>
          <a:xfrm>
            <a:off x="339209" y="4038600"/>
            <a:ext cx="3361903" cy="8572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just" hangingPunct="0">
              <a:lnSpc>
                <a:spcPct val="125000"/>
              </a:lnSpc>
            </a:pPr>
            <a:r>
              <a:rPr sz="4500">
                <a:solidFill>
                  <a:srgbClr val="FFFFFF"/>
                </a:solidFill>
                <a:latin typeface="Tenderness"/>
                <a:ea typeface="+mn-ea"/>
                <a:cs typeface="Tenderness"/>
              </a:rPr>
              <a:t>"</a:t>
            </a:r>
          </a:p>
        </p:txBody>
      </p:sp>
      <p:sp>
        <p:nvSpPr>
          <p:cNvPr id="7" name="Body text copy 20"/>
          <p:cNvSpPr/>
          <p:nvPr/>
        </p:nvSpPr>
        <p:spPr>
          <a:xfrm>
            <a:off x="339209" y="4505325"/>
            <a:ext cx="3361903" cy="18097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just" hangingPunct="0">
              <a:lnSpc>
                <a:spcPct val="125000"/>
              </a:lnSpc>
            </a:pPr>
            <a:r>
              <a:rPr sz="1050" i="1">
                <a:solidFill>
                  <a:srgbClr val="FFFFFF"/>
                </a:solidFill>
                <a:latin typeface="Muli"/>
                <a:ea typeface="+mn-ea"/>
                <a:cs typeface="Muli"/>
              </a:rPr>
              <a:t>Despite the cyclical concerns, we believe 2022 will offer ample single stock opportunities given the dispersion in price-performance we have witnessed over the past several years. Similar to our approach heading into 2021, we recommend investors own companies/stocks with idiosyncratic drivers that can augment growth in a sustained upturn or at least partially offset broader industry weakness should a downturn kick in. - </a:t>
            </a:r>
            <a:r>
              <a:rPr sz="1050" i="1">
                <a:solidFill>
                  <a:srgbClr val="FFFFFF"/>
                </a:solidFill>
                <a:latin typeface="Source Sans Pro"/>
                <a:ea typeface="+mn-ea"/>
                <a:cs typeface="Source Sans Pro"/>
              </a:rPr>
              <a:t>Analyst Ashotosh Hari</a:t>
            </a:r>
          </a:p>
        </p:txBody>
      </p:sp>
      <p:pic>
        <p:nvPicPr>
          <p:cNvPr id="8" name="Shape-2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147385" y="6757988"/>
            <a:ext cx="3714750" cy="4410075"/>
          </a:xfrm>
          <a:prstGeom prst="rect">
            <a:avLst/>
          </a:prstGeom>
        </p:spPr>
      </p:pic>
      <p:sp>
        <p:nvSpPr>
          <p:cNvPr id="9" name="Body text copy 17"/>
          <p:cNvSpPr/>
          <p:nvPr/>
        </p:nvSpPr>
        <p:spPr>
          <a:xfrm>
            <a:off x="305537" y="6967536"/>
            <a:ext cx="2898886" cy="4762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16667"/>
              </a:lnSpc>
            </a:pPr>
            <a:r>
              <a:rPr sz="1350" b="1">
                <a:solidFill>
                  <a:srgbClr val="FFFFFF"/>
                </a:solidFill>
                <a:latin typeface="Muli"/>
                <a:ea typeface="+mn-ea"/>
                <a:cs typeface="Muli"/>
              </a:rPr>
              <a:t>Conducive Catalysts</a:t>
            </a:r>
          </a:p>
          <a:p>
            <a:pPr algn="l" hangingPunct="0">
              <a:lnSpc>
                <a:spcPct val="116667"/>
              </a:lnSpc>
            </a:pPr>
            <a:r>
              <a:rPr sz="1350" b="1">
                <a:solidFill>
                  <a:srgbClr val="FFFFFF"/>
                </a:solidFill>
                <a:latin typeface="Muli"/>
                <a:ea typeface="+mn-ea"/>
                <a:cs typeface="Muli"/>
              </a:rPr>
              <a:t>for Chip Stocks</a:t>
            </a:r>
          </a:p>
        </p:txBody>
      </p:sp>
      <p:sp>
        <p:nvSpPr>
          <p:cNvPr id="10" name="Body text copy 20"/>
          <p:cNvSpPr/>
          <p:nvPr/>
        </p:nvSpPr>
        <p:spPr>
          <a:xfrm>
            <a:off x="465571" y="7562850"/>
            <a:ext cx="3361903" cy="3171825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just" hangingPunct="0">
              <a:lnSpc>
                <a:spcPct val="116667"/>
              </a:lnSpc>
            </a:pPr>
            <a:r>
              <a:rPr sz="1050">
                <a:solidFill>
                  <a:srgbClr val="FFFFFF"/>
                </a:solidFill>
                <a:latin typeface="Muli"/>
                <a:ea typeface="+mn-ea"/>
                <a:cs typeface="Muli"/>
              </a:rPr>
              <a:t>Analyst Ashotosh Hari outlines Catalysts that have derived the growth in SOX of chip stocks.</a:t>
            </a:r>
          </a:p>
          <a:p>
            <a:pPr algn="just" hangingPunct="0">
              <a:lnSpc>
                <a:spcPct val="116667"/>
              </a:lnSpc>
            </a:pPr>
            <a:r>
              <a:rPr sz="1050">
                <a:solidFill>
                  <a:srgbClr val="FFFFFF"/>
                </a:solidFill>
                <a:latin typeface="Muli"/>
                <a:ea typeface="+mn-ea"/>
                <a:cs typeface="Muli"/>
              </a:rPr>
              <a:t>First, there are sector-specific catalysts, such as expanding company budgets for data centers, continued 5G smartphone adoption and infrastructure rollout, and a rebound in automotive and industrial production.</a:t>
            </a:r>
          </a:p>
          <a:p>
            <a:pPr algn="just" hangingPunct="0">
              <a:lnSpc>
                <a:spcPct val="116667"/>
              </a:lnSpc>
            </a:pPr>
            <a:r>
              <a:rPr sz="1050">
                <a:solidFill>
                  <a:srgbClr val="FFFFFF"/>
                </a:solidFill>
                <a:latin typeface="Muli"/>
                <a:ea typeface="+mn-ea"/>
                <a:cs typeface="Muli"/>
              </a:rPr>
              <a:t>Hari explained: "An acceleration in a wide range of secular trends (e.g., the transition to the cloud, the proliferation of AI/ML, EV/ADAS, and FA, among others) that are enabled by semiconductors has driven or is driving a fundamental shift in In summary, while we enter 2022 with a somewhat cautious stance, we expect fundamentals to remain strong through 1H22, with any signs of cyclical moderation/weakness appearing in the latter part of the year, in the earliest."</a:t>
            </a:r>
          </a:p>
          <a:p>
            <a:pPr algn="just" hangingPunct="0">
              <a:lnSpc>
                <a:spcPct val="116667"/>
              </a:lnSpc>
            </a:pPr>
            <a:r>
              <a:rPr sz="1050">
                <a:solidFill>
                  <a:srgbClr val="FFFFFF"/>
                </a:solidFill>
                <a:latin typeface="Muli"/>
                <a:ea typeface="+mn-ea"/>
                <a:cs typeface="Muli"/>
              </a:rPr>
              <a:t/>
            </a:r>
          </a:p>
        </p:txBody>
      </p:sp>
      <p:pic>
        <p:nvPicPr>
          <p:cNvPr id="11" name="Icon-106"/>
          <p:cNvPicPr/>
          <p:nvPr/>
        </p:nvPicPr>
        <p:blipFill rotWithShape="1">
          <a:blip r:embed="rId7"/>
          <a:stretch>
            <a:fillRect/>
          </a:stretch>
        </p:blipFill>
        <p:spPr>
          <a:xfrm>
            <a:off x="3351353" y="6967536"/>
            <a:ext cx="346981" cy="326163"/>
          </a:xfrm>
          <a:prstGeom prst="rect">
            <a:avLst/>
          </a:prstGeom>
        </p:spPr>
      </p:pic>
      <p:pic>
        <p:nvPicPr>
          <p:cNvPr id="12" name="Shape-2"/>
          <p:cNvPicPr/>
          <p:nvPr/>
        </p:nvPicPr>
        <p:blipFill rotWithShape="1">
          <a:blip r:embed="rId8"/>
          <a:stretch>
            <a:fillRect/>
          </a:stretch>
        </p:blipFill>
        <p:spPr>
          <a:xfrm>
            <a:off x="4138865" y="3810000"/>
            <a:ext cx="3714750" cy="2790825"/>
          </a:xfrm>
          <a:prstGeom prst="rect">
            <a:avLst/>
          </a:prstGeom>
        </p:spPr>
      </p:pic>
      <p:pic>
        <p:nvPicPr>
          <p:cNvPr id="13" name="08_ManGan"/>
          <p:cNvPicPr/>
          <p:nvPr/>
        </p:nvPicPr>
        <p:blipFill rotWithShape="1">
          <a:blip r:embed="rId9"/>
          <a:stretch>
            <a:fillRect/>
          </a:stretch>
        </p:blipFill>
        <p:spPr>
          <a:xfrm>
            <a:off x="7336705" y="4029075"/>
            <a:ext cx="342900" cy="342900"/>
          </a:xfrm>
          <a:prstGeom prst="rect">
            <a:avLst/>
          </a:prstGeom>
        </p:spPr>
      </p:pic>
      <p:sp>
        <p:nvSpPr>
          <p:cNvPr id="14" name="Body text copy 17"/>
          <p:cNvSpPr/>
          <p:nvPr/>
        </p:nvSpPr>
        <p:spPr>
          <a:xfrm>
            <a:off x="4315837" y="4029075"/>
            <a:ext cx="2766918" cy="4762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16667"/>
              </a:lnSpc>
            </a:pPr>
            <a:r>
              <a:rPr sz="1350" b="1">
                <a:solidFill>
                  <a:srgbClr val="00466B"/>
                </a:solidFill>
                <a:latin typeface="Muli"/>
                <a:ea typeface="+mn-ea"/>
                <a:cs typeface="Muli"/>
              </a:rPr>
              <a:t>Top picks for</a:t>
            </a:r>
          </a:p>
          <a:p>
            <a:pPr algn="l" hangingPunct="0">
              <a:lnSpc>
                <a:spcPct val="116667"/>
              </a:lnSpc>
            </a:pPr>
            <a:r>
              <a:rPr sz="1350" b="1">
                <a:solidFill>
                  <a:srgbClr val="00466B"/>
                </a:solidFill>
                <a:latin typeface="Muli"/>
                <a:ea typeface="+mn-ea"/>
                <a:cs typeface="Muli"/>
              </a:rPr>
              <a:t>investment bank</a:t>
            </a:r>
          </a:p>
        </p:txBody>
      </p:sp>
      <p:sp>
        <p:nvSpPr>
          <p:cNvPr id="15" name="Body text copy 20"/>
          <p:cNvSpPr/>
          <p:nvPr/>
        </p:nvSpPr>
        <p:spPr>
          <a:xfrm>
            <a:off x="4462205" y="4591050"/>
            <a:ext cx="2913435" cy="2095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just" hangingPunct="0">
              <a:lnSpc>
                <a:spcPct val="125000"/>
              </a:lnSpc>
            </a:pPr>
            <a:r>
              <a:rPr sz="1050">
                <a:solidFill>
                  <a:srgbClr val="00466B"/>
                </a:solidFill>
                <a:latin typeface="Source Sans Pro"/>
                <a:ea typeface="+mn-ea"/>
                <a:cs typeface="Source Sans Pro"/>
              </a:rPr>
              <a:t>Advanced Micro Devices</a:t>
            </a:r>
          </a:p>
        </p:txBody>
      </p:sp>
      <p:pic>
        <p:nvPicPr>
          <p:cNvPr id="16" name="Shape-14"/>
          <p:cNvPicPr/>
          <p:nvPr/>
        </p:nvPicPr>
        <p:blipFill rotWithShape="1">
          <a:blip r:embed="rId10"/>
          <a:stretch>
            <a:fillRect/>
          </a:stretch>
        </p:blipFill>
        <p:spPr>
          <a:xfrm>
            <a:off x="4315835" y="4659811"/>
            <a:ext cx="72036" cy="72036"/>
          </a:xfrm>
          <a:prstGeom prst="rect">
            <a:avLst/>
          </a:prstGeom>
        </p:spPr>
      </p:pic>
      <p:sp>
        <p:nvSpPr>
          <p:cNvPr id="17" name="Body text copy 20"/>
          <p:cNvSpPr/>
          <p:nvPr/>
        </p:nvSpPr>
        <p:spPr>
          <a:xfrm>
            <a:off x="4462206" y="4870450"/>
            <a:ext cx="2913435" cy="200025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just" hangingPunct="0">
              <a:lnSpc>
                <a:spcPct val="125000"/>
              </a:lnSpc>
            </a:pPr>
            <a:r>
              <a:rPr sz="1050">
                <a:solidFill>
                  <a:srgbClr val="00466B"/>
                </a:solidFill>
                <a:latin typeface="Source Sans Pro"/>
                <a:ea typeface="+mn-ea"/>
                <a:cs typeface="Source Sans Pro"/>
              </a:rPr>
              <a:t>Marvell</a:t>
            </a:r>
          </a:p>
        </p:txBody>
      </p:sp>
      <p:pic>
        <p:nvPicPr>
          <p:cNvPr id="18" name="Shape-14"/>
          <p:cNvPicPr/>
          <p:nvPr/>
        </p:nvPicPr>
        <p:blipFill rotWithShape="1">
          <a:blip r:embed="rId11"/>
          <a:stretch>
            <a:fillRect/>
          </a:stretch>
        </p:blipFill>
        <p:spPr>
          <a:xfrm>
            <a:off x="4315835" y="4939207"/>
            <a:ext cx="72036" cy="72036"/>
          </a:xfrm>
          <a:prstGeom prst="rect">
            <a:avLst/>
          </a:prstGeom>
        </p:spPr>
      </p:pic>
      <p:sp>
        <p:nvSpPr>
          <p:cNvPr id="19" name="Body text copy 20"/>
          <p:cNvSpPr/>
          <p:nvPr/>
        </p:nvSpPr>
        <p:spPr>
          <a:xfrm>
            <a:off x="4462206" y="5140325"/>
            <a:ext cx="2913435" cy="200025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just" hangingPunct="0">
              <a:lnSpc>
                <a:spcPct val="125000"/>
              </a:lnSpc>
            </a:pPr>
            <a:r>
              <a:rPr sz="1050">
                <a:solidFill>
                  <a:srgbClr val="00466B"/>
                </a:solidFill>
                <a:latin typeface="Source Sans Pro"/>
                <a:ea typeface="+mn-ea"/>
                <a:cs typeface="Source Sans Pro"/>
              </a:rPr>
              <a:t>Analog Devices</a:t>
            </a:r>
          </a:p>
        </p:txBody>
      </p:sp>
      <p:pic>
        <p:nvPicPr>
          <p:cNvPr id="20" name="Shape-14"/>
          <p:cNvPicPr/>
          <p:nvPr/>
        </p:nvPicPr>
        <p:blipFill rotWithShape="1">
          <a:blip r:embed="rId12"/>
          <a:stretch>
            <a:fillRect/>
          </a:stretch>
        </p:blipFill>
        <p:spPr>
          <a:xfrm>
            <a:off x="4315835" y="5209080"/>
            <a:ext cx="72036" cy="72036"/>
          </a:xfrm>
          <a:prstGeom prst="rect">
            <a:avLst/>
          </a:prstGeom>
        </p:spPr>
      </p:pic>
      <p:sp>
        <p:nvSpPr>
          <p:cNvPr id="21" name="Body text copy 20"/>
          <p:cNvSpPr/>
          <p:nvPr/>
        </p:nvSpPr>
        <p:spPr>
          <a:xfrm>
            <a:off x="4462207" y="5410200"/>
            <a:ext cx="2913435" cy="200025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just" hangingPunct="0">
              <a:lnSpc>
                <a:spcPct val="125000"/>
              </a:lnSpc>
            </a:pPr>
            <a:r>
              <a:rPr sz="1050">
                <a:solidFill>
                  <a:srgbClr val="00466B"/>
                </a:solidFill>
                <a:latin typeface="Source Sans Pro"/>
                <a:ea typeface="+mn-ea"/>
                <a:cs typeface="Source Sans Pro"/>
              </a:rPr>
              <a:t>Teradyne</a:t>
            </a:r>
          </a:p>
        </p:txBody>
      </p:sp>
      <p:pic>
        <p:nvPicPr>
          <p:cNvPr id="22" name="Shape-14"/>
          <p:cNvPicPr/>
          <p:nvPr/>
        </p:nvPicPr>
        <p:blipFill rotWithShape="1">
          <a:blip r:embed="rId13"/>
          <a:stretch>
            <a:fillRect/>
          </a:stretch>
        </p:blipFill>
        <p:spPr>
          <a:xfrm>
            <a:off x="4315835" y="5478961"/>
            <a:ext cx="72036" cy="72036"/>
          </a:xfrm>
          <a:prstGeom prst="rect">
            <a:avLst/>
          </a:prstGeom>
        </p:spPr>
      </p:pic>
      <p:sp>
        <p:nvSpPr>
          <p:cNvPr id="23" name="Body text copy 20"/>
          <p:cNvSpPr/>
          <p:nvPr/>
        </p:nvSpPr>
        <p:spPr>
          <a:xfrm>
            <a:off x="4462206" y="5680072"/>
            <a:ext cx="2913435" cy="200025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just" hangingPunct="0">
              <a:lnSpc>
                <a:spcPct val="125000"/>
              </a:lnSpc>
            </a:pPr>
            <a:r>
              <a:rPr sz="1050">
                <a:solidFill>
                  <a:srgbClr val="00466B"/>
                </a:solidFill>
                <a:latin typeface="Source Sans Pro"/>
                <a:ea typeface="+mn-ea"/>
                <a:cs typeface="Source Sans Pro"/>
              </a:rPr>
              <a:t>Impinj</a:t>
            </a:r>
          </a:p>
        </p:txBody>
      </p:sp>
      <p:pic>
        <p:nvPicPr>
          <p:cNvPr id="24" name="Shape-14"/>
          <p:cNvPicPr/>
          <p:nvPr/>
        </p:nvPicPr>
        <p:blipFill rotWithShape="1">
          <a:blip r:embed="rId14"/>
          <a:stretch>
            <a:fillRect/>
          </a:stretch>
        </p:blipFill>
        <p:spPr>
          <a:xfrm>
            <a:off x="4315835" y="5748829"/>
            <a:ext cx="72036" cy="72036"/>
          </a:xfrm>
          <a:prstGeom prst="rect">
            <a:avLst/>
          </a:prstGeom>
        </p:spPr>
      </p:pic>
      <p:sp>
        <p:nvSpPr>
          <p:cNvPr id="25" name="Body text copy 20"/>
          <p:cNvSpPr/>
          <p:nvPr/>
        </p:nvSpPr>
        <p:spPr>
          <a:xfrm>
            <a:off x="4462206" y="5949953"/>
            <a:ext cx="2913435" cy="200025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just" hangingPunct="0">
              <a:lnSpc>
                <a:spcPct val="125000"/>
              </a:lnSpc>
            </a:pPr>
            <a:r>
              <a:rPr sz="1050">
                <a:solidFill>
                  <a:srgbClr val="00466B"/>
                </a:solidFill>
                <a:latin typeface="Source Sans Pro"/>
                <a:ea typeface="+mn-ea"/>
                <a:cs typeface="Source Sans Pro"/>
              </a:rPr>
              <a:t>Micron</a:t>
            </a:r>
          </a:p>
        </p:txBody>
      </p:sp>
      <p:pic>
        <p:nvPicPr>
          <p:cNvPr id="26" name="Shape-14"/>
          <p:cNvPicPr/>
          <p:nvPr/>
        </p:nvPicPr>
        <p:blipFill rotWithShape="1">
          <a:blip r:embed="rId15"/>
          <a:stretch>
            <a:fillRect/>
          </a:stretch>
        </p:blipFill>
        <p:spPr>
          <a:xfrm>
            <a:off x="4315835" y="6018710"/>
            <a:ext cx="72036" cy="72036"/>
          </a:xfrm>
          <a:prstGeom prst="rect">
            <a:avLst/>
          </a:prstGeom>
        </p:spPr>
      </p:pic>
      <p:sp>
        <p:nvSpPr>
          <p:cNvPr id="27" name="Body text copy 20"/>
          <p:cNvSpPr/>
          <p:nvPr/>
        </p:nvSpPr>
        <p:spPr>
          <a:xfrm>
            <a:off x="4462205" y="6219825"/>
            <a:ext cx="2913435" cy="200025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just" hangingPunct="0">
              <a:lnSpc>
                <a:spcPct val="125000"/>
              </a:lnSpc>
            </a:pPr>
            <a:r>
              <a:rPr sz="1050">
                <a:solidFill>
                  <a:srgbClr val="00466B"/>
                </a:solidFill>
                <a:latin typeface="Source Sans Pro"/>
                <a:ea typeface="+mn-ea"/>
                <a:cs typeface="Source Sans Pro"/>
              </a:rPr>
              <a:t>ON Semiconductor</a:t>
            </a:r>
          </a:p>
        </p:txBody>
      </p:sp>
      <p:pic>
        <p:nvPicPr>
          <p:cNvPr id="28" name="Shape-14"/>
          <p:cNvPicPr/>
          <p:nvPr/>
        </p:nvPicPr>
        <p:blipFill rotWithShape="1">
          <a:blip r:embed="rId16"/>
          <a:stretch>
            <a:fillRect/>
          </a:stretch>
        </p:blipFill>
        <p:spPr>
          <a:xfrm>
            <a:off x="4315835" y="6288582"/>
            <a:ext cx="72036" cy="72036"/>
          </a:xfrm>
          <a:prstGeom prst="rect">
            <a:avLst/>
          </a:prstGeom>
        </p:spPr>
      </p:pic>
      <p:pic>
        <p:nvPicPr>
          <p:cNvPr id="29" name="Shape-2"/>
          <p:cNvPicPr/>
          <p:nvPr/>
        </p:nvPicPr>
        <p:blipFill rotWithShape="1">
          <a:blip r:embed="rId17"/>
          <a:stretch>
            <a:fillRect/>
          </a:stretch>
        </p:blipFill>
        <p:spPr>
          <a:xfrm>
            <a:off x="4138865" y="6757988"/>
            <a:ext cx="3714750" cy="4410075"/>
          </a:xfrm>
          <a:prstGeom prst="rect">
            <a:avLst/>
          </a:prstGeom>
        </p:spPr>
      </p:pic>
      <p:sp>
        <p:nvSpPr>
          <p:cNvPr id="30" name="Body text copy 31"/>
          <p:cNvSpPr/>
          <p:nvPr/>
        </p:nvSpPr>
        <p:spPr>
          <a:xfrm>
            <a:off x="4313011" y="6967536"/>
            <a:ext cx="2784227" cy="4762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l" hangingPunct="0">
              <a:lnSpc>
                <a:spcPct val="116667"/>
              </a:lnSpc>
            </a:pPr>
            <a:r>
              <a:rPr sz="1350" b="1">
                <a:solidFill>
                  <a:srgbClr val="00466B"/>
                </a:solidFill>
                <a:latin typeface="Muli"/>
                <a:ea typeface="+mn-ea"/>
                <a:cs typeface="Muli"/>
              </a:rPr>
              <a:t>SOX outperformed SPX for</a:t>
            </a:r>
          </a:p>
          <a:p>
            <a:pPr algn="l" hangingPunct="0">
              <a:lnSpc>
                <a:spcPct val="116667"/>
              </a:lnSpc>
            </a:pPr>
            <a:r>
              <a:rPr sz="1350" b="1">
                <a:solidFill>
                  <a:srgbClr val="00466B"/>
                </a:solidFill>
                <a:latin typeface="Muli"/>
                <a:ea typeface="+mn-ea"/>
                <a:cs typeface="Muli"/>
              </a:rPr>
              <a:t>three consecutive years.</a:t>
            </a:r>
          </a:p>
        </p:txBody>
      </p:sp>
      <p:sp>
        <p:nvSpPr>
          <p:cNvPr id="31" name="Body text copy 32"/>
          <p:cNvSpPr/>
          <p:nvPr/>
        </p:nvSpPr>
        <p:spPr>
          <a:xfrm>
            <a:off x="4313011" y="7558086"/>
            <a:ext cx="3362325" cy="2200275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just" hangingPunct="0">
              <a:lnSpc>
                <a:spcPct val="125000"/>
              </a:lnSpc>
            </a:pPr>
            <a:r>
              <a:rPr sz="1050">
                <a:solidFill>
                  <a:srgbClr val="00466B"/>
                </a:solidFill>
                <a:latin typeface="Muli"/>
                <a:ea typeface="+mn-ea"/>
                <a:cs typeface="Muli"/>
              </a:rPr>
              <a:t>After its third straight year of outperforming the S&amp;P 500, the SOX [Index] trades at a ~21% premium to the SPX in NTM P/E [multiple] and near its highest since 2010. However, the valuation outlook is less acute for the average stock in our field of coverage. In fact, the mid-stocks in our coverage are currently trading at a ~7% discount to the SPX.  While we are aware of the cycle and the tendency for multiples to compress as we approach the peak of a cycle, we believe the sector deserves to trade at a premium to the broader market for its</a:t>
            </a:r>
          </a:p>
        </p:txBody>
      </p:sp>
      <p:sp>
        <p:nvSpPr>
          <p:cNvPr id="32" name="Body text copy 37"/>
          <p:cNvSpPr/>
          <p:nvPr/>
        </p:nvSpPr>
        <p:spPr>
          <a:xfrm>
            <a:off x="4313011" y="9832970"/>
            <a:ext cx="3165227" cy="1000125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just" marL="133350" indent="-133350" hangingPunct="0">
              <a:lnSpc>
                <a:spcPct val="125000"/>
              </a:lnSpc>
              <a:buClr>
                <a:srgbClr val="00466B"/>
              </a:buClr>
              <a:buAutoNum type="arabicPeriod"/>
            </a:pPr>
            <a:r>
              <a:rPr sz="1050">
                <a:solidFill>
                  <a:srgbClr val="00466B"/>
                </a:solidFill>
                <a:latin typeface="Muli"/>
                <a:ea typeface="+mn-ea"/>
                <a:cs typeface="Muli"/>
              </a:rPr>
              <a:t>Above-average revenue growth profile</a:t>
            </a:r>
          </a:p>
          <a:p>
            <a:pPr algn="just" marL="133350" indent="-133350" hangingPunct="0">
              <a:lnSpc>
                <a:spcPct val="125000"/>
              </a:lnSpc>
              <a:buClr>
                <a:srgbClr val="00466B"/>
              </a:buClr>
              <a:buAutoNum type="arabicPeriod"/>
            </a:pPr>
            <a:r>
              <a:rPr sz="1050">
                <a:solidFill>
                  <a:srgbClr val="00466B"/>
                </a:solidFill>
                <a:latin typeface="Muli"/>
                <a:ea typeface="+mn-ea"/>
                <a:cs typeface="Muli"/>
              </a:rPr>
              <a:t>Margin profile</a:t>
            </a:r>
          </a:p>
          <a:p>
            <a:pPr algn="just" marL="133350" indent="-133350" hangingPunct="0">
              <a:lnSpc>
                <a:spcPct val="125000"/>
              </a:lnSpc>
              <a:buClr>
                <a:srgbClr val="00466B"/>
              </a:buClr>
              <a:buAutoNum type="arabicPeriod"/>
            </a:pPr>
            <a:r>
              <a:rPr sz="1050">
                <a:solidFill>
                  <a:srgbClr val="00466B"/>
                </a:solidFill>
                <a:latin typeface="Muli"/>
                <a:ea typeface="+mn-ea"/>
                <a:cs typeface="Muli"/>
              </a:rPr>
              <a:t>FCF generation</a:t>
            </a:r>
          </a:p>
          <a:p>
            <a:pPr algn="just" marL="133350" indent="-133350" hangingPunct="0">
              <a:lnSpc>
                <a:spcPct val="125000"/>
              </a:lnSpc>
              <a:buClr>
                <a:srgbClr val="00466B"/>
              </a:buClr>
              <a:buAutoNum type="arabicPeriod"/>
            </a:pPr>
            <a:r>
              <a:rPr sz="1050">
                <a:solidFill>
                  <a:srgbClr val="00466B"/>
                </a:solidFill>
                <a:latin typeface="Muli"/>
                <a:ea typeface="+mn-ea"/>
                <a:cs typeface="Muli"/>
              </a:rPr>
              <a:t>Shareholder return profile</a:t>
            </a:r>
          </a:p>
          <a:p>
            <a:pPr algn="just" marL="133350" indent="-133350" hangingPunct="0">
              <a:lnSpc>
                <a:spcPct val="125000"/>
              </a:lnSpc>
              <a:buClr>
                <a:srgbClr val="00466B"/>
              </a:buClr>
              <a:buAutoNum type="arabicPeriod"/>
            </a:pPr>
            <a:r>
              <a:rPr sz="1050">
                <a:solidFill>
                  <a:srgbClr val="00466B"/>
                </a:solidFill>
                <a:latin typeface="Muli"/>
                <a:ea typeface="+mn-ea"/>
                <a:cs typeface="Muli"/>
              </a:rPr>
              <a:t>Barriers to entry</a:t>
            </a:r>
          </a:p>
        </p:txBody>
      </p:sp>
      <p:pic>
        <p:nvPicPr>
          <p:cNvPr id="33" name="Icon-14"/>
          <p:cNvPicPr/>
          <p:nvPr/>
        </p:nvPicPr>
        <p:blipFill rotWithShape="1">
          <a:blip r:embed="rId18"/>
          <a:stretch>
            <a:fillRect/>
          </a:stretch>
        </p:blipFill>
        <p:spPr>
          <a:xfrm>
            <a:off x="7351486" y="6967536"/>
            <a:ext cx="323850" cy="323850"/>
          </a:xfrm>
          <a:prstGeom prst="rect">
            <a:avLst/>
          </a:prstGeom>
        </p:spPr>
      </p:pic>
      <p:sp>
        <p:nvSpPr>
          <p:cNvPr id="34" name="text 2 copy 3"/>
          <p:cNvSpPr/>
          <p:nvPr/>
        </p:nvSpPr>
        <p:spPr>
          <a:xfrm>
            <a:off x="948770" y="710713"/>
            <a:ext cx="6103460" cy="600075"/>
          </a:xfrm>
          <a:prstGeom prst="rect">
            <a:avLst/>
          </a:prstGeom>
        </p:spPr>
        <p:txBody>
          <a:bodyPr spcFirstLastPara="0" anchor="t" tIns="95250" bIns="0" lIns="95250" rIns="95250"/>
          <a:lstStyle/>
          <a:p>
            <a:pPr algn="ctr" hangingPunct="0">
              <a:lnSpc>
                <a:spcPct val="100000"/>
              </a:lnSpc>
            </a:pPr>
            <a:r>
              <a:rPr sz="2700">
                <a:solidFill>
                  <a:srgbClr val="00A3D4"/>
                </a:solidFill>
                <a:latin typeface="Archivo Black"/>
                <a:ea typeface="+mn-ea"/>
                <a:cs typeface="Archivo Black"/>
              </a:rPr>
              <a:t>Technology Stocks</a:t>
            </a:r>
          </a:p>
        </p:txBody>
      </p:sp>
      <p:sp>
        <p:nvSpPr>
          <p:cNvPr id="35" name="text 2"/>
          <p:cNvSpPr/>
          <p:nvPr/>
        </p:nvSpPr>
        <p:spPr>
          <a:xfrm>
            <a:off x="516268" y="1397816"/>
            <a:ext cx="6968463" cy="742950"/>
          </a:xfrm>
          <a:prstGeom prst="rect">
            <a:avLst/>
          </a:prstGeom>
        </p:spPr>
        <p:txBody>
          <a:bodyPr spcFirstLastPara="0" anchor="t" tIns="95250" bIns="0" lIns="95250" rIns="95250"/>
          <a:lstStyle/>
          <a:p>
            <a:pPr algn="ctr" hangingPunct="0">
              <a:lnSpc>
                <a:spcPct val="100000"/>
              </a:lnSpc>
            </a:pPr>
            <a:r>
              <a:rPr sz="1800">
                <a:solidFill>
                  <a:srgbClr val="FFFFFF"/>
                </a:solidFill>
                <a:latin typeface="Archivo Black"/>
                <a:ea typeface="+mn-ea"/>
                <a:cs typeface="Archivo Black"/>
              </a:rPr>
              <a:t>Goldman Sachs is resolved to trade in the red-hot sector despite major pandemic driven shortages</a:t>
            </a:r>
          </a:p>
        </p:txBody>
      </p:sp>
      <p:sp>
        <p:nvSpPr>
          <p:cNvPr id="36" name="Body text copy 17"/>
          <p:cNvSpPr/>
          <p:nvPr/>
        </p:nvSpPr>
        <p:spPr>
          <a:xfrm>
            <a:off x="1022318" y="2629386"/>
            <a:ext cx="5956372" cy="476250"/>
          </a:xfrm>
          <a:prstGeom prst="rect">
            <a:avLst/>
          </a:prstGeom>
        </p:spPr>
        <p:txBody>
          <a:bodyPr spcFirstLastPara="0" anchor="t" tIns="0" bIns="0" lIns="0" rIns="0"/>
          <a:lstStyle/>
          <a:p>
            <a:pPr algn="ctr" hangingPunct="0">
              <a:lnSpc>
                <a:spcPct val="116667"/>
              </a:lnSpc>
            </a:pPr>
            <a:r>
              <a:rPr sz="1350">
                <a:solidFill>
                  <a:srgbClr val="FFFFFF"/>
                </a:solidFill>
                <a:latin typeface="Muli"/>
                <a:ea typeface="+mn-ea"/>
                <a:cs typeface="Muli"/>
              </a:rPr>
              <a:t>Stock selection in chips will take on greater importance this year after a</a:t>
            </a:r>
          </a:p>
          <a:p>
            <a:pPr algn="ctr" hangingPunct="0">
              <a:lnSpc>
                <a:spcPct val="116667"/>
              </a:lnSpc>
            </a:pPr>
            <a:r>
              <a:rPr sz="1350">
                <a:solidFill>
                  <a:srgbClr val="FFFFFF"/>
                </a:solidFill>
                <a:latin typeface="Muli"/>
                <a:ea typeface="+mn-ea"/>
                <a:cs typeface="Muli"/>
              </a:rPr>
              <a:t>strong run-up across the tech sector in 2021. </a:t>
            </a:r>
          </a:p>
        </p:txBody>
      </p:sp>
      <p:pic>
        <p:nvPicPr>
          <p:cNvPr id="37" name="customLine"/>
          <p:cNvPicPr/>
          <p:nvPr/>
        </p:nvPicPr>
        <p:blipFill rotWithShape="1">
          <a:blip r:embed="rId19"/>
          <a:stretch>
            <a:fillRect/>
          </a:stretch>
        </p:blipFill>
        <p:spPr>
          <a:xfrm>
            <a:off x="2707900" y="2289829"/>
            <a:ext cx="2585195" cy="190500"/>
          </a:xfrm>
          <a:prstGeom prst="rect">
            <a:avLst/>
          </a:prstGeom>
        </p:spPr>
      </p:pic>
      <p:pic>
        <p:nvPicPr>
          <p:cNvPr id="38" name="Star-15"/>
          <p:cNvPicPr/>
          <p:nvPr/>
        </p:nvPicPr>
        <p:blipFill rotWithShape="1">
          <a:blip r:embed="rId20"/>
          <a:stretch>
            <a:fillRect/>
          </a:stretch>
        </p:blipFill>
        <p:spPr>
          <a:xfrm>
            <a:off x="3819296" y="2227796"/>
            <a:ext cx="362403" cy="314566"/>
          </a:xfrm>
          <a:prstGeom prst="rect">
            <a:avLst/>
          </a:prstGeom>
        </p:spPr>
      </p:pic>
      <p:sp>
        <p:nvSpPr>
          <p:cNvPr id="39" name=""/>
          <p:cNvSpPr/>
          <p:nvPr/>
        </p:nvSpPr>
        <p:spPr>
          <a:xfrm>
            <a:off x="341675" y="10639425"/>
            <a:ext cx="2508253" cy="323850"/>
          </a:xfrm>
          <a:prstGeom prst="rect">
            <a:avLst/>
          </a:prstGeom>
        </p:spPr>
        <p:txBody>
          <a:bodyPr spcFirstLastPara="0" anchor="t" tIns="95250" bIns="0" lIns="95250" rIns="95250"/>
          <a:lstStyle/>
          <a:p>
            <a:pPr algn="l" hangingPunct="0">
              <a:lnSpc>
                <a:spcPct val="100000"/>
              </a:lnSpc>
            </a:pPr>
            <a:r>
              <a:rPr sz="900">
                <a:solidFill>
                  <a:srgbClr val="FFFFFF"/>
                </a:solidFill>
                <a:latin typeface="Lato"/>
                <a:ea typeface="+mn-ea"/>
                <a:cs typeface="Lato"/>
              </a:rPr>
              <a:t>Source:  Yahoo! Finance</a:t>
            </a:r>
          </a:p>
        </p:txBody>
      </p:sp>
    </p:spTree>
    <p:extLst>
      <p:ext uri="{BB962C8B-B14F-4D97-AF65-F5344CB8AC3E}">
        <p14:creationId xmlns:p14="http://schemas.microsoft.com/office/powerpoint/2010/main" val="393002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Visme Presentation</dc:title>
  <dc:creator>Visme</dc:creator>
  <cp:lastModifiedBy/>
  <cp:revision>5</cp:revision>
  <dcterms:created xsi:type="dcterms:W3CDTF">2025-03-11T20:08:46+00:00</dcterms:created>
  <dcterms:modified xsi:type="dcterms:W3CDTF">2025-03-11T20:08:46+00:00</dcterms:modified>
</cp:coreProperties>
</file>