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gif" ContentType="image/gif"/>
  <Default Extension="mp3" ContentType="audio/mpeg"/>
  <Default Extension="svg" ContentType="image/svg+xml"/>
  <Default Extension="fntdata" ContentType="application/x-fontdat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11150" cy="7315200"/>
  <p:notesSz cx="6858000" cy="9144000"/>
  <p:embeddedFontLst>
    <p:embeddedFont>
      <p:font typeface="Didact Gothic"/>
      <p:regular r:id="rId20"/>
    </p:embeddedFont>
    <p:embeddedFont>
      <p:font typeface="Paytone One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8C49C-978A-4A51-AB67-CA8B55E0B363}" v="20" dt="2025-03-11T20:03:39+00:00"/>
  </p1510:revLst>
</p1510:revInfo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fill>
          <a:solidFill>
            <a:srgbClr val="343F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font" Target="fonts/font1.fntdata"/><Relationship Id="rId21" Type="http://schemas.openxmlformats.org/officeDocument/2006/relationships/font" Target="fonts/font2.fntdata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smtClean="0"/>
              <a:t>11/18/2019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592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hyperlink" Target="https://www.formpl.us/blog/exploratory-research#:~:text=For%20tech%20products%2C%20it%20is%20called%20the%20beta%20testing%20stage%20of%20product%20development.%C2%A0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Cover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eative-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8439150" y="-58659"/>
            <a:ext cx="16455676" cy="7437966"/>
          </a:xfrm>
          <a:prstGeom prst="rect">
            <a:avLst/>
          </a:prstGeom>
        </p:spPr>
      </p:pic>
      <p:sp>
        <p:nvSpPr>
          <p:cNvPr id="3" name="title"/>
          <p:cNvSpPr/>
          <p:nvPr/>
        </p:nvSpPr>
        <p:spPr>
          <a:xfrm>
            <a:off x="7366761" y="3352800"/>
            <a:ext cx="4940905" cy="666750"/>
          </a:xfrm>
          <a:prstGeom prst="rect">
            <a:avLst/>
          </a:prstGeom>
          <a:solidFill>
            <a:srgbClr val="9CBDFF"/>
          </a:solidFill>
          <a:ln w="0" cmpd="sng">
            <a:solidFill>
              <a:srgbClr val="000000">
                <a:alpha val="0"/>
              </a:srgbClr>
            </a:solidFill>
          </a:ln>
        </p:spPr>
        <p:txBody>
          <a:bodyPr spcFirstLastPara="0" anchor="t" tIns="47625" bIns="0" lIns="47625" rIns="47625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Mobile Application</a:t>
            </a:r>
          </a:p>
        </p:txBody>
      </p:sp>
      <p:sp>
        <p:nvSpPr>
          <p:cNvPr id="4" name="title"/>
          <p:cNvSpPr/>
          <p:nvPr/>
        </p:nvSpPr>
        <p:spPr>
          <a:xfrm>
            <a:off x="1038225" y="6434220"/>
            <a:ext cx="3201395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9CBDFF"/>
                </a:solidFill>
                <a:latin typeface="Didact Gothic"/>
                <a:ea typeface="+mn-ea"/>
                <a:cs typeface="Didact Gothic"/>
              </a:rPr>
              <a:t>Presented By - James Rogers</a:t>
            </a:r>
          </a:p>
        </p:txBody>
      </p:sp>
      <p:sp>
        <p:nvSpPr>
          <p:cNvPr id="5" name="title copy 1"/>
          <p:cNvSpPr/>
          <p:nvPr/>
        </p:nvSpPr>
        <p:spPr>
          <a:xfrm>
            <a:off x="7100441" y="4038600"/>
            <a:ext cx="5098021" cy="273852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100000"/>
              </a:lnSpc>
            </a:pPr>
            <a:r>
              <a:rPr sz="90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 Beta</a:t>
            </a:r>
          </a:p>
          <a:p>
            <a:pPr algn="r" hangingPunct="0">
              <a:lnSpc>
                <a:spcPct val="100000"/>
              </a:lnSpc>
            </a:pPr>
            <a:r>
              <a:rPr sz="90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Testing</a:t>
            </a:r>
          </a:p>
        </p:txBody>
      </p:sp>
      <p:sp>
        <p:nvSpPr>
          <p:cNvPr id="6" name="title copy 2"/>
          <p:cNvSpPr/>
          <p:nvPr/>
        </p:nvSpPr>
        <p:spPr>
          <a:xfrm>
            <a:off x="6281217" y="638175"/>
            <a:ext cx="5922060" cy="2286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125000"/>
              </a:lnSpc>
            </a:pPr>
            <a:r>
              <a:rPr sz="1200" b="1" spc="300" cap="all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Research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Reward Testers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eative-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981325" y="-133350"/>
            <a:ext cx="16547003" cy="7587801"/>
          </a:xfrm>
          <a:prstGeom prst="rect">
            <a:avLst/>
          </a:prstGeom>
        </p:spPr>
      </p:pic>
      <p:sp>
        <p:nvSpPr>
          <p:cNvPr id="3" name="title copy 1"/>
          <p:cNvSpPr/>
          <p:nvPr/>
        </p:nvSpPr>
        <p:spPr>
          <a:xfrm>
            <a:off x="1216479" y="942975"/>
            <a:ext cx="5861082" cy="15049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91667"/>
              </a:lnSpc>
              <a:spcBef>
                <a:spcPct val="3333"/>
              </a:spcBef>
            </a:pPr>
            <a:r>
              <a:rPr sz="54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Reward</a:t>
            </a:r>
          </a:p>
          <a:p>
            <a:pPr algn="l" hangingPunct="0">
              <a:lnSpc>
                <a:spcPct val="91667"/>
              </a:lnSpc>
            </a:pPr>
            <a:r>
              <a:rPr sz="54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For The Testers</a:t>
            </a:r>
          </a:p>
        </p:txBody>
      </p:sp>
      <p:pic>
        <p:nvPicPr>
          <p:cNvPr id="4" name="iPhone 12 Pro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-3887136" y="2627157"/>
            <a:ext cx="1981200" cy="3810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9507411" y="3838575"/>
            <a:ext cx="252041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$25 App store gift card</a:t>
            </a:r>
          </a:p>
        </p:txBody>
      </p:sp>
      <p:sp>
        <p:nvSpPr>
          <p:cNvPr id="6" name="title copy 2"/>
          <p:cNvSpPr/>
          <p:nvPr/>
        </p:nvSpPr>
        <p:spPr>
          <a:xfrm>
            <a:off x="9508286" y="4667250"/>
            <a:ext cx="2520410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1 month free premium 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subscription</a:t>
            </a:r>
          </a:p>
        </p:txBody>
      </p:sp>
      <p:sp>
        <p:nvSpPr>
          <p:cNvPr id="7" name="title copy 3"/>
          <p:cNvSpPr/>
          <p:nvPr/>
        </p:nvSpPr>
        <p:spPr>
          <a:xfrm>
            <a:off x="9500654" y="5695950"/>
            <a:ext cx="2947692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20% lifetime discount on 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the premium subscription</a:t>
            </a:r>
          </a:p>
        </p:txBody>
      </p:sp>
      <p:pic>
        <p:nvPicPr>
          <p:cNvPr id="8" name="credit card bank outline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439150" y="3571875"/>
            <a:ext cx="952500" cy="952500"/>
          </a:xfrm>
          <a:prstGeom prst="rect">
            <a:avLst/>
          </a:prstGeom>
        </p:spPr>
      </p:pic>
      <p:pic>
        <p:nvPicPr>
          <p:cNvPr id="9" name="star outline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8445214" y="4533900"/>
            <a:ext cx="952500" cy="952500"/>
          </a:xfrm>
          <a:prstGeom prst="rect">
            <a:avLst/>
          </a:prstGeom>
        </p:spPr>
      </p:pic>
      <p:pic>
        <p:nvPicPr>
          <p:cNvPr id="10" name="basket trolley shopping card minus outline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8443869" y="557212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4FF"/>
        </a:solidFill>
        <a:effectLst/>
      </p:bgPr>
    </p:bg>
    <p:spTree>
      <p:nvGrpSpPr>
        <p:cNvPr id="1" name="Beta Testing Timelin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copy 1"/>
          <p:cNvSpPr/>
          <p:nvPr/>
        </p:nvSpPr>
        <p:spPr>
          <a:xfrm>
            <a:off x="1021789" y="1104900"/>
            <a:ext cx="6154429" cy="15049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91667"/>
              </a:lnSpc>
              <a:spcBef>
                <a:spcPct val="3333"/>
              </a:spcBef>
            </a:pPr>
            <a:r>
              <a:rPr sz="5400">
                <a:solidFill>
                  <a:srgbClr val="FFFFFF"/>
                </a:solidFill>
                <a:latin typeface="Paytone One"/>
                <a:ea typeface="+mn-ea"/>
                <a:cs typeface="Paytone One"/>
              </a:rPr>
              <a:t>Beta Testing</a:t>
            </a:r>
          </a:p>
          <a:p>
            <a:pPr algn="l" hangingPunct="0">
              <a:lnSpc>
                <a:spcPct val="91667"/>
              </a:lnSpc>
            </a:pPr>
            <a:r>
              <a:rPr sz="5400">
                <a:solidFill>
                  <a:srgbClr val="FFFFFF"/>
                </a:solidFill>
                <a:latin typeface="Paytone One"/>
                <a:ea typeface="+mn-ea"/>
                <a:cs typeface="Paytone One"/>
              </a:rPr>
              <a:t>Timeline</a:t>
            </a:r>
          </a:p>
        </p:txBody>
      </p:sp>
      <p:pic>
        <p:nvPicPr>
          <p:cNvPr id="3" name="iPhone 12 Pro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3887136" y="2627157"/>
            <a:ext cx="1981200" cy="3810000"/>
          </a:xfrm>
          <a:prstGeom prst="rect">
            <a:avLst/>
          </a:prstGeom>
        </p:spPr>
      </p:pic>
      <p:pic>
        <p:nvPicPr>
          <p:cNvPr id="4" name="Shape-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186259" y="3581400"/>
            <a:ext cx="2228850" cy="2905125"/>
          </a:xfrm>
          <a:prstGeom prst="rect">
            <a:avLst/>
          </a:prstGeom>
        </p:spPr>
      </p:pic>
      <p:pic>
        <p:nvPicPr>
          <p:cNvPr id="5" name="Shape-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575397" y="3581400"/>
            <a:ext cx="2228850" cy="2905125"/>
          </a:xfrm>
          <a:prstGeom prst="rect">
            <a:avLst/>
          </a:prstGeom>
        </p:spPr>
      </p:pic>
      <p:pic>
        <p:nvPicPr>
          <p:cNvPr id="6" name="Shape-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7964536" y="3581400"/>
            <a:ext cx="2228850" cy="2905125"/>
          </a:xfrm>
          <a:prstGeom prst="rect">
            <a:avLst/>
          </a:prstGeom>
        </p:spPr>
      </p:pic>
      <p:pic>
        <p:nvPicPr>
          <p:cNvPr id="7" name="Shape-1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10353675" y="3581400"/>
            <a:ext cx="2228850" cy="2905125"/>
          </a:xfrm>
          <a:prstGeom prst="rect">
            <a:avLst/>
          </a:prstGeom>
        </p:spPr>
      </p:pic>
      <p:pic>
        <p:nvPicPr>
          <p:cNvPr id="8" name="Shape-1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00100" y="3581400"/>
            <a:ext cx="2223098" cy="2905125"/>
          </a:xfrm>
          <a:prstGeom prst="rect">
            <a:avLst/>
          </a:prstGeom>
        </p:spPr>
      </p:pic>
      <p:pic>
        <p:nvPicPr>
          <p:cNvPr id="9" name="Banner21 copy 1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2822376" y="4998244"/>
            <a:ext cx="2143125" cy="1190625"/>
          </a:xfrm>
          <a:prstGeom prst="rect">
            <a:avLst/>
          </a:prstGeom>
        </p:spPr>
      </p:pic>
      <p:pic>
        <p:nvPicPr>
          <p:cNvPr id="10" name="Banner21 copy 2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5204067" y="4998244"/>
            <a:ext cx="2143125" cy="1190625"/>
          </a:xfrm>
          <a:prstGeom prst="rect">
            <a:avLst/>
          </a:prstGeom>
        </p:spPr>
      </p:pic>
      <p:pic>
        <p:nvPicPr>
          <p:cNvPr id="11" name="Banner21 copy 3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7600950" y="4998244"/>
            <a:ext cx="2143125" cy="1190625"/>
          </a:xfrm>
          <a:prstGeom prst="rect">
            <a:avLst/>
          </a:prstGeom>
        </p:spPr>
      </p:pic>
      <p:pic>
        <p:nvPicPr>
          <p:cNvPr id="12" name="Banner21 copy 4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9999781" y="4998244"/>
            <a:ext cx="2143125" cy="1190625"/>
          </a:xfrm>
          <a:prstGeom prst="rect">
            <a:avLst/>
          </a:prstGeom>
        </p:spPr>
      </p:pic>
      <p:sp>
        <p:nvSpPr>
          <p:cNvPr id="13" name="title copy 4"/>
          <p:cNvSpPr/>
          <p:nvPr/>
        </p:nvSpPr>
        <p:spPr>
          <a:xfrm>
            <a:off x="1121576" y="4281488"/>
            <a:ext cx="1591838" cy="590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8333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Set goals, write</a:t>
            </a:r>
          </a:p>
          <a:p>
            <a:pPr algn="ctr" hangingPunct="0">
              <a:lnSpc>
                <a:spcPct val="108333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plan, sign off </a:t>
            </a:r>
          </a:p>
        </p:txBody>
      </p:sp>
      <p:sp>
        <p:nvSpPr>
          <p:cNvPr id="14" name="title copy 5"/>
          <p:cNvSpPr/>
          <p:nvPr/>
        </p:nvSpPr>
        <p:spPr>
          <a:xfrm>
            <a:off x="3513930" y="4281488"/>
            <a:ext cx="1591838" cy="590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8333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Select and</a:t>
            </a:r>
          </a:p>
          <a:p>
            <a:pPr algn="ctr" hangingPunct="0">
              <a:lnSpc>
                <a:spcPct val="108333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notify testers</a:t>
            </a:r>
          </a:p>
        </p:txBody>
      </p:sp>
      <p:sp>
        <p:nvSpPr>
          <p:cNvPr id="15" name="title copy 6"/>
          <p:cNvSpPr/>
          <p:nvPr/>
        </p:nvSpPr>
        <p:spPr>
          <a:xfrm>
            <a:off x="5903021" y="4281488"/>
            <a:ext cx="1591838" cy="590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8333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Distribute testers</a:t>
            </a:r>
          </a:p>
        </p:txBody>
      </p:sp>
      <p:sp>
        <p:nvSpPr>
          <p:cNvPr id="16" name="title copy 7"/>
          <p:cNvSpPr/>
          <p:nvPr/>
        </p:nvSpPr>
        <p:spPr>
          <a:xfrm>
            <a:off x="8290549" y="4433888"/>
            <a:ext cx="1591838" cy="2952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8333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Run program</a:t>
            </a:r>
          </a:p>
        </p:txBody>
      </p:sp>
      <p:sp>
        <p:nvSpPr>
          <p:cNvPr id="17" name="title copy 8"/>
          <p:cNvSpPr/>
          <p:nvPr/>
        </p:nvSpPr>
        <p:spPr>
          <a:xfrm>
            <a:off x="10558456" y="4281488"/>
            <a:ext cx="1854789" cy="590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8333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Exit survey, tally results, final report</a:t>
            </a:r>
          </a:p>
        </p:txBody>
      </p:sp>
      <p:sp>
        <p:nvSpPr>
          <p:cNvPr id="18" name="title copy 10"/>
          <p:cNvSpPr/>
          <p:nvPr/>
        </p:nvSpPr>
        <p:spPr>
          <a:xfrm>
            <a:off x="3043801" y="5293519"/>
            <a:ext cx="1690979" cy="590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08333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5th Dec 2021 to </a:t>
            </a:r>
          </a:p>
          <a:p>
            <a:pPr algn="l" hangingPunct="0">
              <a:lnSpc>
                <a:spcPct val="108333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22nd Dec 2021</a:t>
            </a:r>
          </a:p>
        </p:txBody>
      </p:sp>
      <p:sp>
        <p:nvSpPr>
          <p:cNvPr id="19" name="title copy 11"/>
          <p:cNvSpPr/>
          <p:nvPr/>
        </p:nvSpPr>
        <p:spPr>
          <a:xfrm>
            <a:off x="5393742" y="5293519"/>
            <a:ext cx="1862029" cy="590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08333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22nd Dec 2021 to </a:t>
            </a:r>
          </a:p>
          <a:p>
            <a:pPr algn="l" hangingPunct="0">
              <a:lnSpc>
                <a:spcPct val="108333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26th Dec 2021</a:t>
            </a:r>
          </a:p>
        </p:txBody>
      </p:sp>
      <p:sp>
        <p:nvSpPr>
          <p:cNvPr id="20" name="title copy 12"/>
          <p:cNvSpPr/>
          <p:nvPr/>
        </p:nvSpPr>
        <p:spPr>
          <a:xfrm>
            <a:off x="7790650" y="5293519"/>
            <a:ext cx="1847357" cy="590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08333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27th Dec 2021 to </a:t>
            </a:r>
          </a:p>
          <a:p>
            <a:pPr algn="l" hangingPunct="0">
              <a:lnSpc>
                <a:spcPct val="108333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20th Jan 2022</a:t>
            </a:r>
          </a:p>
        </p:txBody>
      </p:sp>
      <p:sp>
        <p:nvSpPr>
          <p:cNvPr id="21" name="title copy 13"/>
          <p:cNvSpPr/>
          <p:nvPr/>
        </p:nvSpPr>
        <p:spPr>
          <a:xfrm>
            <a:off x="10202558" y="5293519"/>
            <a:ext cx="1848092" cy="590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08333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21th Jan 2022 to </a:t>
            </a:r>
          </a:p>
          <a:p>
            <a:pPr algn="l" hangingPunct="0">
              <a:lnSpc>
                <a:spcPct val="108333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3oth Jan 2022</a:t>
            </a:r>
          </a:p>
        </p:txBody>
      </p:sp>
      <p:pic>
        <p:nvPicPr>
          <p:cNvPr id="22" name="Banner21 copy 5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447675" y="4998244"/>
            <a:ext cx="2143125" cy="1190625"/>
          </a:xfrm>
          <a:prstGeom prst="rect">
            <a:avLst/>
          </a:prstGeom>
        </p:spPr>
      </p:pic>
      <p:sp>
        <p:nvSpPr>
          <p:cNvPr id="23" name="title copy 9"/>
          <p:cNvSpPr/>
          <p:nvPr/>
        </p:nvSpPr>
        <p:spPr>
          <a:xfrm>
            <a:off x="799158" y="5293519"/>
            <a:ext cx="1591838" cy="590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08333"/>
              </a:lnSpc>
            </a:pPr>
            <a:r>
              <a:rPr sz="1800" b="1">
                <a:solidFill>
                  <a:srgbClr val="000000"/>
                </a:solidFill>
                <a:latin typeface="Didact Gothic"/>
                <a:ea typeface="+mn-ea"/>
                <a:cs typeface="Didact Gothic"/>
              </a:rPr>
              <a:t>1st Dec 2021</a:t>
            </a: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 </a:t>
            </a:r>
            <a:r>
              <a:rPr sz="1800" b="1">
                <a:solidFill>
                  <a:srgbClr val="000000"/>
                </a:solidFill>
                <a:latin typeface="Didact Gothic"/>
                <a:ea typeface="+mn-ea"/>
                <a:cs typeface="Didact Gothic"/>
              </a:rPr>
              <a:t>to </a:t>
            </a:r>
          </a:p>
          <a:p>
            <a:pPr algn="l" hangingPunct="0">
              <a:lnSpc>
                <a:spcPct val="108333"/>
              </a:lnSpc>
            </a:pPr>
            <a:r>
              <a:rPr sz="1800" b="1">
                <a:solidFill>
                  <a:srgbClr val="000000"/>
                </a:solidFill>
                <a:latin typeface="Didact Gothic"/>
                <a:ea typeface="+mn-ea"/>
                <a:cs typeface="Didact Gothic"/>
              </a:rPr>
              <a:t>8th Dec 2021</a:t>
            </a:r>
          </a:p>
        </p:txBody>
      </p:sp>
      <p:pic>
        <p:nvPicPr>
          <p:cNvPr id="24" name="Shape-19"/>
          <p:cNvPicPr/>
          <p:nvPr/>
        </p:nvPicPr>
        <p:blipFill rotWithShape="1">
          <a:blip r:embed="rId13"/>
          <a:stretch>
            <a:fillRect/>
          </a:stretch>
        </p:blipFill>
        <p:spPr>
          <a:xfrm>
            <a:off x="1447948" y="3119438"/>
            <a:ext cx="952500" cy="952500"/>
          </a:xfrm>
          <a:prstGeom prst="rect">
            <a:avLst/>
          </a:prstGeom>
        </p:spPr>
      </p:pic>
      <p:pic>
        <p:nvPicPr>
          <p:cNvPr id="25" name="Shape-19 copy 1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3839085" y="3119438"/>
            <a:ext cx="952500" cy="952500"/>
          </a:xfrm>
          <a:prstGeom prst="rect">
            <a:avLst/>
          </a:prstGeom>
        </p:spPr>
      </p:pic>
      <p:pic>
        <p:nvPicPr>
          <p:cNvPr id="26" name="Shape-19 copy 2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6222731" y="3119438"/>
            <a:ext cx="952500" cy="952500"/>
          </a:xfrm>
          <a:prstGeom prst="rect">
            <a:avLst/>
          </a:prstGeom>
        </p:spPr>
      </p:pic>
      <p:pic>
        <p:nvPicPr>
          <p:cNvPr id="27" name="Shape-19 copy 3"/>
          <p:cNvPicPr/>
          <p:nvPr/>
        </p:nvPicPr>
        <p:blipFill rotWithShape="1">
          <a:blip r:embed="rId16"/>
          <a:stretch>
            <a:fillRect/>
          </a:stretch>
        </p:blipFill>
        <p:spPr>
          <a:xfrm>
            <a:off x="8610902" y="3119438"/>
            <a:ext cx="952500" cy="952500"/>
          </a:xfrm>
          <a:prstGeom prst="rect">
            <a:avLst/>
          </a:prstGeom>
        </p:spPr>
      </p:pic>
      <p:pic>
        <p:nvPicPr>
          <p:cNvPr id="28" name="Shape-19 copy 4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10972229" y="3119438"/>
            <a:ext cx="952500" cy="952500"/>
          </a:xfrm>
          <a:prstGeom prst="rect">
            <a:avLst/>
          </a:prstGeom>
        </p:spPr>
      </p:pic>
      <p:pic>
        <p:nvPicPr>
          <p:cNvPr id="29" name="goal target outline"/>
          <p:cNvPicPr/>
          <p:nvPr/>
        </p:nvPicPr>
        <p:blipFill rotWithShape="1">
          <a:blip r:embed="rId18"/>
          <a:stretch>
            <a:fillRect/>
          </a:stretch>
        </p:blipFill>
        <p:spPr>
          <a:xfrm>
            <a:off x="1483141" y="3162300"/>
            <a:ext cx="857250" cy="857250"/>
          </a:xfrm>
          <a:prstGeom prst="rect">
            <a:avLst/>
          </a:prstGeom>
        </p:spPr>
      </p:pic>
      <p:pic>
        <p:nvPicPr>
          <p:cNvPr id="30" name="speaker outline"/>
          <p:cNvPicPr/>
          <p:nvPr/>
        </p:nvPicPr>
        <p:blipFill rotWithShape="1">
          <a:blip r:embed="rId19"/>
          <a:stretch>
            <a:fillRect/>
          </a:stretch>
        </p:blipFill>
        <p:spPr>
          <a:xfrm>
            <a:off x="3891301" y="3171825"/>
            <a:ext cx="857250" cy="857250"/>
          </a:xfrm>
          <a:prstGeom prst="rect">
            <a:avLst/>
          </a:prstGeom>
        </p:spPr>
      </p:pic>
      <p:pic>
        <p:nvPicPr>
          <p:cNvPr id="31" name="share network outline"/>
          <p:cNvPicPr/>
          <p:nvPr/>
        </p:nvPicPr>
        <p:blipFill rotWithShape="1">
          <a:blip r:embed="rId20"/>
          <a:stretch>
            <a:fillRect/>
          </a:stretch>
        </p:blipFill>
        <p:spPr>
          <a:xfrm>
            <a:off x="6273879" y="3162300"/>
            <a:ext cx="857250" cy="857250"/>
          </a:xfrm>
          <a:prstGeom prst="rect">
            <a:avLst/>
          </a:prstGeom>
        </p:spPr>
      </p:pic>
      <p:pic>
        <p:nvPicPr>
          <p:cNvPr id="32" name="gears settings double outline"/>
          <p:cNvPicPr/>
          <p:nvPr/>
        </p:nvPicPr>
        <p:blipFill rotWithShape="1">
          <a:blip r:embed="rId21"/>
          <a:stretch>
            <a:fillRect/>
          </a:stretch>
        </p:blipFill>
        <p:spPr>
          <a:xfrm>
            <a:off x="8704533" y="3190875"/>
            <a:ext cx="857250" cy="857250"/>
          </a:xfrm>
          <a:prstGeom prst="rect">
            <a:avLst/>
          </a:prstGeom>
        </p:spPr>
      </p:pic>
      <p:pic>
        <p:nvPicPr>
          <p:cNvPr id="33" name="news newspaper outline"/>
          <p:cNvPicPr/>
          <p:nvPr/>
        </p:nvPicPr>
        <p:blipFill rotWithShape="1">
          <a:blip r:embed="rId22"/>
          <a:stretch>
            <a:fillRect/>
          </a:stretch>
        </p:blipFill>
        <p:spPr>
          <a:xfrm>
            <a:off x="11032240" y="3190875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Conclusion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eative-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95375" y="-114300"/>
            <a:ext cx="16442810" cy="7432150"/>
          </a:xfrm>
          <a:prstGeom prst="rect">
            <a:avLst/>
          </a:prstGeom>
        </p:spPr>
      </p:pic>
      <p:sp>
        <p:nvSpPr>
          <p:cNvPr id="3" name="title copy 1"/>
          <p:cNvSpPr/>
          <p:nvPr/>
        </p:nvSpPr>
        <p:spPr>
          <a:xfrm>
            <a:off x="1466850" y="1600200"/>
            <a:ext cx="5861082" cy="9048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91667"/>
              </a:lnSpc>
              <a:spcBef>
                <a:spcPct val="3333"/>
              </a:spcBef>
            </a:pPr>
            <a:r>
              <a:rPr sz="645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Conclusion</a:t>
            </a:r>
          </a:p>
        </p:txBody>
      </p:sp>
      <p:pic>
        <p:nvPicPr>
          <p:cNvPr id="4" name="iPhone 12 Pro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-3887136" y="2627157"/>
            <a:ext cx="1981200" cy="3810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6262630" y="3362325"/>
            <a:ext cx="5201314" cy="17145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Beta testing is a crucial stage in our mobile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application development. THe intensity of the beta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testing can vary according to our application, but the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main motive should be to improve customer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experience and overall quality of the app. </a:t>
            </a:r>
          </a:p>
        </p:txBody>
      </p:sp>
      <p:sp>
        <p:nvSpPr>
          <p:cNvPr id="6" name="title copy 2"/>
          <p:cNvSpPr/>
          <p:nvPr/>
        </p:nvSpPr>
        <p:spPr>
          <a:xfrm>
            <a:off x="6256287" y="5448300"/>
            <a:ext cx="4689495" cy="6000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050">
                <a:solidFill>
                  <a:srgbClr val="9CBDFF"/>
                </a:solidFill>
                <a:latin typeface="Didact Gothic"/>
                <a:ea typeface="+mn-ea"/>
                <a:cs typeface="Didact Gothic"/>
                <a:hlinkClick r:id="rId4"/>
              </a:rPr>
              <a:t>https://www.formpl.us/blog/exploratory-research#:~:text=For%20tech%20products%2C%20it%20is%20called%20the%20beta%20testing%20stage%20of%20product%20development.%C2%A0</a:t>
            </a:r>
            <a:r>
              <a:rPr sz="1050">
                <a:solidFill>
                  <a:srgbClr val="9CBDFF"/>
                </a:solidFill>
                <a:latin typeface="Didact Gothic"/>
                <a:ea typeface="+mn-ea"/>
                <a:cs typeface="Didact Gothic"/>
              </a:rPr>
              <a:t> </a:t>
            </a:r>
          </a:p>
        </p:txBody>
      </p:sp>
      <p:sp>
        <p:nvSpPr>
          <p:cNvPr id="7" name="title copy 3"/>
          <p:cNvSpPr/>
          <p:nvPr/>
        </p:nvSpPr>
        <p:spPr>
          <a:xfrm>
            <a:off x="6258443" y="6153150"/>
            <a:ext cx="4689495" cy="4191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050" b="1">
                <a:solidFill>
                  <a:srgbClr val="9CBDFF"/>
                </a:solidFill>
                <a:latin typeface="Arial"/>
                <a:ea typeface="+mn-ea"/>
                <a:cs typeface="Arial"/>
                <a:hlinkClick r:id="rId4"/>
              </a:rPr>
              <a:t>https://www.testingxperts.com/blog/beta-testing#How%20to%20create%20a%20Beta%20Test%20Strategy</a:t>
            </a:r>
            <a:r>
              <a:rPr sz="1050" b="1">
                <a:solidFill>
                  <a:srgbClr val="9CBDFF"/>
                </a:solidFill>
                <a:latin typeface="Arial"/>
                <a:ea typeface="+mn-ea"/>
                <a:cs typeface="Arial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BDFF"/>
        </a:solidFill>
        <a:effectLst/>
      </p:bgPr>
    </p:bg>
    <p:spTree>
      <p:nvGrpSpPr>
        <p:cNvPr id="1" name="Contents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1868629" y="3649663"/>
            <a:ext cx="1552296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Introduction</a:t>
            </a:r>
          </a:p>
        </p:txBody>
      </p:sp>
      <p:sp>
        <p:nvSpPr>
          <p:cNvPr id="3" name="title copy 1"/>
          <p:cNvSpPr/>
          <p:nvPr/>
        </p:nvSpPr>
        <p:spPr>
          <a:xfrm>
            <a:off x="1032392" y="1428750"/>
            <a:ext cx="4001460" cy="7524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91667"/>
              </a:lnSpc>
              <a:spcBef>
                <a:spcPct val="3333"/>
              </a:spcBef>
            </a:pPr>
            <a:r>
              <a:rPr sz="5400">
                <a:solidFill>
                  <a:srgbClr val="FFFFFF"/>
                </a:solidFill>
                <a:latin typeface="Paytone One"/>
                <a:ea typeface="+mn-ea"/>
                <a:cs typeface="Paytone One"/>
              </a:rPr>
              <a:t>Contents</a:t>
            </a:r>
          </a:p>
        </p:txBody>
      </p:sp>
      <p:sp>
        <p:nvSpPr>
          <p:cNvPr id="4" name="title copy 2"/>
          <p:cNvSpPr/>
          <p:nvPr/>
        </p:nvSpPr>
        <p:spPr>
          <a:xfrm>
            <a:off x="1868629" y="4697413"/>
            <a:ext cx="1553154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Objectives</a:t>
            </a:r>
          </a:p>
        </p:txBody>
      </p:sp>
      <p:sp>
        <p:nvSpPr>
          <p:cNvPr id="5" name="title copy 3"/>
          <p:cNvSpPr/>
          <p:nvPr/>
        </p:nvSpPr>
        <p:spPr>
          <a:xfrm>
            <a:off x="1868629" y="5700713"/>
            <a:ext cx="1826757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Types of Testing</a:t>
            </a:r>
          </a:p>
        </p:txBody>
      </p:sp>
      <p:sp>
        <p:nvSpPr>
          <p:cNvPr id="6" name="title"/>
          <p:cNvSpPr/>
          <p:nvPr/>
        </p:nvSpPr>
        <p:spPr>
          <a:xfrm>
            <a:off x="5521935" y="3649663"/>
            <a:ext cx="1552296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Approaches</a:t>
            </a:r>
          </a:p>
        </p:txBody>
      </p:sp>
      <p:sp>
        <p:nvSpPr>
          <p:cNvPr id="7" name="title copy 2"/>
          <p:cNvSpPr/>
          <p:nvPr/>
        </p:nvSpPr>
        <p:spPr>
          <a:xfrm>
            <a:off x="5527154" y="4697413"/>
            <a:ext cx="2436722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Entry and Exit Criteria</a:t>
            </a:r>
          </a:p>
        </p:txBody>
      </p:sp>
      <p:sp>
        <p:nvSpPr>
          <p:cNvPr id="8" name="title copy 3"/>
          <p:cNvSpPr/>
          <p:nvPr/>
        </p:nvSpPr>
        <p:spPr>
          <a:xfrm>
            <a:off x="5528201" y="5700713"/>
            <a:ext cx="1968974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Target Platforms</a:t>
            </a:r>
          </a:p>
        </p:txBody>
      </p:sp>
      <p:sp>
        <p:nvSpPr>
          <p:cNvPr id="9" name="title"/>
          <p:cNvSpPr/>
          <p:nvPr/>
        </p:nvSpPr>
        <p:spPr>
          <a:xfrm>
            <a:off x="9463320" y="2654967"/>
            <a:ext cx="252041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Feedback Collection</a:t>
            </a:r>
          </a:p>
        </p:txBody>
      </p:sp>
      <p:sp>
        <p:nvSpPr>
          <p:cNvPr id="10" name="title copy 2"/>
          <p:cNvSpPr/>
          <p:nvPr/>
        </p:nvSpPr>
        <p:spPr>
          <a:xfrm>
            <a:off x="9450875" y="3649663"/>
            <a:ext cx="2712699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Reward for the Testers</a:t>
            </a:r>
          </a:p>
        </p:txBody>
      </p:sp>
      <p:sp>
        <p:nvSpPr>
          <p:cNvPr id="11" name="title copy 3"/>
          <p:cNvSpPr/>
          <p:nvPr/>
        </p:nvSpPr>
        <p:spPr>
          <a:xfrm>
            <a:off x="9472504" y="4697413"/>
            <a:ext cx="1547952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Timeline</a:t>
            </a:r>
          </a:p>
        </p:txBody>
      </p:sp>
      <p:sp>
        <p:nvSpPr>
          <p:cNvPr id="12" name="title copy 4"/>
          <p:cNvSpPr/>
          <p:nvPr/>
        </p:nvSpPr>
        <p:spPr>
          <a:xfrm>
            <a:off x="9463189" y="5700713"/>
            <a:ext cx="1547952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Conclusion</a:t>
            </a:r>
          </a:p>
        </p:txBody>
      </p:sp>
      <p:sp>
        <p:nvSpPr>
          <p:cNvPr id="13" name="title copy 5"/>
          <p:cNvSpPr/>
          <p:nvPr/>
        </p:nvSpPr>
        <p:spPr>
          <a:xfrm>
            <a:off x="1028700" y="3521075"/>
            <a:ext cx="702525" cy="59055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212AFF"/>
            </a:solidFill>
          </a:ln>
        </p:spPr>
        <p:txBody>
          <a:bodyPr spcFirstLastPara="0" anchor="t" tIns="0" bIns="0" lIns="0" rIns="0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3</a:t>
            </a:r>
          </a:p>
        </p:txBody>
      </p:sp>
      <p:sp>
        <p:nvSpPr>
          <p:cNvPr id="14" name="title copy 6"/>
          <p:cNvSpPr/>
          <p:nvPr/>
        </p:nvSpPr>
        <p:spPr>
          <a:xfrm>
            <a:off x="1028700" y="4568825"/>
            <a:ext cx="702525" cy="59055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212AFF"/>
            </a:solidFill>
          </a:ln>
        </p:spPr>
        <p:txBody>
          <a:bodyPr spcFirstLastPara="0" anchor="t" tIns="0" bIns="0" lIns="0" rIns="0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4</a:t>
            </a:r>
          </a:p>
        </p:txBody>
      </p:sp>
      <p:sp>
        <p:nvSpPr>
          <p:cNvPr id="15" name="title copy 7"/>
          <p:cNvSpPr/>
          <p:nvPr/>
        </p:nvSpPr>
        <p:spPr>
          <a:xfrm>
            <a:off x="1028700" y="5572125"/>
            <a:ext cx="702525" cy="59055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212AFF"/>
            </a:solidFill>
          </a:ln>
        </p:spPr>
        <p:txBody>
          <a:bodyPr spcFirstLastPara="0" anchor="t" tIns="0" bIns="0" lIns="0" rIns="0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5</a:t>
            </a:r>
          </a:p>
        </p:txBody>
      </p:sp>
      <p:sp>
        <p:nvSpPr>
          <p:cNvPr id="16" name="title copy 8"/>
          <p:cNvSpPr/>
          <p:nvPr/>
        </p:nvSpPr>
        <p:spPr>
          <a:xfrm>
            <a:off x="4699503" y="3521075"/>
            <a:ext cx="702525" cy="59055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212AFF"/>
            </a:solidFill>
          </a:ln>
        </p:spPr>
        <p:txBody>
          <a:bodyPr spcFirstLastPara="0" anchor="t" tIns="0" bIns="0" lIns="0" rIns="0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6</a:t>
            </a:r>
          </a:p>
        </p:txBody>
      </p:sp>
      <p:sp>
        <p:nvSpPr>
          <p:cNvPr id="17" name="title copy 9"/>
          <p:cNvSpPr/>
          <p:nvPr/>
        </p:nvSpPr>
        <p:spPr>
          <a:xfrm>
            <a:off x="4699503" y="4568825"/>
            <a:ext cx="702525" cy="59055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212AFF"/>
            </a:solidFill>
          </a:ln>
        </p:spPr>
        <p:txBody>
          <a:bodyPr spcFirstLastPara="0" anchor="t" tIns="0" bIns="0" lIns="0" rIns="0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7</a:t>
            </a:r>
          </a:p>
        </p:txBody>
      </p:sp>
      <p:sp>
        <p:nvSpPr>
          <p:cNvPr id="18" name="title copy 10"/>
          <p:cNvSpPr/>
          <p:nvPr/>
        </p:nvSpPr>
        <p:spPr>
          <a:xfrm>
            <a:off x="4699503" y="5572125"/>
            <a:ext cx="702525" cy="59055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212AFF"/>
            </a:solidFill>
          </a:ln>
        </p:spPr>
        <p:txBody>
          <a:bodyPr spcFirstLastPara="0" anchor="t" tIns="0" bIns="0" lIns="0" rIns="0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8</a:t>
            </a:r>
          </a:p>
        </p:txBody>
      </p:sp>
      <p:sp>
        <p:nvSpPr>
          <p:cNvPr id="19" name="title copy 11"/>
          <p:cNvSpPr/>
          <p:nvPr/>
        </p:nvSpPr>
        <p:spPr>
          <a:xfrm>
            <a:off x="8594828" y="2466975"/>
            <a:ext cx="702525" cy="59055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212AFF"/>
            </a:solidFill>
          </a:ln>
        </p:spPr>
        <p:txBody>
          <a:bodyPr spcFirstLastPara="0" anchor="t" tIns="0" bIns="0" lIns="0" rIns="0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9</a:t>
            </a:r>
          </a:p>
        </p:txBody>
      </p:sp>
      <p:sp>
        <p:nvSpPr>
          <p:cNvPr id="20" name="title copy 12"/>
          <p:cNvSpPr/>
          <p:nvPr/>
        </p:nvSpPr>
        <p:spPr>
          <a:xfrm>
            <a:off x="8633328" y="3521075"/>
            <a:ext cx="702525" cy="59055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212AFF"/>
            </a:solidFill>
          </a:ln>
        </p:spPr>
        <p:txBody>
          <a:bodyPr spcFirstLastPara="0" anchor="t" tIns="0" bIns="0" lIns="0" rIns="0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10</a:t>
            </a:r>
          </a:p>
        </p:txBody>
      </p:sp>
      <p:sp>
        <p:nvSpPr>
          <p:cNvPr id="21" name="title copy 13"/>
          <p:cNvSpPr/>
          <p:nvPr/>
        </p:nvSpPr>
        <p:spPr>
          <a:xfrm>
            <a:off x="8633328" y="4607325"/>
            <a:ext cx="702525" cy="59055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212AFF"/>
            </a:solidFill>
          </a:ln>
        </p:spPr>
        <p:txBody>
          <a:bodyPr spcFirstLastPara="0" anchor="t" tIns="0" bIns="0" lIns="0" rIns="0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11</a:t>
            </a:r>
          </a:p>
        </p:txBody>
      </p:sp>
      <p:sp>
        <p:nvSpPr>
          <p:cNvPr id="22" name="title copy 14"/>
          <p:cNvSpPr/>
          <p:nvPr/>
        </p:nvSpPr>
        <p:spPr>
          <a:xfrm>
            <a:off x="8633328" y="5572125"/>
            <a:ext cx="702525" cy="59055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212AFF"/>
            </a:solidFill>
          </a:ln>
        </p:spPr>
        <p:txBody>
          <a:bodyPr spcFirstLastPara="0" anchor="t" tIns="0" bIns="0" lIns="0" rIns="0"/>
          <a:lstStyle/>
          <a:p>
            <a:pPr algn="ctr" hangingPunct="0">
              <a:lnSpc>
                <a:spcPct val="125000"/>
              </a:lnSpc>
            </a:pPr>
            <a:r>
              <a:rPr sz="30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12</a:t>
            </a:r>
          </a:p>
        </p:txBody>
      </p:sp>
      <p:sp>
        <p:nvSpPr>
          <p:cNvPr id="23" name="title copy 15"/>
          <p:cNvSpPr/>
          <p:nvPr/>
        </p:nvSpPr>
        <p:spPr>
          <a:xfrm>
            <a:off x="6281217" y="638175"/>
            <a:ext cx="592206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125000"/>
              </a:lnSpc>
            </a:pPr>
            <a:r>
              <a:rPr sz="1800" b="1" spc="300" cap="all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Research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Introduction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2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704850" y="4953000"/>
            <a:ext cx="12595731" cy="1792858"/>
          </a:xfrm>
          <a:prstGeom prst="rect">
            <a:avLst/>
          </a:prstGeom>
        </p:spPr>
      </p:pic>
      <p:pic>
        <p:nvPicPr>
          <p:cNvPr id="3" name="Creative-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80975" y="3238500"/>
            <a:ext cx="4375188" cy="1977585"/>
          </a:xfrm>
          <a:prstGeom prst="rect">
            <a:avLst/>
          </a:prstGeom>
        </p:spPr>
      </p:pic>
      <p:sp>
        <p:nvSpPr>
          <p:cNvPr id="4" name="title"/>
          <p:cNvSpPr/>
          <p:nvPr/>
        </p:nvSpPr>
        <p:spPr>
          <a:xfrm>
            <a:off x="5114243" y="2695575"/>
            <a:ext cx="6636172" cy="13716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We are running the beta testing of our mobile application to get it</a:t>
            </a:r>
          </a:p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tested by real users in the production environment. It will help us get</a:t>
            </a:r>
          </a:p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effective feedback for our application’s improvement before</a:t>
            </a:r>
          </a:p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launching it into the market for a larger set of audience. </a:t>
            </a:r>
          </a:p>
        </p:txBody>
      </p:sp>
      <p:sp>
        <p:nvSpPr>
          <p:cNvPr id="5" name="title copy 1"/>
          <p:cNvSpPr/>
          <p:nvPr/>
        </p:nvSpPr>
        <p:spPr>
          <a:xfrm>
            <a:off x="5113533" y="1676400"/>
            <a:ext cx="7337778" cy="7524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91667"/>
              </a:lnSpc>
              <a:spcBef>
                <a:spcPct val="3333"/>
              </a:spcBef>
            </a:pPr>
            <a:r>
              <a:rPr sz="54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Introduction</a:t>
            </a:r>
          </a:p>
        </p:txBody>
      </p:sp>
      <p:pic>
        <p:nvPicPr>
          <p:cNvPr id="6" name="Samsung Galaxy S2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252910" y="352425"/>
            <a:ext cx="3107382" cy="6102879"/>
          </a:xfrm>
          <a:prstGeom prst="rect">
            <a:avLst/>
          </a:prstGeom>
        </p:spPr>
      </p:pic>
      <p:sp>
        <p:nvSpPr>
          <p:cNvPr id="7" name="title copy 2"/>
          <p:cNvSpPr/>
          <p:nvPr/>
        </p:nvSpPr>
        <p:spPr>
          <a:xfrm>
            <a:off x="5119094" y="5448300"/>
            <a:ext cx="6861423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Continuous improvement is an ongoing process and continues with an</a:t>
            </a:r>
          </a:p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aim to consistently evaluate and improve our application over time. </a:t>
            </a:r>
          </a:p>
        </p:txBody>
      </p:sp>
      <p:sp>
        <p:nvSpPr>
          <p:cNvPr id="8" name="title copy 3"/>
          <p:cNvSpPr/>
          <p:nvPr/>
        </p:nvSpPr>
        <p:spPr>
          <a:xfrm>
            <a:off x="6281216" y="638175"/>
            <a:ext cx="592206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125000"/>
              </a:lnSpc>
            </a:pPr>
            <a:r>
              <a:rPr sz="1800" b="1" spc="300" cap="all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Research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FF"/>
        </a:solidFill>
        <a:effectLst/>
      </p:bgPr>
    </p:bg>
    <p:spTree>
      <p:nvGrpSpPr>
        <p:cNvPr id="1" name="Objectives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copy 1"/>
          <p:cNvSpPr/>
          <p:nvPr/>
        </p:nvSpPr>
        <p:spPr>
          <a:xfrm>
            <a:off x="2948843" y="1419225"/>
            <a:ext cx="7113463" cy="7524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91667"/>
              </a:lnSpc>
              <a:spcBef>
                <a:spcPct val="3333"/>
              </a:spcBef>
            </a:pPr>
            <a:r>
              <a:rPr sz="5400">
                <a:solidFill>
                  <a:srgbClr val="FFFFFF"/>
                </a:solidFill>
                <a:latin typeface="Paytone One"/>
                <a:ea typeface="+mn-ea"/>
                <a:cs typeface="Paytone One"/>
              </a:rPr>
              <a:t>Objectives</a:t>
            </a:r>
          </a:p>
        </p:txBody>
      </p:sp>
      <p:sp>
        <p:nvSpPr>
          <p:cNvPr id="3" name="title copy 2"/>
          <p:cNvSpPr/>
          <p:nvPr/>
        </p:nvSpPr>
        <p:spPr>
          <a:xfrm>
            <a:off x="6281216" y="638175"/>
            <a:ext cx="592206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125000"/>
              </a:lnSpc>
            </a:pPr>
            <a:r>
              <a:rPr sz="1800" b="1" spc="300" cap="all">
                <a:solidFill>
                  <a:srgbClr val="9CBDFF"/>
                </a:solidFill>
                <a:latin typeface="Didact Gothic"/>
                <a:ea typeface="+mn-ea"/>
                <a:cs typeface="Didact Gothic"/>
              </a:rPr>
              <a:t>Research PRESENTATION </a:t>
            </a:r>
          </a:p>
        </p:txBody>
      </p:sp>
      <p:pic>
        <p:nvPicPr>
          <p:cNvPr id="4" name="servers outline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243720" y="5537352"/>
            <a:ext cx="796349" cy="796349"/>
          </a:xfrm>
          <a:prstGeom prst="rect">
            <a:avLst/>
          </a:prstGeom>
        </p:spPr>
      </p:pic>
      <p:pic>
        <p:nvPicPr>
          <p:cNvPr id="5" name="like thumb up outline copy 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164443" y="5537352"/>
            <a:ext cx="803002" cy="803002"/>
          </a:xfrm>
          <a:prstGeom prst="rect">
            <a:avLst/>
          </a:prstGeom>
        </p:spPr>
      </p:pic>
      <p:sp>
        <p:nvSpPr>
          <p:cNvPr id="6" name="title copy 3"/>
          <p:cNvSpPr/>
          <p:nvPr/>
        </p:nvSpPr>
        <p:spPr>
          <a:xfrm>
            <a:off x="914400" y="5537352"/>
            <a:ext cx="3520842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125000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Cover bugs which have been</a:t>
            </a:r>
          </a:p>
          <a:p>
            <a:pPr algn="r" hangingPunct="0">
              <a:lnSpc>
                <a:spcPct val="125000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missed during testing cycles</a:t>
            </a:r>
          </a:p>
        </p:txBody>
      </p:sp>
      <p:sp>
        <p:nvSpPr>
          <p:cNvPr id="7" name="title copy 3"/>
          <p:cNvSpPr/>
          <p:nvPr/>
        </p:nvSpPr>
        <p:spPr>
          <a:xfrm>
            <a:off x="8646166" y="5537352"/>
            <a:ext cx="3520842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Improve the 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overall quality</a:t>
            </a:r>
          </a:p>
        </p:txBody>
      </p:sp>
      <p:pic>
        <p:nvPicPr>
          <p:cNvPr id="8" name="gear settings single outline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240844" y="4234075"/>
            <a:ext cx="796349" cy="796349"/>
          </a:xfrm>
          <a:prstGeom prst="rect">
            <a:avLst/>
          </a:prstGeom>
        </p:spPr>
      </p:pic>
      <p:pic>
        <p:nvPicPr>
          <p:cNvPr id="9" name="emoji smile outline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7161567" y="4234075"/>
            <a:ext cx="803002" cy="803002"/>
          </a:xfrm>
          <a:prstGeom prst="rect">
            <a:avLst/>
          </a:prstGeom>
        </p:spPr>
      </p:pic>
      <p:sp>
        <p:nvSpPr>
          <p:cNvPr id="10" name="title copy 4"/>
          <p:cNvSpPr/>
          <p:nvPr/>
        </p:nvSpPr>
        <p:spPr>
          <a:xfrm>
            <a:off x="921695" y="4234075"/>
            <a:ext cx="3520842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Test the usability, robustness</a:t>
            </a:r>
          </a:p>
          <a:p>
            <a:pPr algn="r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or our application</a:t>
            </a:r>
          </a:p>
        </p:txBody>
      </p:sp>
      <p:sp>
        <p:nvSpPr>
          <p:cNvPr id="11" name="title copy 4"/>
          <p:cNvSpPr/>
          <p:nvPr/>
        </p:nvSpPr>
        <p:spPr>
          <a:xfrm>
            <a:off x="8653245" y="4234075"/>
            <a:ext cx="3520842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Increase customer 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satisfaction</a:t>
            </a:r>
          </a:p>
        </p:txBody>
      </p:sp>
      <p:pic>
        <p:nvPicPr>
          <p:cNvPr id="12" name="edit document outline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5232924" y="2714625"/>
            <a:ext cx="803002" cy="803002"/>
          </a:xfrm>
          <a:prstGeom prst="rect">
            <a:avLst/>
          </a:prstGeom>
        </p:spPr>
      </p:pic>
      <p:pic>
        <p:nvPicPr>
          <p:cNvPr id="13" name="folder close arrow down morph outline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7156974" y="2733675"/>
            <a:ext cx="803002" cy="803002"/>
          </a:xfrm>
          <a:prstGeom prst="rect">
            <a:avLst/>
          </a:prstGeom>
        </p:spPr>
      </p:pic>
      <p:sp>
        <p:nvSpPr>
          <p:cNvPr id="14" name="title copy 5"/>
          <p:cNvSpPr/>
          <p:nvPr/>
        </p:nvSpPr>
        <p:spPr>
          <a:xfrm>
            <a:off x="931198" y="2705100"/>
            <a:ext cx="3520842" cy="10287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marL="228600" indent="-228600" hangingPunct="0">
              <a:lnSpc>
                <a:spcPct val="12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Get prompt feedback on our application and improve its user experience</a:t>
            </a:r>
          </a:p>
        </p:txBody>
      </p:sp>
      <p:sp>
        <p:nvSpPr>
          <p:cNvPr id="15" name="title copy 5"/>
          <p:cNvSpPr/>
          <p:nvPr/>
        </p:nvSpPr>
        <p:spPr>
          <a:xfrm>
            <a:off x="8655798" y="2743200"/>
            <a:ext cx="3520842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Reduce the product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failure risk</a:t>
            </a:r>
          </a:p>
        </p:txBody>
      </p:sp>
      <p:pic>
        <p:nvPicPr>
          <p:cNvPr id="16" name="customLine"/>
          <p:cNvPicPr/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4084116" y="4990244"/>
            <a:ext cx="5156671" cy="190500"/>
          </a:xfrm>
          <a:prstGeom prst="rect">
            <a:avLst/>
          </a:prstGeom>
        </p:spPr>
      </p:pic>
      <p:pic>
        <p:nvPicPr>
          <p:cNvPr id="17" name="Creative-3"/>
          <p:cNvPicPr/>
          <p:nvPr/>
        </p:nvPicPr>
        <p:blipFill rotWithShape="1">
          <a:blip r:embed="rId9"/>
          <a:stretch>
            <a:fillRect/>
          </a:stretch>
        </p:blipFill>
        <p:spPr>
          <a:xfrm flipH="1">
            <a:off x="-2933700" y="447675"/>
            <a:ext cx="6685669" cy="20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Types of Testing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eative-3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4343400" y="457200"/>
            <a:ext cx="9331375" cy="2874063"/>
          </a:xfrm>
          <a:prstGeom prst="rect">
            <a:avLst/>
          </a:prstGeom>
        </p:spPr>
      </p:pic>
      <p:sp>
        <p:nvSpPr>
          <p:cNvPr id="3" name="title copy 1"/>
          <p:cNvSpPr/>
          <p:nvPr/>
        </p:nvSpPr>
        <p:spPr>
          <a:xfrm>
            <a:off x="932624" y="1438275"/>
            <a:ext cx="4325892" cy="15049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91667"/>
              </a:lnSpc>
              <a:spcBef>
                <a:spcPct val="3333"/>
              </a:spcBef>
            </a:pPr>
            <a:r>
              <a:rPr sz="54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Types</a:t>
            </a:r>
          </a:p>
          <a:p>
            <a:pPr algn="l" hangingPunct="0">
              <a:lnSpc>
                <a:spcPct val="91667"/>
              </a:lnSpc>
            </a:pPr>
            <a:r>
              <a:rPr sz="54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of Testing</a:t>
            </a:r>
          </a:p>
        </p:txBody>
      </p:sp>
      <p:sp>
        <p:nvSpPr>
          <p:cNvPr id="4" name="title"/>
          <p:cNvSpPr/>
          <p:nvPr/>
        </p:nvSpPr>
        <p:spPr>
          <a:xfrm>
            <a:off x="3426677" y="4781550"/>
            <a:ext cx="252041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Public beta testing</a:t>
            </a:r>
          </a:p>
        </p:txBody>
      </p:sp>
      <p:sp>
        <p:nvSpPr>
          <p:cNvPr id="5" name="title copy 15"/>
          <p:cNvSpPr/>
          <p:nvPr/>
        </p:nvSpPr>
        <p:spPr>
          <a:xfrm>
            <a:off x="819150" y="3314700"/>
            <a:ext cx="11431538" cy="457200"/>
          </a:xfrm>
          <a:prstGeom prst="rect">
            <a:avLst/>
          </a:prstGeom>
          <a:solidFill>
            <a:srgbClr val="212AFF"/>
          </a:solidFill>
          <a:ln w="9525" cmpd="sng">
            <a:solidFill>
              <a:srgbClr val="000000">
                <a:alpha val="0"/>
              </a:srgbClr>
            </a:solidFill>
          </a:ln>
        </p:spPr>
        <p:txBody>
          <a:bodyPr spcFirstLastPara="0" anchor="t" tIns="47625" bIns="0" lIns="47625" rIns="47625"/>
          <a:lstStyle/>
          <a:p>
            <a:pPr algn="ctr" hangingPunct="0">
              <a:lnSpc>
                <a:spcPct val="125000"/>
              </a:lnSpc>
            </a:pPr>
            <a:r>
              <a:rPr sz="1800" b="1">
                <a:solidFill>
                  <a:srgbClr val="FFFFFF"/>
                </a:solidFill>
                <a:latin typeface="Didact Gothic"/>
                <a:ea typeface="+mn-ea"/>
                <a:cs typeface="Didact Gothic"/>
              </a:rPr>
              <a:t>The types of testing involved in our beta testing program include:</a:t>
            </a:r>
          </a:p>
        </p:txBody>
      </p:sp>
      <p:sp>
        <p:nvSpPr>
          <p:cNvPr id="6" name="title copy 16"/>
          <p:cNvSpPr/>
          <p:nvPr/>
        </p:nvSpPr>
        <p:spPr>
          <a:xfrm>
            <a:off x="8503502" y="4781550"/>
            <a:ext cx="252041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Technical beta testing</a:t>
            </a:r>
          </a:p>
        </p:txBody>
      </p:sp>
      <p:sp>
        <p:nvSpPr>
          <p:cNvPr id="7" name="title copy 17"/>
          <p:cNvSpPr/>
          <p:nvPr/>
        </p:nvSpPr>
        <p:spPr>
          <a:xfrm>
            <a:off x="3419475" y="5910263"/>
            <a:ext cx="252041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Focused beta testing</a:t>
            </a:r>
          </a:p>
        </p:txBody>
      </p:sp>
      <p:sp>
        <p:nvSpPr>
          <p:cNvPr id="8" name="title copy 18"/>
          <p:cNvSpPr/>
          <p:nvPr/>
        </p:nvSpPr>
        <p:spPr>
          <a:xfrm>
            <a:off x="8496300" y="5910263"/>
            <a:ext cx="252041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Post-release beta testing</a:t>
            </a:r>
          </a:p>
        </p:txBody>
      </p:sp>
      <p:pic>
        <p:nvPicPr>
          <p:cNvPr id="9" name="female and two males outline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226527" y="4476750"/>
            <a:ext cx="952500" cy="952500"/>
          </a:xfrm>
          <a:prstGeom prst="rect">
            <a:avLst/>
          </a:prstGeom>
        </p:spPr>
      </p:pic>
      <p:pic>
        <p:nvPicPr>
          <p:cNvPr id="10" name="magnifier zoom search outline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2222057" y="5605463"/>
            <a:ext cx="952500" cy="952500"/>
          </a:xfrm>
          <a:prstGeom prst="rect">
            <a:avLst/>
          </a:prstGeom>
        </p:spPr>
      </p:pic>
      <p:pic>
        <p:nvPicPr>
          <p:cNvPr id="11" name="share network outline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7322402" y="4476750"/>
            <a:ext cx="952500" cy="952500"/>
          </a:xfrm>
          <a:prstGeom prst="rect">
            <a:avLst/>
          </a:prstGeom>
        </p:spPr>
      </p:pic>
      <p:pic>
        <p:nvPicPr>
          <p:cNvPr id="12" name="paperplane send outline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7315200" y="560546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Approaches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eative-3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-581025" y="504825"/>
            <a:ext cx="8586267" cy="2644570"/>
          </a:xfrm>
          <a:prstGeom prst="rect">
            <a:avLst/>
          </a:prstGeom>
        </p:spPr>
      </p:pic>
      <p:sp>
        <p:nvSpPr>
          <p:cNvPr id="3" name="title copy 1"/>
          <p:cNvSpPr/>
          <p:nvPr/>
        </p:nvSpPr>
        <p:spPr>
          <a:xfrm>
            <a:off x="6951333" y="1190625"/>
            <a:ext cx="5279152" cy="7524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91667"/>
              </a:lnSpc>
              <a:spcBef>
                <a:spcPct val="3333"/>
              </a:spcBef>
            </a:pPr>
            <a:r>
              <a:rPr sz="54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Approaches</a:t>
            </a:r>
          </a:p>
        </p:txBody>
      </p:sp>
      <p:sp>
        <p:nvSpPr>
          <p:cNvPr id="4" name="title"/>
          <p:cNvSpPr/>
          <p:nvPr/>
        </p:nvSpPr>
        <p:spPr>
          <a:xfrm>
            <a:off x="6775974" y="3495675"/>
            <a:ext cx="1950467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User experience 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testing</a:t>
            </a:r>
          </a:p>
        </p:txBody>
      </p:sp>
      <p:pic>
        <p:nvPicPr>
          <p:cNvPr id="5" name="two male avatars outline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775974" y="2428875"/>
            <a:ext cx="952500" cy="952500"/>
          </a:xfrm>
          <a:prstGeom prst="rect">
            <a:avLst/>
          </a:prstGeom>
        </p:spPr>
      </p:pic>
      <p:pic>
        <p:nvPicPr>
          <p:cNvPr id="6" name="cloud avatar in out outline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688584" y="4943475"/>
            <a:ext cx="952500" cy="952500"/>
          </a:xfrm>
          <a:prstGeom prst="rect">
            <a:avLst/>
          </a:prstGeom>
        </p:spPr>
      </p:pic>
      <p:pic>
        <p:nvPicPr>
          <p:cNvPr id="7" name="Smartphone rotate arrow outline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0261277" y="2428875"/>
            <a:ext cx="952500" cy="952500"/>
          </a:xfrm>
          <a:prstGeom prst="rect">
            <a:avLst/>
          </a:prstGeom>
        </p:spPr>
      </p:pic>
      <p:pic>
        <p:nvPicPr>
          <p:cNvPr id="8" name="loader 15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10260100" y="5012632"/>
            <a:ext cx="814187" cy="814187"/>
          </a:xfrm>
          <a:prstGeom prst="rect">
            <a:avLst/>
          </a:prstGeom>
        </p:spPr>
      </p:pic>
      <p:pic>
        <p:nvPicPr>
          <p:cNvPr id="9" name="ThisisEngineering RAEng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752475" y="2038350"/>
            <a:ext cx="4654823" cy="4654823"/>
          </a:xfrm>
          <a:prstGeom prst="rect">
            <a:avLst/>
          </a:prstGeom>
        </p:spPr>
      </p:pic>
      <p:sp>
        <p:nvSpPr>
          <p:cNvPr id="10" name="title copy 5"/>
          <p:cNvSpPr/>
          <p:nvPr/>
        </p:nvSpPr>
        <p:spPr>
          <a:xfrm>
            <a:off x="5783709" y="3505200"/>
            <a:ext cx="693608" cy="3810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91667"/>
              </a:lnSpc>
              <a:spcBef>
                <a:spcPct val="3333"/>
              </a:spcBef>
            </a:pPr>
            <a:r>
              <a:rPr sz="27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01</a:t>
            </a:r>
          </a:p>
        </p:txBody>
      </p:sp>
      <p:sp>
        <p:nvSpPr>
          <p:cNvPr id="11" name="title"/>
          <p:cNvSpPr/>
          <p:nvPr/>
        </p:nvSpPr>
        <p:spPr>
          <a:xfrm>
            <a:off x="6803656" y="5886450"/>
            <a:ext cx="1950467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Content 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testing</a:t>
            </a:r>
          </a:p>
        </p:txBody>
      </p:sp>
      <p:sp>
        <p:nvSpPr>
          <p:cNvPr id="12" name="title copy 5"/>
          <p:cNvSpPr/>
          <p:nvPr/>
        </p:nvSpPr>
        <p:spPr>
          <a:xfrm>
            <a:off x="5811391" y="5895975"/>
            <a:ext cx="693608" cy="3810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91667"/>
              </a:lnSpc>
              <a:spcBef>
                <a:spcPct val="3333"/>
              </a:spcBef>
            </a:pPr>
            <a:r>
              <a:rPr sz="27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02</a:t>
            </a:r>
          </a:p>
        </p:txBody>
      </p:sp>
      <p:sp>
        <p:nvSpPr>
          <p:cNvPr id="13" name="title"/>
          <p:cNvSpPr/>
          <p:nvPr/>
        </p:nvSpPr>
        <p:spPr>
          <a:xfrm>
            <a:off x="10255788" y="3495675"/>
            <a:ext cx="1950467" cy="10287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Device and platform compatibility testing</a:t>
            </a:r>
          </a:p>
        </p:txBody>
      </p:sp>
      <p:sp>
        <p:nvSpPr>
          <p:cNvPr id="14" name="title copy 5"/>
          <p:cNvSpPr/>
          <p:nvPr/>
        </p:nvSpPr>
        <p:spPr>
          <a:xfrm>
            <a:off x="9222701" y="3546021"/>
            <a:ext cx="693608" cy="3810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91667"/>
              </a:lnSpc>
              <a:spcBef>
                <a:spcPct val="3333"/>
              </a:spcBef>
            </a:pPr>
            <a:r>
              <a:rPr sz="27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03</a:t>
            </a:r>
          </a:p>
        </p:txBody>
      </p:sp>
      <p:sp>
        <p:nvSpPr>
          <p:cNvPr id="15" name="title"/>
          <p:cNvSpPr/>
          <p:nvPr/>
        </p:nvSpPr>
        <p:spPr>
          <a:xfrm>
            <a:off x="10283470" y="5886450"/>
            <a:ext cx="1950467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Load and stress testing</a:t>
            </a:r>
          </a:p>
        </p:txBody>
      </p:sp>
      <p:sp>
        <p:nvSpPr>
          <p:cNvPr id="16" name="title copy 5"/>
          <p:cNvSpPr/>
          <p:nvPr/>
        </p:nvSpPr>
        <p:spPr>
          <a:xfrm>
            <a:off x="9291205" y="5895975"/>
            <a:ext cx="693608" cy="3810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91667"/>
              </a:lnSpc>
              <a:spcBef>
                <a:spcPct val="3333"/>
              </a:spcBef>
            </a:pPr>
            <a:r>
              <a:rPr sz="27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04</a:t>
            </a:r>
          </a:p>
        </p:txBody>
      </p:sp>
      <p:sp>
        <p:nvSpPr>
          <p:cNvPr id="17" name="title copy 6"/>
          <p:cNvSpPr/>
          <p:nvPr/>
        </p:nvSpPr>
        <p:spPr>
          <a:xfrm>
            <a:off x="6281216" y="638175"/>
            <a:ext cx="592206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125000"/>
              </a:lnSpc>
            </a:pPr>
            <a:r>
              <a:rPr sz="1800" b="1" spc="300" cap="all">
                <a:solidFill>
                  <a:srgbClr val="5E94FF"/>
                </a:solidFill>
                <a:latin typeface="Didact Gothic"/>
                <a:ea typeface="+mn-ea"/>
                <a:cs typeface="Didact Gothic"/>
              </a:rPr>
              <a:t>Research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FF"/>
        </a:solidFill>
        <a:effectLst/>
      </p:bgPr>
    </p:bg>
    <p:spTree>
      <p:nvGrpSpPr>
        <p:cNvPr id="1" name="Entry and Exit Criteria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eative-2 copy 1"/>
          <p:cNvPicPr/>
          <p:nvPr/>
        </p:nvPicPr>
        <p:blipFill rotWithShape="1">
          <a:blip r:embed="rId2"/>
          <a:stretch>
            <a:fillRect/>
          </a:stretch>
        </p:blipFill>
        <p:spPr>
          <a:xfrm flipV="1">
            <a:off x="-7572375" y="4819650"/>
            <a:ext cx="9214665" cy="4231119"/>
          </a:xfrm>
          <a:prstGeom prst="rect">
            <a:avLst/>
          </a:prstGeom>
        </p:spPr>
      </p:pic>
      <p:pic>
        <p:nvPicPr>
          <p:cNvPr id="3" name="Advanced_square1 copy 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459916" y="638175"/>
            <a:ext cx="6043097" cy="6061383"/>
          </a:xfrm>
          <a:prstGeom prst="rect">
            <a:avLst/>
          </a:prstGeom>
        </p:spPr>
      </p:pic>
      <p:pic>
        <p:nvPicPr>
          <p:cNvPr id="4" name="Advanced_square1 copy 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584337" y="641314"/>
            <a:ext cx="5408593" cy="6048718"/>
          </a:xfrm>
          <a:prstGeom prst="rect">
            <a:avLst/>
          </a:prstGeom>
        </p:spPr>
      </p:pic>
      <p:sp>
        <p:nvSpPr>
          <p:cNvPr id="5" name="title copy 1"/>
          <p:cNvSpPr/>
          <p:nvPr/>
        </p:nvSpPr>
        <p:spPr>
          <a:xfrm>
            <a:off x="3180950" y="1057675"/>
            <a:ext cx="3200741" cy="12573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91667"/>
              </a:lnSpc>
              <a:spcBef>
                <a:spcPct val="3333"/>
              </a:spcBef>
            </a:pPr>
            <a:r>
              <a:rPr sz="4500">
                <a:solidFill>
                  <a:srgbClr val="FAFBFF"/>
                </a:solidFill>
                <a:latin typeface="Paytone One"/>
                <a:ea typeface="+mn-ea"/>
                <a:cs typeface="Paytone One"/>
              </a:rPr>
              <a:t>Entry Criteria</a:t>
            </a:r>
          </a:p>
        </p:txBody>
      </p:sp>
      <p:sp>
        <p:nvSpPr>
          <p:cNvPr id="6" name="title"/>
          <p:cNvSpPr/>
          <p:nvPr/>
        </p:nvSpPr>
        <p:spPr>
          <a:xfrm>
            <a:off x="2606647" y="2515295"/>
            <a:ext cx="4000844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Positive results from alpha testing</a:t>
            </a:r>
          </a:p>
        </p:txBody>
      </p:sp>
      <p:sp>
        <p:nvSpPr>
          <p:cNvPr id="7" name="title copy 19"/>
          <p:cNvSpPr/>
          <p:nvPr/>
        </p:nvSpPr>
        <p:spPr>
          <a:xfrm>
            <a:off x="8490217" y="1038225"/>
            <a:ext cx="2618520" cy="12573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91667"/>
              </a:lnSpc>
              <a:spcBef>
                <a:spcPct val="3333"/>
              </a:spcBef>
            </a:pPr>
            <a:r>
              <a:rPr sz="45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Exit Criteria</a:t>
            </a:r>
          </a:p>
        </p:txBody>
      </p:sp>
      <p:sp>
        <p:nvSpPr>
          <p:cNvPr id="8" name="title copy 20"/>
          <p:cNvSpPr/>
          <p:nvPr/>
        </p:nvSpPr>
        <p:spPr>
          <a:xfrm>
            <a:off x="2606647" y="3033455"/>
            <a:ext cx="4004091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The beta version is ready to be tested</a:t>
            </a:r>
          </a:p>
        </p:txBody>
      </p:sp>
      <p:sp>
        <p:nvSpPr>
          <p:cNvPr id="9" name="title copy 21"/>
          <p:cNvSpPr/>
          <p:nvPr/>
        </p:nvSpPr>
        <p:spPr>
          <a:xfrm>
            <a:off x="2606647" y="3551615"/>
            <a:ext cx="3998376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User manuals are ready to be published</a:t>
            </a:r>
          </a:p>
        </p:txBody>
      </p:sp>
      <p:sp>
        <p:nvSpPr>
          <p:cNvPr id="10" name="title copy 22"/>
          <p:cNvSpPr/>
          <p:nvPr/>
        </p:nvSpPr>
        <p:spPr>
          <a:xfrm>
            <a:off x="2606647" y="4069775"/>
            <a:ext cx="3998831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No bugs are present</a:t>
            </a:r>
          </a:p>
        </p:txBody>
      </p:sp>
      <p:sp>
        <p:nvSpPr>
          <p:cNvPr id="11" name="title copy 23"/>
          <p:cNvSpPr/>
          <p:nvPr/>
        </p:nvSpPr>
        <p:spPr>
          <a:xfrm>
            <a:off x="2606647" y="4587935"/>
            <a:ext cx="400487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Beta sites are ready for installation</a:t>
            </a:r>
          </a:p>
        </p:txBody>
      </p:sp>
      <p:sp>
        <p:nvSpPr>
          <p:cNvPr id="12" name="title copy 24"/>
          <p:cNvSpPr/>
          <p:nvPr/>
        </p:nvSpPr>
        <p:spPr>
          <a:xfrm>
            <a:off x="2606647" y="5106095"/>
            <a:ext cx="3991752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Regression testing of the bug fix 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is complete</a:t>
            </a:r>
          </a:p>
        </p:txBody>
      </p:sp>
      <p:sp>
        <p:nvSpPr>
          <p:cNvPr id="13" name="title"/>
          <p:cNvSpPr/>
          <p:nvPr/>
        </p:nvSpPr>
        <p:spPr>
          <a:xfrm>
            <a:off x="7870837" y="2610545"/>
            <a:ext cx="2904058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All the serious bugs has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been identified</a:t>
            </a:r>
          </a:p>
        </p:txBody>
      </p:sp>
      <p:sp>
        <p:nvSpPr>
          <p:cNvPr id="14" name="title copy 21"/>
          <p:cNvSpPr/>
          <p:nvPr/>
        </p:nvSpPr>
        <p:spPr>
          <a:xfrm>
            <a:off x="7870837" y="3591620"/>
            <a:ext cx="2903148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Feedback reports from the testers are ready</a:t>
            </a:r>
          </a:p>
        </p:txBody>
      </p:sp>
      <p:sp>
        <p:nvSpPr>
          <p:cNvPr id="15" name="title copy 23"/>
          <p:cNvSpPr/>
          <p:nvPr/>
        </p:nvSpPr>
        <p:spPr>
          <a:xfrm>
            <a:off x="7870837" y="4572695"/>
            <a:ext cx="2902824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All the bugs have been fixed</a:t>
            </a:r>
          </a:p>
        </p:txBody>
      </p:sp>
      <p:sp>
        <p:nvSpPr>
          <p:cNvPr id="16" name="title copy 24"/>
          <p:cNvSpPr/>
          <p:nvPr/>
        </p:nvSpPr>
        <p:spPr>
          <a:xfrm>
            <a:off x="7870837" y="5201345"/>
            <a:ext cx="2835997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Notified the raised issues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to the developers</a:t>
            </a:r>
          </a:p>
        </p:txBody>
      </p:sp>
      <p:pic>
        <p:nvPicPr>
          <p:cNvPr id="17" name="Household32-O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2009775" y="1066800"/>
            <a:ext cx="1114425" cy="1190625"/>
          </a:xfrm>
          <a:prstGeom prst="rect">
            <a:avLst/>
          </a:prstGeom>
        </p:spPr>
      </p:pic>
      <p:pic>
        <p:nvPicPr>
          <p:cNvPr id="18" name="Household31-O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7299482" y="1114425"/>
            <a:ext cx="1190625" cy="1143000"/>
          </a:xfrm>
          <a:prstGeom prst="rect">
            <a:avLst/>
          </a:prstGeom>
        </p:spPr>
      </p:pic>
      <p:pic>
        <p:nvPicPr>
          <p:cNvPr id="19" name="approve checked simple outline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2021281" y="2447925"/>
            <a:ext cx="476250" cy="476250"/>
          </a:xfrm>
          <a:prstGeom prst="rect">
            <a:avLst/>
          </a:prstGeom>
        </p:spPr>
      </p:pic>
      <p:pic>
        <p:nvPicPr>
          <p:cNvPr id="20" name="approve checked simple outline copy 1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2021281" y="2971800"/>
            <a:ext cx="476250" cy="476250"/>
          </a:xfrm>
          <a:prstGeom prst="rect">
            <a:avLst/>
          </a:prstGeom>
        </p:spPr>
      </p:pic>
      <p:pic>
        <p:nvPicPr>
          <p:cNvPr id="21" name="approve checked simple outline copy 2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2021281" y="3543300"/>
            <a:ext cx="476250" cy="476250"/>
          </a:xfrm>
          <a:prstGeom prst="rect">
            <a:avLst/>
          </a:prstGeom>
        </p:spPr>
      </p:pic>
      <p:pic>
        <p:nvPicPr>
          <p:cNvPr id="22" name="approve checked simple outline copy 3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2021281" y="4029075"/>
            <a:ext cx="476250" cy="476250"/>
          </a:xfrm>
          <a:prstGeom prst="rect">
            <a:avLst/>
          </a:prstGeom>
        </p:spPr>
      </p:pic>
      <p:pic>
        <p:nvPicPr>
          <p:cNvPr id="23" name="approve checked simple outline copy 4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2021281" y="4543425"/>
            <a:ext cx="476250" cy="476250"/>
          </a:xfrm>
          <a:prstGeom prst="rect">
            <a:avLst/>
          </a:prstGeom>
        </p:spPr>
      </p:pic>
      <p:pic>
        <p:nvPicPr>
          <p:cNvPr id="24" name="approve checked simple outline copy 5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2021281" y="5029200"/>
            <a:ext cx="476250" cy="476250"/>
          </a:xfrm>
          <a:prstGeom prst="rect">
            <a:avLst/>
          </a:prstGeom>
        </p:spPr>
      </p:pic>
      <p:pic>
        <p:nvPicPr>
          <p:cNvPr id="25" name="approve checked simple outline copy 6"/>
          <p:cNvPicPr/>
          <p:nvPr/>
        </p:nvPicPr>
        <p:blipFill rotWithShape="1">
          <a:blip r:embed="rId13"/>
          <a:stretch>
            <a:fillRect/>
          </a:stretch>
        </p:blipFill>
        <p:spPr>
          <a:xfrm>
            <a:off x="7350828" y="2619375"/>
            <a:ext cx="476250" cy="476250"/>
          </a:xfrm>
          <a:prstGeom prst="rect">
            <a:avLst/>
          </a:prstGeom>
        </p:spPr>
      </p:pic>
      <p:pic>
        <p:nvPicPr>
          <p:cNvPr id="26" name="approve checked simple outline copy 7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7350828" y="3562350"/>
            <a:ext cx="476250" cy="476250"/>
          </a:xfrm>
          <a:prstGeom prst="rect">
            <a:avLst/>
          </a:prstGeom>
        </p:spPr>
      </p:pic>
      <p:pic>
        <p:nvPicPr>
          <p:cNvPr id="27" name="approve checked simple outline copy 8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7350828" y="4524375"/>
            <a:ext cx="476250" cy="476250"/>
          </a:xfrm>
          <a:prstGeom prst="rect">
            <a:avLst/>
          </a:prstGeom>
        </p:spPr>
      </p:pic>
      <p:pic>
        <p:nvPicPr>
          <p:cNvPr id="28" name="approve checked simple outline copy 9"/>
          <p:cNvPicPr/>
          <p:nvPr/>
        </p:nvPicPr>
        <p:blipFill rotWithShape="1">
          <a:blip r:embed="rId16"/>
          <a:stretch>
            <a:fillRect/>
          </a:stretch>
        </p:blipFill>
        <p:spPr>
          <a:xfrm>
            <a:off x="7350828" y="51149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Target Platforms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eative-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1133475" y="4914900"/>
            <a:ext cx="4375188" cy="1977585"/>
          </a:xfrm>
          <a:prstGeom prst="rect">
            <a:avLst/>
          </a:prstGeom>
        </p:spPr>
      </p:pic>
      <p:pic>
        <p:nvPicPr>
          <p:cNvPr id="3" name="Shape-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936106" y="228600"/>
            <a:ext cx="3883138" cy="3797156"/>
          </a:xfrm>
          <a:prstGeom prst="rect">
            <a:avLst/>
          </a:prstGeom>
        </p:spPr>
      </p:pic>
      <p:pic>
        <p:nvPicPr>
          <p:cNvPr id="4" name="Creative-2"/>
          <p:cNvPicPr/>
          <p:nvPr/>
        </p:nvPicPr>
        <p:blipFill rotWithShape="1">
          <a:blip r:embed="rId4"/>
          <a:stretch>
            <a:fillRect/>
          </a:stretch>
        </p:blipFill>
        <p:spPr>
          <a:xfrm flipH="1">
            <a:off x="4200525" y="-95250"/>
            <a:ext cx="12375952" cy="4148658"/>
          </a:xfrm>
          <a:prstGeom prst="rect">
            <a:avLst/>
          </a:prstGeom>
        </p:spPr>
      </p:pic>
      <p:sp>
        <p:nvSpPr>
          <p:cNvPr id="5" name="title copy 1"/>
          <p:cNvSpPr/>
          <p:nvPr/>
        </p:nvSpPr>
        <p:spPr>
          <a:xfrm>
            <a:off x="5391150" y="1638300"/>
            <a:ext cx="6684237" cy="15049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r" hangingPunct="0">
              <a:lnSpc>
                <a:spcPct val="91667"/>
              </a:lnSpc>
              <a:spcBef>
                <a:spcPct val="3333"/>
              </a:spcBef>
            </a:pPr>
            <a:r>
              <a:rPr sz="5400">
                <a:solidFill>
                  <a:srgbClr val="FAFBFF"/>
                </a:solidFill>
                <a:latin typeface="Paytone One"/>
                <a:ea typeface="+mn-ea"/>
                <a:cs typeface="Paytone One"/>
              </a:rPr>
              <a:t>Target</a:t>
            </a:r>
          </a:p>
          <a:p>
            <a:pPr algn="r" hangingPunct="0">
              <a:lnSpc>
                <a:spcPct val="91667"/>
              </a:lnSpc>
            </a:pPr>
            <a:r>
              <a:rPr sz="5400">
                <a:solidFill>
                  <a:srgbClr val="FAFBFF"/>
                </a:solidFill>
                <a:latin typeface="Paytone One"/>
                <a:ea typeface="+mn-ea"/>
                <a:cs typeface="Paytone One"/>
              </a:rPr>
              <a:t>Platforms</a:t>
            </a:r>
          </a:p>
        </p:txBody>
      </p:sp>
      <p:pic>
        <p:nvPicPr>
          <p:cNvPr id="6" name="iPhone 12 Pro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-3887136" y="2627157"/>
            <a:ext cx="1981200" cy="3810000"/>
          </a:xfrm>
          <a:prstGeom prst="rect">
            <a:avLst/>
          </a:prstGeom>
        </p:spPr>
      </p:pic>
      <p:sp>
        <p:nvSpPr>
          <p:cNvPr id="7" name="title copy 18"/>
          <p:cNvSpPr/>
          <p:nvPr/>
        </p:nvSpPr>
        <p:spPr>
          <a:xfrm>
            <a:off x="9344025" y="4772025"/>
            <a:ext cx="2630017" cy="8096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marL="323850" indent="-323850" hangingPunct="0">
              <a:lnSpc>
                <a:spcPct val="208333"/>
              </a:lnSpc>
              <a:buClr>
                <a:srgbClr val="14264D"/>
              </a:buClr>
              <a:buFont typeface="Arial" panose="020B0604020202020204" pitchFamily="34" charset="0"/>
              <a:buChar char="•"/>
            </a:pPr>
            <a:r>
              <a:rPr sz="255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   Android</a:t>
            </a:r>
          </a:p>
        </p:txBody>
      </p:sp>
      <p:pic>
        <p:nvPicPr>
          <p:cNvPr id="8" name="iPhone XS Max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3085076" y="952500"/>
            <a:ext cx="3013137" cy="5685164"/>
          </a:xfrm>
          <a:prstGeom prst="rect">
            <a:avLst/>
          </a:prstGeom>
        </p:spPr>
      </p:pic>
      <p:pic>
        <p:nvPicPr>
          <p:cNvPr id="9" name="check box 3 morph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601075" y="4898183"/>
            <a:ext cx="557308" cy="557308"/>
          </a:xfrm>
          <a:prstGeom prst="rect">
            <a:avLst/>
          </a:prstGeom>
        </p:spPr>
      </p:pic>
      <p:pic>
        <p:nvPicPr>
          <p:cNvPr id="10" name="check box 3 morph copy 1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8609994" y="5631608"/>
            <a:ext cx="557308" cy="557308"/>
          </a:xfrm>
          <a:prstGeom prst="rect">
            <a:avLst/>
          </a:prstGeom>
        </p:spPr>
      </p:pic>
      <p:pic>
        <p:nvPicPr>
          <p:cNvPr id="11" name="Samsung Galaxy S21 copy 1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796609" y="666750"/>
            <a:ext cx="2453678" cy="5984581"/>
          </a:xfrm>
          <a:prstGeom prst="rect">
            <a:avLst/>
          </a:prstGeom>
        </p:spPr>
      </p:pic>
      <p:sp>
        <p:nvSpPr>
          <p:cNvPr id="12" name="title copy 19"/>
          <p:cNvSpPr/>
          <p:nvPr/>
        </p:nvSpPr>
        <p:spPr>
          <a:xfrm>
            <a:off x="9344025" y="5505450"/>
            <a:ext cx="2630017" cy="8096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marL="323850" indent="-323850" hangingPunct="0">
              <a:lnSpc>
                <a:spcPct val="208333"/>
              </a:lnSpc>
              <a:buClr>
                <a:srgbClr val="14264D"/>
              </a:buClr>
              <a:buFont typeface="Arial" panose="020B0604020202020204" pitchFamily="34" charset="0"/>
              <a:buChar char="•"/>
            </a:pPr>
            <a:r>
              <a:rPr sz="2550" b="1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   iOS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Feedback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eative-2 copy 1"/>
          <p:cNvPicPr/>
          <p:nvPr/>
        </p:nvPicPr>
        <p:blipFill rotWithShape="1">
          <a:blip r:embed="rId2"/>
          <a:stretch>
            <a:fillRect/>
          </a:stretch>
        </p:blipFill>
        <p:spPr>
          <a:xfrm flipV="1">
            <a:off x="-5276850" y="4038600"/>
            <a:ext cx="7145903" cy="3281201"/>
          </a:xfrm>
          <a:prstGeom prst="rect">
            <a:avLst/>
          </a:prstGeom>
        </p:spPr>
      </p:pic>
      <p:pic>
        <p:nvPicPr>
          <p:cNvPr id="3" name="Creative-2"/>
          <p:cNvPicPr/>
          <p:nvPr/>
        </p:nvPicPr>
        <p:blipFill rotWithShape="1">
          <a:blip r:embed="rId3"/>
          <a:stretch>
            <a:fillRect/>
          </a:stretch>
        </p:blipFill>
        <p:spPr>
          <a:xfrm flipH="1" flipV="1">
            <a:off x="5981700" y="-3562350"/>
            <a:ext cx="16442810" cy="7432150"/>
          </a:xfrm>
          <a:prstGeom prst="rect">
            <a:avLst/>
          </a:prstGeom>
        </p:spPr>
      </p:pic>
      <p:sp>
        <p:nvSpPr>
          <p:cNvPr id="4" name="title copy 1"/>
          <p:cNvSpPr/>
          <p:nvPr/>
        </p:nvSpPr>
        <p:spPr>
          <a:xfrm>
            <a:off x="990600" y="1447800"/>
            <a:ext cx="6545568" cy="15049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91667"/>
              </a:lnSpc>
              <a:spcBef>
                <a:spcPct val="3333"/>
              </a:spcBef>
            </a:pPr>
            <a:r>
              <a:rPr sz="54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Feedback</a:t>
            </a:r>
          </a:p>
          <a:p>
            <a:pPr algn="l" hangingPunct="0">
              <a:lnSpc>
                <a:spcPct val="91667"/>
              </a:lnSpc>
            </a:pPr>
            <a:r>
              <a:rPr sz="5400">
                <a:solidFill>
                  <a:srgbClr val="14264D"/>
                </a:solidFill>
                <a:latin typeface="Paytone One"/>
                <a:ea typeface="+mn-ea"/>
                <a:cs typeface="Paytone One"/>
              </a:rPr>
              <a:t>Collection</a:t>
            </a:r>
          </a:p>
        </p:txBody>
      </p:sp>
      <p:pic>
        <p:nvPicPr>
          <p:cNvPr id="5" name="iPhone 12 Pro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-3887136" y="2627157"/>
            <a:ext cx="1981200" cy="3810000"/>
          </a:xfrm>
          <a:prstGeom prst="rect">
            <a:avLst/>
          </a:prstGeom>
        </p:spPr>
      </p:pic>
      <p:sp>
        <p:nvSpPr>
          <p:cNvPr id="6" name="title copy 15"/>
          <p:cNvSpPr/>
          <p:nvPr/>
        </p:nvSpPr>
        <p:spPr>
          <a:xfrm>
            <a:off x="885248" y="3267075"/>
            <a:ext cx="6476336" cy="457200"/>
          </a:xfrm>
          <a:prstGeom prst="rect">
            <a:avLst/>
          </a:prstGeom>
          <a:solidFill>
            <a:srgbClr val="5E94FF"/>
          </a:solidFill>
          <a:ln w="9525" cmpd="sng">
            <a:solidFill>
              <a:srgbClr val="5E94FF"/>
            </a:solidFill>
          </a:ln>
        </p:spPr>
        <p:txBody>
          <a:bodyPr spcFirstLastPara="0" anchor="t" tIns="47625" bIns="0" lIns="47625" rIns="47625"/>
          <a:lstStyle/>
          <a:p>
            <a:pPr algn="ctr" hangingPunct="0">
              <a:lnSpc>
                <a:spcPct val="125000"/>
              </a:lnSpc>
            </a:pPr>
            <a:r>
              <a:rPr sz="1800">
                <a:solidFill>
                  <a:srgbClr val="FAFBFF"/>
                </a:solidFill>
                <a:latin typeface="Didact Gothic"/>
                <a:ea typeface="+mn-ea"/>
                <a:cs typeface="Didact Gothic"/>
              </a:rPr>
              <a:t>Here are the ways to collect feedback from our beta testers:</a:t>
            </a:r>
          </a:p>
        </p:txBody>
      </p:sp>
      <p:sp>
        <p:nvSpPr>
          <p:cNvPr id="7" name="title copy 17"/>
          <p:cNvSpPr/>
          <p:nvPr/>
        </p:nvSpPr>
        <p:spPr>
          <a:xfrm>
            <a:off x="3950457" y="4405313"/>
            <a:ext cx="252041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Reporting bugs</a:t>
            </a:r>
          </a:p>
        </p:txBody>
      </p:sp>
      <p:pic>
        <p:nvPicPr>
          <p:cNvPr id="8" name="envelope mail notification arrow up outline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2819400" y="5434013"/>
            <a:ext cx="952500" cy="952500"/>
          </a:xfrm>
          <a:prstGeom prst="rect">
            <a:avLst/>
          </a:prstGeom>
        </p:spPr>
      </p:pic>
      <p:pic>
        <p:nvPicPr>
          <p:cNvPr id="9" name="boy girl children outline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7131493" y="5434013"/>
            <a:ext cx="952500" cy="952500"/>
          </a:xfrm>
          <a:prstGeom prst="rect">
            <a:avLst/>
          </a:prstGeom>
        </p:spPr>
      </p:pic>
      <p:sp>
        <p:nvSpPr>
          <p:cNvPr id="10" name="title copy 19"/>
          <p:cNvSpPr/>
          <p:nvPr/>
        </p:nvSpPr>
        <p:spPr>
          <a:xfrm>
            <a:off x="3951356" y="5617029"/>
            <a:ext cx="2520410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Submitting feature</a:t>
            </a:r>
          </a:p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requests</a:t>
            </a:r>
          </a:p>
        </p:txBody>
      </p:sp>
      <p:sp>
        <p:nvSpPr>
          <p:cNvPr id="11" name="title copy 17"/>
          <p:cNvSpPr/>
          <p:nvPr/>
        </p:nvSpPr>
        <p:spPr>
          <a:xfrm>
            <a:off x="8229600" y="4405313"/>
            <a:ext cx="252041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Journaling</a:t>
            </a:r>
          </a:p>
        </p:txBody>
      </p:sp>
      <p:sp>
        <p:nvSpPr>
          <p:cNvPr id="12" name="title copy 19"/>
          <p:cNvSpPr/>
          <p:nvPr/>
        </p:nvSpPr>
        <p:spPr>
          <a:xfrm>
            <a:off x="8230499" y="5738813"/>
            <a:ext cx="2520410" cy="3429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800">
                <a:solidFill>
                  <a:srgbClr val="14264D"/>
                </a:solidFill>
                <a:latin typeface="Didact Gothic"/>
                <a:ea typeface="+mn-ea"/>
                <a:cs typeface="Didact Gothic"/>
              </a:rPr>
              <a:t>Discussing on Forums</a:t>
            </a:r>
          </a:p>
        </p:txBody>
      </p:sp>
      <p:pic>
        <p:nvPicPr>
          <p:cNvPr id="13" name="edit document outline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2819400" y="4100513"/>
            <a:ext cx="952500" cy="952500"/>
          </a:xfrm>
          <a:prstGeom prst="rect">
            <a:avLst/>
          </a:prstGeom>
        </p:spPr>
      </p:pic>
      <p:pic>
        <p:nvPicPr>
          <p:cNvPr id="14" name="documents outline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7131493" y="410051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>Visme</dc:creator>
  <cp:lastModifiedBy/>
  <cp:revision>5</cp:revision>
  <dcterms:created xsi:type="dcterms:W3CDTF">2025-03-11T20:03:39+00:00</dcterms:created>
  <dcterms:modified xsi:type="dcterms:W3CDTF">2025-03-11T20:03:39+00:00</dcterms:modified>
</cp:coreProperties>
</file>