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gif" ContentType="image/gif"/>
  <Default Extension="mp3" ContentType="audio/mpeg"/>
  <Default Extension="svg" ContentType="image/svg+xml"/>
  <Default Extension="fntdata" ContentType="application/x-fontdat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11150" cy="7315200"/>
  <p:notesSz cx="6858000" cy="9144000"/>
  <p:embeddedFontLst>
    <p:embeddedFont>
      <p:font typeface="Otama EP"/>
      <p:regular r:id="rId23"/>
    </p:embeddedFont>
    <p:embeddedFont>
      <p:font typeface="Montserrat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8C49C-978A-4A51-AB67-CA8B55E0B363}" v="20" dt="2025-03-11T20:00:45+00:00"/>
  </p1510:revLst>
</p1510:revInfo>
</file>

<file path=ppt/tableStyles.xml><?xml version="1.0" encoding="utf-8"?>
<a:tblStyleLst xmlns:a="http://schemas.openxmlformats.org/drawingml/2006/main" def="{ECEABFD6-DEF5-4B08-A064-399E52D03A91}">
  <a:tblStyle styleId="{ECEABFD6-DEF5-4B08-A064-399E52D03A91}" styleName="Visme - Default">
    <a:wholeTbl>
      <a:tcTxStyle>
        <a:fontRef idx="minor">
          <a:prstClr val="black"/>
        </a:fontRef>
        <a:prstClr val="black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rgbClr val="EAF3F3"/>
          </a:solidFill>
        </a:fill>
      </a:tcStyle>
    </a:band2H>
    <a:firstRow>
      <a:tcTxStyle>
        <a:fontRef idx="minor">
          <a:srgbClr val="FFFFFF"/>
        </a:fontRef>
        <a:srgbClr val="FFFFFF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4682B4"/>
          </a:solidFill>
        </a:fill>
      </a:tcStyle>
    </a:firstRow>
  </a:tblStyle>
  <a:tblStyle styleId="{250974F7-19B4-4E8B-8F88-A368280DB3C5}" styleName="Visme - Dark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34495E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34495E"/>
              </a:solidFill>
            </a:ln>
          </a:bottom>
          <a:insideH>
            <a:ln w="12700" cmpd="sng">
              <a:solidFill>
                <a:srgbClr val="34495E"/>
              </a:solidFill>
            </a:ln>
          </a:insideH>
          <a:insideV>
            <a:ln w="12700" cmpd="sng">
              <a:solidFill>
                <a:srgbClr val="34495E"/>
              </a:solidFill>
            </a:ln>
          </a:insideV>
        </a:tcBdr>
        <a:fill>
          <a:solidFill>
            <a:srgbClr val="34495E"/>
          </a:solidFill>
        </a:fill>
      </a:tcStyle>
    </a:wholeTbl>
    <a:firstRow>
      <a:tcTxStyle>
        <a:fontRef idx="minor">
          <a:srgbClr val="DDDD55"/>
        </a:fontRef>
        <a:srgbClr val="DDDD55"/>
      </a:tcTxStyle>
    </a:firstRow>
  </a:tblStyle>
  <a:tblStyle styleId="{D6B0A444-BE85-4B0B-AF8B-2701F9732221}" styleName="Visme - Light">
    <a:wholeTbl>
      <a:tcTxStyle>
        <a:fontRef idx="minor">
          <a:srgbClr val="818181"/>
        </a:fontRef>
        <a:srgbClr val="818181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DAE4EA"/>
          </a:solidFill>
        </a:fill>
      </a:tcStyle>
    </a:wholeTbl>
    <a:firstRow>
      <a:tcTxStyle b="on">
        <a:fontRef idx="minor">
          <a:srgbClr val="818181"/>
        </a:fontRef>
        <a:srgbClr val="818181"/>
      </a:tcTxStyle>
    </a:firstRow>
  </a:tblStyle>
  <a:tblStyle styleId="{D801C701-60A8-4CDB-9F91-86469C498BE4}" styleName="Visme - Dark with blue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717274"/>
          </a:solidFill>
        </a:fill>
      </a:tcStyle>
    </a:wholeTbl>
    <a:firstRow>
      <a:tcTxStyle b="on">
        <a:fontRef idx="minor">
          <a:srgbClr val="FFFFFF"/>
        </a:fontRef>
        <a:srgbClr val="FFFFFF"/>
      </a:tcTxStyle>
      <a:tcStyle>
        <a:fill>
          <a:solidFill>
            <a:srgbClr val="40A0F7"/>
          </a:solidFill>
        </a:fill>
      </a:tcStyle>
    </a:firstRow>
  </a:tblStyle>
  <a:tblStyle styleId="{CB79AEA9-4FA3-4525-A49E-7F1D2E6B107D}" styleName="Visme - Blue with Navy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3498DB"/>
          </a:solidFill>
        </a:fill>
      </a:tcStyle>
    </a:wholeTbl>
    <a:firstRow>
      <a:tcStyle>
        <a:fill>
          <a:solidFill>
            <a:srgbClr val="343F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font" Target="fonts/font1.fntdata"/><Relationship Id="rId24" Type="http://schemas.openxmlformats.org/officeDocument/2006/relationships/font" Target="fonts/font2.fntdata"/><Relationship Id="rId25" Type="http://schemas.openxmlformats.org/officeDocument/2006/relationships/font" Target="fonts/font3.fntdata"/><Relationship Id="rId26" Type="http://schemas.openxmlformats.org/officeDocument/2006/relationships/font" Target="fonts/font4.fntdata"/><Relationship Id="rId27" Type="http://schemas.openxmlformats.org/officeDocument/2006/relationships/font" Target="fonts/font5.fntdata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429A-90FE-4F33-893D-5F2AADB556A3}" type="datetimeFigureOut">
              <a:rPr lang="en-US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AFD9-D5DB-4A47-A4BE-251B4DF141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smtClean="0"/>
              <a:t>11/18/2019</a:t>
            </a:fld>
            <a:endParaRPr/>
          </a:p>
        </p:txBody>
      </p:sp>
      <p:sp>
        <p:nvSpPr>
          <p:cNvPr id="5" name="Bottom colontit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3592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Relationship Id="rId3" Type="http://schemas.openxmlformats.org/officeDocument/2006/relationships/image" Target="../media/image4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-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-561975" y="-104775"/>
            <a:ext cx="5082122" cy="7517474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7343775" y="3095625"/>
            <a:ext cx="5487591" cy="5715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4500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iLAB Corporations</a:t>
            </a:r>
          </a:p>
        </p:txBody>
      </p:sp>
      <p:sp>
        <p:nvSpPr>
          <p:cNvPr id="4" name=""/>
          <p:cNvSpPr/>
          <p:nvPr/>
        </p:nvSpPr>
        <p:spPr>
          <a:xfrm>
            <a:off x="7353259" y="3848100"/>
            <a:ext cx="4795081" cy="352688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00000"/>
              </a:lnSpc>
            </a:pPr>
            <a:r>
              <a:rPr sz="2329">
                <a:solidFill>
                  <a:srgbClr val="000000"/>
                </a:solidFill>
                <a:latin typeface="Montserrat"/>
                <a:ea typeface="+mn-ea"/>
                <a:cs typeface="Montserrat"/>
              </a:rPr>
              <a:t>Investment Analysis Report</a:t>
            </a:r>
          </a:p>
        </p:txBody>
      </p:sp>
      <p:pic>
        <p:nvPicPr>
          <p:cNvPr id="5" name="Markus Winkler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310591" y="1857317"/>
            <a:ext cx="3524250" cy="3524250"/>
          </a:xfrm>
          <a:prstGeom prst="rect">
            <a:avLst/>
          </a:prstGeom>
        </p:spPr>
      </p:pic>
      <p:pic>
        <p:nvPicPr>
          <p:cNvPr id="6" name="Rahul Chakraborty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219877" y="1856129"/>
            <a:ext cx="3526417" cy="3526417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360579" y="5953125"/>
            <a:ext cx="1987355" cy="77152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25000"/>
              </a:lnSpc>
            </a:pPr>
            <a:r>
              <a:rPr sz="1350" b="1">
                <a:solidFill>
                  <a:srgbClr val="292929"/>
                </a:solidFill>
                <a:latin typeface="Montserrat"/>
                <a:ea typeface="+mn-ea"/>
                <a:cs typeface="Montserrat"/>
              </a:rPr>
              <a:t>Prepared By,</a:t>
            </a:r>
          </a:p>
          <a:p>
            <a:pPr algn="l" hangingPunct="0">
              <a:lnSpc>
                <a:spcPct val="125000"/>
              </a:lnSpc>
            </a:pPr>
            <a:r>
              <a:rPr sz="1350">
                <a:solidFill>
                  <a:srgbClr val="292929"/>
                </a:solidFill>
                <a:latin typeface="Montserrat"/>
                <a:ea typeface="+mn-ea"/>
                <a:cs typeface="Montserrat"/>
              </a:rPr>
              <a:t>Sarah J. Simmons</a:t>
            </a:r>
          </a:p>
          <a:p>
            <a:pPr algn="l" hangingPunct="0">
              <a:lnSpc>
                <a:spcPct val="125000"/>
              </a:lnSpc>
            </a:pPr>
            <a:r>
              <a:rPr sz="1350">
                <a:solidFill>
                  <a:srgbClr val="292929"/>
                </a:solidFill>
                <a:latin typeface="Montserrat"/>
                <a:ea typeface="+mn-ea"/>
                <a:cs typeface="Montserrat"/>
              </a:rPr>
              <a:t>CFO</a:t>
            </a:r>
          </a:p>
        </p:txBody>
      </p:sp>
      <p:pic>
        <p:nvPicPr>
          <p:cNvPr id="8" name="Fakurian Design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742886" y="3524191"/>
            <a:ext cx="35623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-1 copy 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562725" y="3752850"/>
            <a:ext cx="6544045" cy="3642335"/>
          </a:xfrm>
          <a:prstGeom prst="rect">
            <a:avLst/>
          </a:prstGeom>
        </p:spPr>
      </p:pic>
      <p:pic>
        <p:nvPicPr>
          <p:cNvPr id="3" name="Shape-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-120660" y="-204115"/>
            <a:ext cx="6706719" cy="373287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62487" y="1057275"/>
            <a:ext cx="4557719" cy="698261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2302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Market capacity of the</a:t>
            </a:r>
          </a:p>
          <a:p>
            <a:pPr algn="ctr" hangingPunct="0">
              <a:lnSpc>
                <a:spcPct val="100000"/>
              </a:lnSpc>
            </a:pPr>
            <a:r>
              <a:rPr sz="2302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company is approximately:</a:t>
            </a:r>
          </a:p>
        </p:txBody>
      </p:sp>
      <p:sp>
        <p:nvSpPr>
          <p:cNvPr id="5" name="text 0 copy 1"/>
          <p:cNvSpPr/>
          <p:nvPr/>
        </p:nvSpPr>
        <p:spPr>
          <a:xfrm>
            <a:off x="980054" y="2019300"/>
            <a:ext cx="4469998" cy="5524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360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685.33 million</a:t>
            </a:r>
          </a:p>
        </p:txBody>
      </p:sp>
      <p:pic>
        <p:nvPicPr>
          <p:cNvPr id="6" name="Fakurian Design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-127879" y="3504682"/>
            <a:ext cx="13266909" cy="305836"/>
          </a:xfrm>
          <a:prstGeom prst="rect">
            <a:avLst/>
          </a:prstGeom>
        </p:spPr>
      </p:pic>
      <p:pic>
        <p:nvPicPr>
          <p:cNvPr id="7" name="ArrowOutline53"/>
          <p:cNvPicPr/>
          <p:nvPr/>
        </p:nvPicPr>
        <p:blipFill rotWithShape="1">
          <a:blip r:embed="rId5"/>
          <a:stretch>
            <a:fillRect/>
          </a:stretch>
        </p:blipFill>
        <p:spPr>
          <a:xfrm rot="-10800000">
            <a:off x="11949588" y="6496050"/>
            <a:ext cx="556729" cy="31733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445955" y="4829175"/>
            <a:ext cx="4871272" cy="7048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2325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The enterprise value of the </a:t>
            </a:r>
          </a:p>
          <a:p>
            <a:pPr algn="ctr" hangingPunct="0">
              <a:lnSpc>
                <a:spcPct val="100000"/>
              </a:lnSpc>
            </a:pPr>
            <a:r>
              <a:rPr sz="2325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company is estimated to be:</a:t>
            </a:r>
          </a:p>
        </p:txBody>
      </p:sp>
      <p:sp>
        <p:nvSpPr>
          <p:cNvPr id="9" name="text 0 copy 1"/>
          <p:cNvSpPr/>
          <p:nvPr/>
        </p:nvSpPr>
        <p:spPr>
          <a:xfrm>
            <a:off x="7253193" y="5829300"/>
            <a:ext cx="5256798" cy="5524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360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764.23 million</a:t>
            </a:r>
          </a:p>
        </p:txBody>
      </p:sp>
      <p:pic>
        <p:nvPicPr>
          <p:cNvPr id="10" name="BankOutline6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9436477" y="1266825"/>
            <a:ext cx="895350" cy="952500"/>
          </a:xfrm>
          <a:prstGeom prst="rect">
            <a:avLst/>
          </a:prstGeom>
        </p:spPr>
      </p:pic>
      <p:pic>
        <p:nvPicPr>
          <p:cNvPr id="11" name="BankOutline7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2890818" y="5048250"/>
            <a:ext cx="7048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ten Ritterfeld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-184150" y="5362575"/>
            <a:ext cx="13195300" cy="2311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66950" y="1304925"/>
            <a:ext cx="3861827" cy="660282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2176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The profit margin of the entity has been estimated to be:</a:t>
            </a:r>
          </a:p>
        </p:txBody>
      </p:sp>
      <p:pic>
        <p:nvPicPr>
          <p:cNvPr id="4" name="ArrowOutline53"/>
          <p:cNvPicPr/>
          <p:nvPr/>
        </p:nvPicPr>
        <p:blipFill rotWithShape="1">
          <a:blip r:embed="rId3"/>
          <a:stretch>
            <a:fillRect/>
          </a:stretch>
        </p:blipFill>
        <p:spPr>
          <a:xfrm rot="-10800000">
            <a:off x="11949588" y="6496050"/>
            <a:ext cx="556729" cy="317335"/>
          </a:xfrm>
          <a:prstGeom prst="rect">
            <a:avLst/>
          </a:prstGeom>
        </p:spPr>
      </p:pic>
      <p:sp>
        <p:nvSpPr>
          <p:cNvPr id="5" name="text 0 copy 2"/>
          <p:cNvSpPr/>
          <p:nvPr/>
        </p:nvSpPr>
        <p:spPr>
          <a:xfrm>
            <a:off x="7029450" y="1466157"/>
            <a:ext cx="3861827" cy="330141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2176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The operating margin is:</a:t>
            </a:r>
          </a:p>
        </p:txBody>
      </p:sp>
      <p:pic>
        <p:nvPicPr>
          <p:cNvPr id="6" name="Radials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3253490" y="2386013"/>
            <a:ext cx="1905000" cy="1905000"/>
          </a:xfrm>
          <a:prstGeom prst="rect">
            <a:avLst/>
          </a:prstGeom>
        </p:spPr>
      </p:pic>
      <p:pic>
        <p:nvPicPr>
          <p:cNvPr id="7" name="Radials copy 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8000178" y="238601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1209809" y="3324225"/>
            <a:ext cx="4394956" cy="6858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00000"/>
              </a:lnSpc>
            </a:pPr>
            <a:r>
              <a:rPr sz="450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Outcomes</a:t>
            </a:r>
          </a:p>
        </p:txBody>
      </p:sp>
      <p:sp>
        <p:nvSpPr>
          <p:cNvPr id="3" name=""/>
          <p:cNvSpPr/>
          <p:nvPr/>
        </p:nvSpPr>
        <p:spPr>
          <a:xfrm>
            <a:off x="1204358" y="723900"/>
            <a:ext cx="2341437" cy="243847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192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iLAB Corporations</a:t>
            </a:r>
          </a:p>
        </p:txBody>
      </p:sp>
      <p:pic>
        <p:nvPicPr>
          <p:cNvPr id="4" name="Marten Bjork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172200" y="-400050"/>
            <a:ext cx="5139549" cy="771497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 rot="5400000">
            <a:off x="9725025" y="3657600"/>
            <a:ext cx="4795081" cy="209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135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Investment Analysis Report</a:t>
            </a:r>
          </a:p>
        </p:txBody>
      </p:sp>
      <p:pic>
        <p:nvPicPr>
          <p:cNvPr id="6" name="Fakurian Design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759921" y="5838825"/>
            <a:ext cx="4977475" cy="2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09675" y="2819400"/>
            <a:ext cx="4758504" cy="1769254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00000"/>
              </a:lnSpc>
            </a:pPr>
            <a:r>
              <a:rPr sz="2902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Decrease in the shareholders </a:t>
            </a:r>
          </a:p>
          <a:p>
            <a:pPr algn="l" hangingPunct="0">
              <a:lnSpc>
                <a:spcPct val="100000"/>
              </a:lnSpc>
            </a:pPr>
            <a:r>
              <a:rPr sz="2902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equity and the common stock in the company for concurrent years.</a:t>
            </a:r>
          </a:p>
        </p:txBody>
      </p:sp>
      <p:pic>
        <p:nvPicPr>
          <p:cNvPr id="3" name="Shape-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989880" y="-103518"/>
            <a:ext cx="6135570" cy="7586161"/>
          </a:xfrm>
          <a:prstGeom prst="rect">
            <a:avLst/>
          </a:prstGeom>
        </p:spPr>
      </p:pic>
      <p:pic>
        <p:nvPicPr>
          <p:cNvPr id="4" name="Joel Rohland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997869" y="-114300"/>
            <a:ext cx="6299200" cy="7543800"/>
          </a:xfrm>
          <a:prstGeom prst="rect">
            <a:avLst/>
          </a:prstGeom>
        </p:spPr>
      </p:pic>
      <p:pic>
        <p:nvPicPr>
          <p:cNvPr id="5" name="Chart 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577050" y="2009775"/>
            <a:ext cx="4813983" cy="3370682"/>
          </a:xfrm>
          <a:prstGeom prst="rect">
            <a:avLst/>
          </a:prstGeom>
        </p:spPr>
      </p:pic>
      <p:pic>
        <p:nvPicPr>
          <p:cNvPr id="6" name="ArrowOutline53"/>
          <p:cNvPicPr/>
          <p:nvPr/>
        </p:nvPicPr>
        <p:blipFill rotWithShape="1">
          <a:blip r:embed="rId5"/>
          <a:stretch>
            <a:fillRect/>
          </a:stretch>
        </p:blipFill>
        <p:spPr>
          <a:xfrm rot="-10800000">
            <a:off x="11949588" y="6496050"/>
            <a:ext cx="556729" cy="3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oussef Sarhan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341948" y="-9525"/>
            <a:ext cx="3688251" cy="3418692"/>
          </a:xfrm>
          <a:prstGeom prst="rect">
            <a:avLst/>
          </a:prstGeom>
        </p:spPr>
      </p:pic>
      <p:pic>
        <p:nvPicPr>
          <p:cNvPr id="3" name="Charles Deluvio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-38100" y="3409950"/>
            <a:ext cx="13081000" cy="40767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619250" y="1400175"/>
            <a:ext cx="6084552" cy="884627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2902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Healing process throughout</a:t>
            </a:r>
            <a:r>
              <a:rPr sz="2902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 </a:t>
            </a:r>
            <a:r>
              <a:rPr sz="2902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the </a:t>
            </a:r>
          </a:p>
          <a:p>
            <a:pPr algn="ctr" hangingPunct="0">
              <a:lnSpc>
                <a:spcPct val="100000"/>
              </a:lnSpc>
            </a:pPr>
            <a:r>
              <a:rPr sz="2902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years may attract potential investors.</a:t>
            </a:r>
          </a:p>
        </p:txBody>
      </p:sp>
      <p:pic>
        <p:nvPicPr>
          <p:cNvPr id="5" name="ArrowOutline53"/>
          <p:cNvPicPr/>
          <p:nvPr/>
        </p:nvPicPr>
        <p:blipFill rotWithShape="1">
          <a:blip r:embed="rId4"/>
          <a:stretch>
            <a:fillRect/>
          </a:stretch>
        </p:blipFill>
        <p:spPr>
          <a:xfrm rot="-10800000">
            <a:off x="11949588" y="6496050"/>
            <a:ext cx="556729" cy="317335"/>
          </a:xfrm>
          <a:prstGeom prst="rect">
            <a:avLst/>
          </a:prstGeom>
        </p:spPr>
      </p:pic>
      <p:pic>
        <p:nvPicPr>
          <p:cNvPr id="6" name="Fakurian Design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9340537" y="3295650"/>
            <a:ext cx="4977475" cy="2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1926" y="2695575"/>
            <a:ext cx="6839915" cy="12573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8250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Thank You</a:t>
            </a:r>
          </a:p>
        </p:txBody>
      </p:sp>
      <p:pic>
        <p:nvPicPr>
          <p:cNvPr id="3" name="Fakurian Design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040835" y="3952875"/>
            <a:ext cx="4977475" cy="229509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>
            <a:off x="5359052" y="5419725"/>
            <a:ext cx="2341437" cy="243847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83333"/>
              </a:lnSpc>
              <a:spcBef>
                <a:spcPct val="6667"/>
              </a:spcBef>
            </a:pPr>
            <a:r>
              <a:rPr sz="1920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iLAB Corporations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1212908" y="2543175"/>
            <a:ext cx="4394956" cy="2257425"/>
          </a:xfrm>
          <a:prstGeom prst="rect">
            <a:avLst/>
          </a:prstGeom>
        </p:spPr>
        <p:txBody>
          <a:bodyPr spcFirstLastPara="0" anchor="t" tIns="95250" bIns="0" lIns="0" rIns="0"/>
          <a:lstStyle/>
          <a:p>
            <a:pPr algn="l" hangingPunct="0">
              <a:lnSpc>
                <a:spcPct val="100000"/>
              </a:lnSpc>
            </a:pPr>
            <a:r>
              <a:rPr sz="450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Company </a:t>
            </a:r>
          </a:p>
          <a:p>
            <a:pPr algn="l" hangingPunct="0">
              <a:lnSpc>
                <a:spcPct val="100000"/>
              </a:lnSpc>
            </a:pPr>
            <a:r>
              <a:rPr sz="450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Background:</a:t>
            </a:r>
          </a:p>
          <a:p>
            <a:pPr algn="l" hangingPunct="0">
              <a:lnSpc>
                <a:spcPct val="100000"/>
              </a:lnSpc>
            </a:pPr>
            <a:r>
              <a:rPr sz="450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ULAD Tech</a:t>
            </a:r>
          </a:p>
        </p:txBody>
      </p:sp>
      <p:sp>
        <p:nvSpPr>
          <p:cNvPr id="3" name=""/>
          <p:cNvSpPr/>
          <p:nvPr/>
        </p:nvSpPr>
        <p:spPr>
          <a:xfrm>
            <a:off x="1204358" y="723900"/>
            <a:ext cx="2341437" cy="243847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192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iLAB Corporations</a:t>
            </a:r>
          </a:p>
        </p:txBody>
      </p:sp>
      <p:pic>
        <p:nvPicPr>
          <p:cNvPr id="4" name="Marten Bjork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172200" y="-400050"/>
            <a:ext cx="5139549" cy="771497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 rot="5400000">
            <a:off x="9725025" y="3657600"/>
            <a:ext cx="4795081" cy="209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135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Investment Analysis Report</a:t>
            </a:r>
          </a:p>
        </p:txBody>
      </p:sp>
      <p:pic>
        <p:nvPicPr>
          <p:cNvPr id="6" name="Fakurian Design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759921" y="5838825"/>
            <a:ext cx="4977475" cy="2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17225" y="3200400"/>
            <a:ext cx="6976700" cy="9144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300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Producers of Gadgets, Radios, Mobile Phones and Kitchen Appliances.</a:t>
            </a:r>
          </a:p>
        </p:txBody>
      </p:sp>
      <p:pic>
        <p:nvPicPr>
          <p:cNvPr id="3" name="Frédéric Dupont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808574" y="-1133475"/>
            <a:ext cx="2388879" cy="3585944"/>
          </a:xfrm>
          <a:prstGeom prst="rect">
            <a:avLst/>
          </a:prstGeom>
        </p:spPr>
      </p:pic>
      <p:pic>
        <p:nvPicPr>
          <p:cNvPr id="4" name="Plann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831808" y="4914900"/>
            <a:ext cx="2389404" cy="3861548"/>
          </a:xfrm>
          <a:prstGeom prst="rect">
            <a:avLst/>
          </a:prstGeom>
        </p:spPr>
      </p:pic>
      <p:pic>
        <p:nvPicPr>
          <p:cNvPr id="5" name="ArrowOutline53"/>
          <p:cNvPicPr/>
          <p:nvPr/>
        </p:nvPicPr>
        <p:blipFill rotWithShape="1">
          <a:blip r:embed="rId4"/>
          <a:stretch>
            <a:fillRect/>
          </a:stretch>
        </p:blipFill>
        <p:spPr>
          <a:xfrm rot="-10800000">
            <a:off x="11949588" y="6543675"/>
            <a:ext cx="556729" cy="3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1210937" y="2847575"/>
            <a:ext cx="4394956" cy="1562100"/>
          </a:xfrm>
          <a:prstGeom prst="rect">
            <a:avLst/>
          </a:prstGeom>
        </p:spPr>
        <p:txBody>
          <a:bodyPr spcFirstLastPara="0" anchor="t" tIns="95250" bIns="0" lIns="0" rIns="0"/>
          <a:lstStyle/>
          <a:p>
            <a:pPr algn="l" hangingPunct="0">
              <a:lnSpc>
                <a:spcPct val="100000"/>
              </a:lnSpc>
            </a:pPr>
            <a:r>
              <a:rPr sz="450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Distribution</a:t>
            </a:r>
          </a:p>
          <a:p>
            <a:pPr algn="l" hangingPunct="0">
              <a:lnSpc>
                <a:spcPct val="100000"/>
              </a:lnSpc>
            </a:pPr>
            <a:r>
              <a:rPr sz="450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Zones</a:t>
            </a:r>
          </a:p>
        </p:txBody>
      </p:sp>
      <p:sp>
        <p:nvSpPr>
          <p:cNvPr id="3" name=""/>
          <p:cNvSpPr/>
          <p:nvPr/>
        </p:nvSpPr>
        <p:spPr>
          <a:xfrm>
            <a:off x="1204358" y="723900"/>
            <a:ext cx="2341437" cy="243847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192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iLAB Corporations</a:t>
            </a:r>
          </a:p>
        </p:txBody>
      </p:sp>
      <p:pic>
        <p:nvPicPr>
          <p:cNvPr id="4" name="Marten Bjork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172200" y="-400050"/>
            <a:ext cx="5139549" cy="771497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 rot="5400000">
            <a:off x="9725025" y="3657600"/>
            <a:ext cx="4795081" cy="209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135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Investment Analysis Report</a:t>
            </a:r>
          </a:p>
        </p:txBody>
      </p:sp>
      <p:pic>
        <p:nvPicPr>
          <p:cNvPr id="6" name="Fakurian Design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759921" y="5838825"/>
            <a:ext cx="4977475" cy="2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-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-106621" y="-161925"/>
            <a:ext cx="13238563" cy="3823961"/>
          </a:xfrm>
          <a:prstGeom prst="rect">
            <a:avLst/>
          </a:prstGeom>
        </p:spPr>
      </p:pic>
      <p:pic>
        <p:nvPicPr>
          <p:cNvPr id="3" name="JOHN TOWNER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152525" y="1881188"/>
            <a:ext cx="3171825" cy="3171825"/>
          </a:xfrm>
          <a:prstGeom prst="rect">
            <a:avLst/>
          </a:prstGeom>
        </p:spPr>
      </p:pic>
      <p:pic>
        <p:nvPicPr>
          <p:cNvPr id="4" name="Charles Postiaux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4919663" y="1892707"/>
            <a:ext cx="3171825" cy="3148785"/>
          </a:xfrm>
          <a:prstGeom prst="rect">
            <a:avLst/>
          </a:prstGeom>
        </p:spPr>
      </p:pic>
      <p:pic>
        <p:nvPicPr>
          <p:cNvPr id="5" name="Daniel J. Schwarz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8715375" y="1885950"/>
            <a:ext cx="3175000" cy="31750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705239" y="5395913"/>
            <a:ext cx="2075647" cy="40957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2700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Europe</a:t>
            </a:r>
          </a:p>
        </p:txBody>
      </p:sp>
      <p:sp>
        <p:nvSpPr>
          <p:cNvPr id="7" name="text 0 copy 1"/>
          <p:cNvSpPr/>
          <p:nvPr/>
        </p:nvSpPr>
        <p:spPr>
          <a:xfrm>
            <a:off x="5473303" y="5395913"/>
            <a:ext cx="2075647" cy="40957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2700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Asia</a:t>
            </a:r>
          </a:p>
        </p:txBody>
      </p:sp>
      <p:sp>
        <p:nvSpPr>
          <p:cNvPr id="8" name="text 0 copy 2"/>
          <p:cNvSpPr/>
          <p:nvPr/>
        </p:nvSpPr>
        <p:spPr>
          <a:xfrm>
            <a:off x="9273796" y="5395913"/>
            <a:ext cx="2075647" cy="40957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2700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Americas</a:t>
            </a:r>
          </a:p>
        </p:txBody>
      </p:sp>
      <p:pic>
        <p:nvPicPr>
          <p:cNvPr id="9" name="ArrowOutline53"/>
          <p:cNvPicPr/>
          <p:nvPr/>
        </p:nvPicPr>
        <p:blipFill rotWithShape="1">
          <a:blip r:embed="rId6"/>
          <a:stretch>
            <a:fillRect/>
          </a:stretch>
        </p:blipFill>
        <p:spPr>
          <a:xfrm rot="-10800000">
            <a:off x="11949588" y="6543675"/>
            <a:ext cx="556729" cy="3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1207389" y="2647950"/>
            <a:ext cx="4394956" cy="20574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00000"/>
              </a:lnSpc>
            </a:pPr>
            <a:r>
              <a:rPr sz="450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Investment, Trends and Analysis</a:t>
            </a:r>
          </a:p>
        </p:txBody>
      </p:sp>
      <p:sp>
        <p:nvSpPr>
          <p:cNvPr id="3" name=""/>
          <p:cNvSpPr/>
          <p:nvPr/>
        </p:nvSpPr>
        <p:spPr>
          <a:xfrm>
            <a:off x="1204358" y="723900"/>
            <a:ext cx="2341437" cy="243847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192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iLAB Corporations</a:t>
            </a:r>
          </a:p>
        </p:txBody>
      </p:sp>
      <p:pic>
        <p:nvPicPr>
          <p:cNvPr id="4" name="Marten Bjork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172200" y="-400050"/>
            <a:ext cx="5139549" cy="771497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 rot="5400000">
            <a:off x="9725025" y="3657600"/>
            <a:ext cx="4795081" cy="209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135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Investment Analysis Report</a:t>
            </a:r>
          </a:p>
        </p:txBody>
      </p:sp>
      <p:pic>
        <p:nvPicPr>
          <p:cNvPr id="6" name="Fakurian Design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759921" y="5838825"/>
            <a:ext cx="4977475" cy="2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85925" y="4819650"/>
            <a:ext cx="5894095" cy="8191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2700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There are around 239 institutions </a:t>
            </a:r>
          </a:p>
          <a:p>
            <a:pPr algn="ctr" hangingPunct="0">
              <a:lnSpc>
                <a:spcPct val="100000"/>
              </a:lnSpc>
            </a:pPr>
            <a:r>
              <a:rPr sz="2700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which hold shares with the company.</a:t>
            </a:r>
          </a:p>
        </p:txBody>
      </p:sp>
      <p:pic>
        <p:nvPicPr>
          <p:cNvPr id="3" name="Marcin Jozwiak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-95426" y="-114553"/>
            <a:ext cx="13208000" cy="3657600"/>
          </a:xfrm>
          <a:prstGeom prst="rect">
            <a:avLst/>
          </a:prstGeom>
        </p:spPr>
      </p:pic>
      <p:pic>
        <p:nvPicPr>
          <p:cNvPr id="4" name="Shape-1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8210550" y="476250"/>
            <a:ext cx="3070506" cy="307050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0812" y="1657350"/>
            <a:ext cx="2768122" cy="740278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1614">
                <a:solidFill>
                  <a:srgbClr val="000000"/>
                </a:solidFill>
                <a:latin typeface="Montserrat"/>
                <a:ea typeface="+mn-ea"/>
                <a:cs typeface="Montserrat"/>
              </a:rPr>
              <a:t>Profit rates were </a:t>
            </a:r>
          </a:p>
          <a:p>
            <a:pPr algn="ctr" hangingPunct="0">
              <a:lnSpc>
                <a:spcPct val="100000"/>
              </a:lnSpc>
            </a:pPr>
            <a:r>
              <a:rPr sz="1614">
                <a:solidFill>
                  <a:srgbClr val="000000"/>
                </a:solidFill>
                <a:latin typeface="Montserrat"/>
                <a:ea typeface="+mn-ea"/>
                <a:cs typeface="Montserrat"/>
              </a:rPr>
              <a:t>higher during</a:t>
            </a:r>
            <a:r>
              <a:rPr sz="1614">
                <a:solidFill>
                  <a:srgbClr val="000000"/>
                </a:solidFill>
                <a:latin typeface="Montserrat"/>
                <a:ea typeface="+mn-ea"/>
                <a:cs typeface="Montserrat"/>
              </a:rPr>
              <a:t> </a:t>
            </a:r>
            <a:r>
              <a:rPr sz="1614">
                <a:solidFill>
                  <a:srgbClr val="000000"/>
                </a:solidFill>
                <a:latin typeface="Montserrat"/>
                <a:ea typeface="+mn-ea"/>
                <a:cs typeface="Montserrat"/>
              </a:rPr>
              <a:t>the </a:t>
            </a:r>
          </a:p>
          <a:p>
            <a:pPr algn="ctr" hangingPunct="0">
              <a:lnSpc>
                <a:spcPct val="100000"/>
              </a:lnSpc>
            </a:pPr>
            <a:r>
              <a:rPr sz="1614">
                <a:solidFill>
                  <a:srgbClr val="000000"/>
                </a:solidFill>
                <a:latin typeface="Montserrat"/>
                <a:ea typeface="+mn-ea"/>
                <a:cs typeface="Montserrat"/>
              </a:rPr>
              <a:t>earlier stages.</a:t>
            </a:r>
          </a:p>
        </p:txBody>
      </p:sp>
      <p:pic>
        <p:nvPicPr>
          <p:cNvPr id="6" name="Shape-1 copy 1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8210550" y="3546756"/>
            <a:ext cx="3070506" cy="3070506"/>
          </a:xfrm>
          <a:prstGeom prst="rect">
            <a:avLst/>
          </a:prstGeom>
        </p:spPr>
      </p:pic>
      <p:pic>
        <p:nvPicPr>
          <p:cNvPr id="7" name="BankOutline21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9287070" y="4610100"/>
            <a:ext cx="952500" cy="952500"/>
          </a:xfrm>
          <a:prstGeom prst="rect">
            <a:avLst/>
          </a:prstGeom>
        </p:spPr>
      </p:pic>
      <p:pic>
        <p:nvPicPr>
          <p:cNvPr id="8" name="ArrowOutline53"/>
          <p:cNvPicPr/>
          <p:nvPr/>
        </p:nvPicPr>
        <p:blipFill rotWithShape="1">
          <a:blip r:embed="rId6"/>
          <a:stretch>
            <a:fillRect/>
          </a:stretch>
        </p:blipFill>
        <p:spPr>
          <a:xfrm rot="-10800000">
            <a:off x="11949588" y="6505575"/>
            <a:ext cx="556729" cy="3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-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-114300" y="-99103"/>
            <a:ext cx="3837511" cy="7513406"/>
          </a:xfrm>
          <a:prstGeom prst="rect">
            <a:avLst/>
          </a:prstGeom>
        </p:spPr>
      </p:pic>
      <p:sp>
        <p:nvSpPr>
          <p:cNvPr id="3" name=""/>
          <p:cNvSpPr/>
          <p:nvPr/>
        </p:nvSpPr>
        <p:spPr>
          <a:xfrm>
            <a:off x="7093013" y="4124325"/>
            <a:ext cx="4632518" cy="1790700"/>
          </a:xfrm>
          <a:prstGeom prst="rect">
            <a:avLst/>
          </a:prstGeom>
        </p:spPr>
        <p:txBody>
          <a:bodyPr spcFirstLastPara="0" anchor="t" tIns="95250" bIns="0" lIns="95250" rIns="95250"/>
          <a:lstStyle/>
          <a:p>
            <a:pPr algn="l" hangingPunct="0">
              <a:lnSpc>
                <a:spcPct val="116667"/>
              </a:lnSpc>
            </a:pPr>
            <a:r>
              <a:rPr sz="1800">
                <a:solidFill>
                  <a:srgbClr val="000000"/>
                </a:solidFill>
                <a:latin typeface="Montserrat"/>
                <a:ea typeface="+mn-ea"/>
                <a:cs typeface="Montserrat"/>
              </a:rPr>
              <a:t>A review of the financial blogs made in respect to the company’s performance show that the company has had various financial implications, especially in the year 2015.</a:t>
            </a:r>
          </a:p>
        </p:txBody>
      </p:sp>
      <p:sp>
        <p:nvSpPr>
          <p:cNvPr id="4" name="text 1"/>
          <p:cNvSpPr/>
          <p:nvPr/>
        </p:nvSpPr>
        <p:spPr>
          <a:xfrm>
            <a:off x="7083692" y="2409825"/>
            <a:ext cx="5135678" cy="1152525"/>
          </a:xfrm>
          <a:prstGeom prst="rect">
            <a:avLst/>
          </a:prstGeom>
        </p:spPr>
        <p:txBody>
          <a:bodyPr spcFirstLastPara="0" anchor="t" tIns="95250" bIns="0" lIns="95250" rIns="95250"/>
          <a:lstStyle/>
          <a:p>
            <a:pPr algn="l" hangingPunct="0">
              <a:lnSpc>
                <a:spcPct val="116667"/>
              </a:lnSpc>
            </a:pPr>
            <a:r>
              <a:rPr sz="2700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Fluctuations in the financial </a:t>
            </a:r>
          </a:p>
          <a:p>
            <a:pPr algn="l" hangingPunct="0">
              <a:lnSpc>
                <a:spcPct val="116667"/>
              </a:lnSpc>
            </a:pPr>
            <a:r>
              <a:rPr sz="2700">
                <a:solidFill>
                  <a:srgbClr val="000000"/>
                </a:solidFill>
                <a:latin typeface="Otama EP"/>
                <a:ea typeface="+mn-ea"/>
                <a:cs typeface="Otama EP"/>
              </a:rPr>
              <a:t>performance of the company.</a:t>
            </a:r>
          </a:p>
        </p:txBody>
      </p:sp>
      <p:pic>
        <p:nvPicPr>
          <p:cNvPr id="5" name="Remy Gieling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1120696" y="1924050"/>
            <a:ext cx="5211021" cy="2124140"/>
          </a:xfrm>
          <a:prstGeom prst="rect">
            <a:avLst/>
          </a:prstGeom>
        </p:spPr>
      </p:pic>
      <p:pic>
        <p:nvPicPr>
          <p:cNvPr id="6" name="ArrowOutline53"/>
          <p:cNvPicPr/>
          <p:nvPr/>
        </p:nvPicPr>
        <p:blipFill rotWithShape="1">
          <a:blip r:embed="rId4"/>
          <a:stretch>
            <a:fillRect/>
          </a:stretch>
        </p:blipFill>
        <p:spPr>
          <a:xfrm rot="-10800000">
            <a:off x="11949588" y="6496050"/>
            <a:ext cx="556729" cy="317335"/>
          </a:xfrm>
          <a:prstGeom prst="rect">
            <a:avLst/>
          </a:prstGeom>
        </p:spPr>
      </p:pic>
      <p:pic>
        <p:nvPicPr>
          <p:cNvPr id="7" name="PR MEDIA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1128074" y="4048125"/>
            <a:ext cx="5194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li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1213636" y="2981325"/>
            <a:ext cx="4394956" cy="137160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00000"/>
              </a:lnSpc>
            </a:pPr>
            <a:r>
              <a:rPr sz="450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Valuation of</a:t>
            </a:r>
          </a:p>
          <a:p>
            <a:pPr algn="l" hangingPunct="0">
              <a:lnSpc>
                <a:spcPct val="100000"/>
              </a:lnSpc>
            </a:pPr>
            <a:r>
              <a:rPr sz="450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The Company</a:t>
            </a:r>
          </a:p>
        </p:txBody>
      </p:sp>
      <p:sp>
        <p:nvSpPr>
          <p:cNvPr id="3" name=""/>
          <p:cNvSpPr/>
          <p:nvPr/>
        </p:nvSpPr>
        <p:spPr>
          <a:xfrm>
            <a:off x="1204358" y="723900"/>
            <a:ext cx="2341437" cy="243847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83333"/>
              </a:lnSpc>
              <a:spcBef>
                <a:spcPct val="6667"/>
              </a:spcBef>
            </a:pPr>
            <a:r>
              <a:rPr sz="1920">
                <a:solidFill>
                  <a:srgbClr val="FFFFFF"/>
                </a:solidFill>
                <a:latin typeface="Otama EP"/>
                <a:ea typeface="+mn-ea"/>
                <a:cs typeface="Otama EP"/>
              </a:rPr>
              <a:t>iLAB Corporations</a:t>
            </a:r>
          </a:p>
        </p:txBody>
      </p:sp>
      <p:pic>
        <p:nvPicPr>
          <p:cNvPr id="4" name="Marten Bjork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172200" y="-400050"/>
            <a:ext cx="5139549" cy="7714971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 rot="5400000">
            <a:off x="9725025" y="3657600"/>
            <a:ext cx="4795081" cy="209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00000"/>
              </a:lnSpc>
            </a:pPr>
            <a:r>
              <a:rPr sz="1350">
                <a:solidFill>
                  <a:srgbClr val="FFFFFF"/>
                </a:solidFill>
                <a:latin typeface="Montserrat"/>
                <a:ea typeface="+mn-ea"/>
                <a:cs typeface="Montserrat"/>
              </a:rPr>
              <a:t>Investment Analysis Report</a:t>
            </a:r>
          </a:p>
        </p:txBody>
      </p:sp>
      <p:pic>
        <p:nvPicPr>
          <p:cNvPr id="6" name="Fakurian Design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4759921" y="5838825"/>
            <a:ext cx="4977475" cy="2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creator>Visme</dc:creator>
  <cp:lastModifiedBy/>
  <cp:revision>5</cp:revision>
  <dcterms:created xsi:type="dcterms:W3CDTF">2025-03-11T20:00:45+00:00</dcterms:created>
  <dcterms:modified xsi:type="dcterms:W3CDTF">2025-03-11T20:00:45+00:00</dcterms:modified>
</cp:coreProperties>
</file>