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A96EFD-DA7C-4344-BC23-B7A972613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A96EFD-DA7C-4344-BC23-B7A972613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727867" y="199673"/>
            <a:ext cx="4801314" cy="553998"/>
          </a:xfrm>
          <a:gradFill>
            <a:gsLst>
              <a:gs pos="0">
                <a:srgbClr val="063DE8"/>
              </a:gs>
              <a:gs pos="100000">
                <a:srgbClr val="063DE8">
                  <a:gamma/>
                  <a:shade val="80000"/>
                  <a:invGamma/>
                </a:srgbClr>
              </a:gs>
            </a:gsLst>
            <a:lin ang="5400000" scaled="1"/>
          </a:gradFill>
          <a:effectLst>
            <a:outerShdw blurRad="50800" dist="165100" dir="2700000" algn="tl" rotWithShape="0">
              <a:srgbClr val="0033CC">
                <a:alpha val="40000"/>
              </a:srgbClr>
            </a:outerShdw>
          </a:effectLst>
        </p:spPr>
        <p:txBody>
          <a:bodyPr wrap="none">
            <a:spAutoFit/>
          </a:bodyPr>
          <a:lstStyle>
            <a:lvl1pPr algn="ctr">
              <a:defRPr sz="3000" b="1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81000" y="6500813"/>
            <a:ext cx="114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://deeplearning.net/software/theano/" TargetMode="Externa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79376" y="116633"/>
          <a:ext cx="11017224" cy="5989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2442"/>
                <a:gridCol w="4448118"/>
                <a:gridCol w="2664296"/>
                <a:gridCol w="3312368"/>
              </a:tblGrid>
              <a:tr h="2642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序号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09" marR="4510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方法和参数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09" marR="4510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结果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09" marR="4510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链接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09" marR="45109" marT="0" marB="0"/>
                </a:tc>
              </a:tr>
              <a:tr h="10570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09" marR="4510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normal image processing to 256X256,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augmenting class 1, 2, 3 and 4.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VGG style architecture, trained with 10 epoch, batch size 32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09" marR="4510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Kepler K20c GPU. It runs for about 2 </a:t>
                      </a:r>
                      <a:r>
                        <a:rPr lang="en-US" sz="1800" kern="100" dirty="0" smtClean="0">
                          <a:effectLst/>
                        </a:rPr>
                        <a:t>days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Kappa of 0.38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09" marR="4510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https://github.com/hitchpy/Kaggle-Diabetic-Retinopathy-Detection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09" marR="45109" marT="0" marB="0"/>
                </a:tc>
              </a:tr>
              <a:tr h="1321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09" marR="451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512x512 pixel input images.</a:t>
                      </a:r>
                      <a:endParaRPr lang="zh-CN" sz="1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Balance</a:t>
                      </a:r>
                      <a:endParaRPr lang="zh-CN" sz="1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Architecture:?</a:t>
                      </a:r>
                      <a:endParaRPr lang="zh-CN" sz="1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batch size 128</a:t>
                      </a:r>
                      <a:endParaRPr lang="zh-CN" sz="1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theano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09" marR="451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GTX970,GTX980i,7-10days.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Kappa:0.839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09" marR="451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https://github.com/sveitser/kaggle_diabetic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09" marR="45109" marT="0" marB="0"/>
                </a:tc>
              </a:tr>
              <a:tr h="1321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3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09" marR="451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Oversampling,augmentation.</a:t>
                      </a:r>
                      <a:endParaRPr lang="zh-CN" sz="1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Architecture:http://jeffreydf.github.io/diabetic-retinopathy-detection/</a:t>
                      </a:r>
                      <a:endParaRPr lang="zh-CN" sz="1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512x512 pixel input images.</a:t>
                      </a:r>
                      <a:endParaRPr lang="zh-CN" sz="1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theano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09" marR="451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GRID K520 on AWS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Kappa:0.824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09" marR="451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https://github.com/JeffreyDF/kaggle_diabetic_retinopathy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09" marR="45109" marT="0" marB="0"/>
                </a:tc>
              </a:tr>
              <a:tr h="7927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09" marR="451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 err="1">
                          <a:effectLst/>
                          <a:hlinkClick r:id="rId1"/>
                        </a:rPr>
                        <a:t>theano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data augmentation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balance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09" marR="451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Kappa:0.74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09" marR="451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https://github.com/ilyakava/kaggle-dr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09" marR="45109" marT="0" marB="0"/>
                </a:tc>
              </a:tr>
              <a:tr h="1051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5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09" marR="451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Keras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Augmentation.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09" marR="451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QWK:0.426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09" marR="451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https://github.com/timothyman/diabetic_retinopathy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09" marR="45109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xfrm>
            <a:off x="4926106" y="199673"/>
            <a:ext cx="1835759" cy="553998"/>
          </a:xfrm>
        </p:spPr>
        <p:txBody>
          <a:bodyPr/>
          <a:lstStyle/>
          <a:p>
            <a:r>
              <a:rPr lang="en-US" altLang="zh-CN" dirty="0" smtClean="0">
                <a:latin typeface="Arial Unicode MS"/>
                <a:ea typeface="Arial Unicode MS"/>
                <a:cs typeface="Arial Unicode MS"/>
              </a:rPr>
              <a:t>Database</a:t>
            </a:r>
            <a:endParaRPr lang="zh-CN" altLang="en-US" dirty="0" smtClean="0">
              <a:latin typeface="Arial Unicode MS"/>
              <a:ea typeface="Arial Unicode MS"/>
              <a:cs typeface="Arial Unicode M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79376" y="4185016"/>
          <a:ext cx="4161810" cy="194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905"/>
                <a:gridCol w="2080905"/>
              </a:tblGrid>
              <a:tr h="3845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25810</a:t>
                      </a:r>
                      <a:endParaRPr lang="zh-CN" altLang="en-US" dirty="0"/>
                    </a:p>
                  </a:txBody>
                  <a:tcPr/>
                </a:tc>
              </a:tr>
              <a:tr h="3898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2443</a:t>
                      </a:r>
                      <a:endParaRPr lang="zh-CN" altLang="en-US" dirty="0"/>
                    </a:p>
                  </a:txBody>
                  <a:tcPr/>
                </a:tc>
              </a:tr>
              <a:tr h="3898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5292</a:t>
                      </a:r>
                      <a:endParaRPr lang="zh-CN" altLang="en-US" dirty="0"/>
                    </a:p>
                  </a:txBody>
                  <a:tcPr/>
                </a:tc>
              </a:tr>
              <a:tr h="3898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873</a:t>
                      </a:r>
                      <a:endParaRPr lang="zh-CN" altLang="en-US" dirty="0"/>
                    </a:p>
                  </a:txBody>
                  <a:tcPr/>
                </a:tc>
              </a:tr>
              <a:tr h="3898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0016" y="1566146"/>
            <a:ext cx="5600700" cy="4438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830" y="4185016"/>
            <a:ext cx="2185655" cy="17281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1497518"/>
            <a:ext cx="5316488" cy="347318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9659" y="3700247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Kaggle:35126 training images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64" y="109597"/>
            <a:ext cx="2272745" cy="1523581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70992" y="989090"/>
          <a:ext cx="5620444" cy="22527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5224"/>
                <a:gridCol w="2976884"/>
                <a:gridCol w="1398336"/>
              </a:tblGrid>
              <a:tr h="4054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Grade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Description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Number of Images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4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R0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N</a:t>
                      </a:r>
                      <a:r>
                        <a:rPr lang="en-US" sz="1100" kern="0">
                          <a:effectLst/>
                        </a:rPr>
                        <a:t>MA </a:t>
                      </a:r>
                      <a:r>
                        <a:rPr lang="en-US" sz="1400" kern="0">
                          <a:effectLst/>
                        </a:rPr>
                        <a:t>= 0) AND (N</a:t>
                      </a:r>
                      <a:r>
                        <a:rPr lang="en-US" sz="1100" kern="0">
                          <a:effectLst/>
                        </a:rPr>
                        <a:t>HE </a:t>
                      </a:r>
                      <a:r>
                        <a:rPr lang="en-US" sz="1400" kern="0">
                          <a:effectLst/>
                        </a:rPr>
                        <a:t>= 0)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546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4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(0 &lt; N</a:t>
                      </a:r>
                      <a:r>
                        <a:rPr lang="en-US" sz="1100" kern="0" dirty="0">
                          <a:effectLst/>
                        </a:rPr>
                        <a:t>MA </a:t>
                      </a:r>
                      <a:r>
                        <a:rPr lang="en-US" sz="1400" kern="0" dirty="0">
                          <a:effectLst/>
                        </a:rPr>
                        <a:t>_ 5) AND (N</a:t>
                      </a:r>
                      <a:r>
                        <a:rPr lang="en-US" sz="1100" kern="0" dirty="0">
                          <a:effectLst/>
                        </a:rPr>
                        <a:t>HE </a:t>
                      </a:r>
                      <a:r>
                        <a:rPr lang="en-US" sz="1400" kern="0" dirty="0">
                          <a:effectLst/>
                        </a:rPr>
                        <a:t>= 0)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153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4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(5 &lt; N</a:t>
                      </a:r>
                      <a:r>
                        <a:rPr lang="en-US" sz="1100" kern="0">
                          <a:effectLst/>
                        </a:rPr>
                        <a:t>MA </a:t>
                      </a:r>
                      <a:r>
                        <a:rPr lang="en-US" sz="1400" kern="0">
                          <a:effectLst/>
                        </a:rPr>
                        <a:t>&lt; 15) AND (0 &lt; N</a:t>
                      </a:r>
                      <a:r>
                        <a:rPr lang="en-US" sz="1100" kern="0">
                          <a:effectLst/>
                        </a:rPr>
                        <a:t>HE </a:t>
                      </a:r>
                      <a:r>
                        <a:rPr lang="en-US" sz="1400" kern="0">
                          <a:effectLst/>
                        </a:rPr>
                        <a:t>&lt; 5) AND (N</a:t>
                      </a:r>
                      <a:r>
                        <a:rPr lang="en-US" sz="1100" kern="0">
                          <a:effectLst/>
                        </a:rPr>
                        <a:t>NV </a:t>
                      </a:r>
                      <a:r>
                        <a:rPr lang="en-US" sz="1400" kern="0">
                          <a:effectLst/>
                        </a:rPr>
                        <a:t>= 0)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247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4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(N</a:t>
                      </a:r>
                      <a:r>
                        <a:rPr lang="en-US" sz="1100" kern="0" dirty="0">
                          <a:effectLst/>
                        </a:rPr>
                        <a:t>MA</a:t>
                      </a:r>
                      <a:r>
                        <a:rPr lang="zh-CN" sz="2000" kern="100" dirty="0">
                          <a:effectLst/>
                        </a:rPr>
                        <a:t>≥</a:t>
                      </a:r>
                      <a:r>
                        <a:rPr lang="en-US" sz="1400" kern="0" dirty="0">
                          <a:effectLst/>
                        </a:rPr>
                        <a:t>15) OR (N</a:t>
                      </a:r>
                      <a:r>
                        <a:rPr lang="en-US" sz="1100" kern="0" dirty="0">
                          <a:effectLst/>
                        </a:rPr>
                        <a:t>HE</a:t>
                      </a:r>
                      <a:r>
                        <a:rPr lang="zh-CN" sz="2000" kern="100" dirty="0">
                          <a:effectLst/>
                        </a:rPr>
                        <a:t>≥</a:t>
                      </a:r>
                      <a:r>
                        <a:rPr lang="en-US" sz="1400" kern="0" dirty="0">
                          <a:effectLst/>
                        </a:rPr>
                        <a:t>5) OR (N</a:t>
                      </a:r>
                      <a:r>
                        <a:rPr lang="en-US" sz="1100" kern="0" dirty="0">
                          <a:effectLst/>
                        </a:rPr>
                        <a:t>NV </a:t>
                      </a:r>
                      <a:r>
                        <a:rPr lang="en-US" sz="1400" kern="0" dirty="0">
                          <a:effectLst/>
                        </a:rPr>
                        <a:t>&gt; 0)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254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559496" y="336357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Messidor:1200 images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</Words>
  <Application>WPS 演示</Application>
  <PresentationFormat>宽屏</PresentationFormat>
  <Paragraphs>120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Arial Unicode MS</vt:lpstr>
      <vt:lpstr>等线</vt:lpstr>
      <vt:lpstr>Times New Roman</vt:lpstr>
      <vt:lpstr>Arial Unicode MS</vt:lpstr>
      <vt:lpstr>Office 主题</vt:lpstr>
      <vt:lpstr>PowerPoint 演示文稿</vt:lpstr>
      <vt:lpstr>Database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2015-05-05T08:02:00Z</dcterms:created>
  <dcterms:modified xsi:type="dcterms:W3CDTF">2017-11-26T05:52:56Z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