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0"/>
  </p:notesMasterIdLst>
  <p:sldIdLst>
    <p:sldId id="256" r:id="rId2"/>
    <p:sldId id="257" r:id="rId3"/>
    <p:sldId id="260" r:id="rId4"/>
    <p:sldId id="261" r:id="rId5"/>
    <p:sldId id="263" r:id="rId6"/>
    <p:sldId id="264"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69C0D-4451-AC44-BBA1-251ED7D524C2}" v="26" dt="2023-12-09T04:33:15.9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1"/>
    <p:restoredTop sz="96186"/>
  </p:normalViewPr>
  <p:slideViewPr>
    <p:cSldViewPr snapToGrid="0">
      <p:cViewPr varScale="1">
        <p:scale>
          <a:sx n="122" d="100"/>
          <a:sy n="122"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59397E-39B0-F640-80FA-FB0F022C5564}" type="datetimeFigureOut">
              <a:rPr lang="en-US" smtClean="0"/>
              <a:t>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EB1F4-E173-F947-99DA-F3A2FCE21BA0}" type="slidenum">
              <a:rPr lang="en-US" smtClean="0"/>
              <a:t>‹#›</a:t>
            </a:fld>
            <a:endParaRPr lang="en-US"/>
          </a:p>
        </p:txBody>
      </p:sp>
    </p:spTree>
    <p:extLst>
      <p:ext uri="{BB962C8B-B14F-4D97-AF65-F5344CB8AC3E}">
        <p14:creationId xmlns:p14="http://schemas.microsoft.com/office/powerpoint/2010/main" val="253419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study 2 data set</a:t>
            </a:r>
          </a:p>
        </p:txBody>
      </p:sp>
      <p:sp>
        <p:nvSpPr>
          <p:cNvPr id="4" name="Slide Number Placeholder 3"/>
          <p:cNvSpPr>
            <a:spLocks noGrp="1"/>
          </p:cNvSpPr>
          <p:nvPr>
            <p:ph type="sldNum" sz="quarter" idx="5"/>
          </p:nvPr>
        </p:nvSpPr>
        <p:spPr/>
        <p:txBody>
          <a:bodyPr/>
          <a:lstStyle/>
          <a:p>
            <a:fld id="{53FEB1F4-E173-F947-99DA-F3A2FCE21BA0}" type="slidenum">
              <a:rPr lang="en-US" smtClean="0"/>
              <a:t>1</a:t>
            </a:fld>
            <a:endParaRPr lang="en-US"/>
          </a:p>
        </p:txBody>
      </p:sp>
    </p:spTree>
    <p:extLst>
      <p:ext uri="{BB962C8B-B14F-4D97-AF65-F5344CB8AC3E}">
        <p14:creationId xmlns:p14="http://schemas.microsoft.com/office/powerpoint/2010/main" val="3455501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7487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87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69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419398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58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949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330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128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85954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33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12/7/23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87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12/7/23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36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67B3B-DA32-69C3-2943-90BBBD0F65D6}"/>
              </a:ext>
            </a:extLst>
          </p:cNvPr>
          <p:cNvSpPr>
            <a:spLocks noGrp="1"/>
          </p:cNvSpPr>
          <p:nvPr>
            <p:ph type="ctrTitle"/>
          </p:nvPr>
        </p:nvSpPr>
        <p:spPr>
          <a:xfrm>
            <a:off x="520601" y="4840264"/>
            <a:ext cx="8044280" cy="1215547"/>
          </a:xfrm>
        </p:spPr>
        <p:txBody>
          <a:bodyPr anchor="ctr">
            <a:normAutofit fontScale="90000"/>
          </a:bodyPr>
          <a:lstStyle/>
          <a:p>
            <a:r>
              <a:rPr lang="en-US" dirty="0"/>
              <a:t>Final Project Analysis DDS-6306</a:t>
            </a:r>
          </a:p>
        </p:txBody>
      </p:sp>
      <p:sp>
        <p:nvSpPr>
          <p:cNvPr id="3" name="Subtitle 2">
            <a:extLst>
              <a:ext uri="{FF2B5EF4-FFF2-40B4-BE49-F238E27FC236}">
                <a16:creationId xmlns:a16="http://schemas.microsoft.com/office/drawing/2014/main" id="{0F9D96AB-EF21-F95D-8422-44119EDEDE58}"/>
              </a:ext>
            </a:extLst>
          </p:cNvPr>
          <p:cNvSpPr>
            <a:spLocks noGrp="1"/>
          </p:cNvSpPr>
          <p:nvPr>
            <p:ph type="subTitle" idx="1"/>
          </p:nvPr>
        </p:nvSpPr>
        <p:spPr>
          <a:xfrm>
            <a:off x="9189720" y="4753342"/>
            <a:ext cx="2519973" cy="1389390"/>
          </a:xfrm>
        </p:spPr>
        <p:txBody>
          <a:bodyPr anchor="ctr">
            <a:normAutofit/>
          </a:bodyPr>
          <a:lstStyle/>
          <a:p>
            <a:r>
              <a:rPr lang="en-US" dirty="0"/>
              <a:t>Ivan Chavez</a:t>
            </a:r>
          </a:p>
        </p:txBody>
      </p:sp>
      <p:pic>
        <p:nvPicPr>
          <p:cNvPr id="4" name="Picture 3">
            <a:extLst>
              <a:ext uri="{FF2B5EF4-FFF2-40B4-BE49-F238E27FC236}">
                <a16:creationId xmlns:a16="http://schemas.microsoft.com/office/drawing/2014/main" id="{5E3390A1-E14F-90DE-2CE8-8BA0482130C3}"/>
              </a:ext>
            </a:extLst>
          </p:cNvPr>
          <p:cNvPicPr>
            <a:picLocks noChangeAspect="1"/>
          </p:cNvPicPr>
          <p:nvPr/>
        </p:nvPicPr>
        <p:blipFill rotWithShape="1">
          <a:blip r:embed="rId5"/>
          <a:srcRect t="10042" b="23687"/>
          <a:stretch/>
        </p:blipFill>
        <p:spPr>
          <a:xfrm>
            <a:off x="-6781" y="1"/>
            <a:ext cx="12198782" cy="4042122"/>
          </a:xfrm>
          <a:prstGeom prst="rect">
            <a:avLst/>
          </a:prstGeom>
        </p:spPr>
      </p:pic>
      <p:cxnSp>
        <p:nvCxnSpPr>
          <p:cNvPr id="11"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6" name="Audio 35">
            <a:extLst>
              <a:ext uri="{FF2B5EF4-FFF2-40B4-BE49-F238E27FC236}">
                <a16:creationId xmlns:a16="http://schemas.microsoft.com/office/drawing/2014/main" id="{70155100-EBD4-8074-1E25-89C8D94505B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039606245"/>
      </p:ext>
    </p:extLst>
  </p:cSld>
  <p:clrMapOvr>
    <a:masterClrMapping/>
  </p:clrMapOvr>
  <mc:AlternateContent xmlns:mc="http://schemas.openxmlformats.org/markup-compatibility/2006">
    <mc:Choice xmlns:p14="http://schemas.microsoft.com/office/powerpoint/2010/main" Requires="p14">
      <p:transition spd="slow" p14:dur="2000" advTm="10912"/>
    </mc:Choice>
    <mc:Fallback>
      <p:transition spd="slow" advTm="109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668B4-6D82-12DE-F35C-12EBFACDE018}"/>
              </a:ext>
            </a:extLst>
          </p:cNvPr>
          <p:cNvSpPr>
            <a:spLocks noGrp="1"/>
          </p:cNvSpPr>
          <p:nvPr>
            <p:ph type="title"/>
          </p:nvPr>
        </p:nvSpPr>
        <p:spPr>
          <a:xfrm>
            <a:off x="521208" y="786384"/>
            <a:ext cx="3509192" cy="2008193"/>
          </a:xfrm>
        </p:spPr>
        <p:txBody>
          <a:bodyPr anchor="t">
            <a:normAutofit/>
          </a:bodyPr>
          <a:lstStyle/>
          <a:p>
            <a:r>
              <a:rPr lang="en-US" dirty="0"/>
              <a:t>Attrition Analysis</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AE6A-0BB0-7DBF-D8B1-A05B08D1C54C}"/>
              </a:ext>
            </a:extLst>
          </p:cNvPr>
          <p:cNvSpPr>
            <a:spLocks noGrp="1"/>
          </p:cNvSpPr>
          <p:nvPr>
            <p:ph idx="1"/>
          </p:nvPr>
        </p:nvSpPr>
        <p:spPr>
          <a:xfrm>
            <a:off x="571502" y="3066892"/>
            <a:ext cx="3276598" cy="2856476"/>
          </a:xfrm>
        </p:spPr>
        <p:txBody>
          <a:bodyPr anchor="b">
            <a:normAutofit/>
          </a:bodyPr>
          <a:lstStyle/>
          <a:p>
            <a:r>
              <a:rPr lang="en-US" sz="1800"/>
              <a:t>To start my analysis, I wanted to observe the variables and get a better understanding of the dataset and what variables attributed to attrition or had correlations to the attrition values.</a:t>
            </a:r>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AF30888-5E2E-BB8A-6D2B-B0582225E4AA}"/>
              </a:ext>
            </a:extLst>
          </p:cNvPr>
          <p:cNvPicPr>
            <a:picLocks noChangeAspect="1"/>
          </p:cNvPicPr>
          <p:nvPr/>
        </p:nvPicPr>
        <p:blipFill>
          <a:blip r:embed="rId4"/>
          <a:stretch>
            <a:fillRect/>
          </a:stretch>
        </p:blipFill>
        <p:spPr>
          <a:xfrm>
            <a:off x="4925749" y="1028699"/>
            <a:ext cx="6068821" cy="4346059"/>
          </a:xfrm>
          <a:prstGeom prst="rect">
            <a:avLst/>
          </a:prstGeom>
        </p:spPr>
      </p:pic>
      <p:pic>
        <p:nvPicPr>
          <p:cNvPr id="38" name="Audio 37">
            <a:extLst>
              <a:ext uri="{FF2B5EF4-FFF2-40B4-BE49-F238E27FC236}">
                <a16:creationId xmlns:a16="http://schemas.microsoft.com/office/drawing/2014/main" id="{211714D5-147E-C43E-9C87-8138DCBF4C4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81336344"/>
      </p:ext>
    </p:extLst>
  </p:cSld>
  <p:clrMapOvr>
    <a:masterClrMapping/>
  </p:clrMapOvr>
  <mc:AlternateContent xmlns:mc="http://schemas.openxmlformats.org/markup-compatibility/2006">
    <mc:Choice xmlns:p14="http://schemas.microsoft.com/office/powerpoint/2010/main" Requires="p14">
      <p:transition spd="slow" p14:dur="2000" advTm="23989"/>
    </mc:Choice>
    <mc:Fallback>
      <p:transition spd="slow" advTm="239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8"/>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668B4-6D82-12DE-F35C-12EBFACDE018}"/>
              </a:ext>
            </a:extLst>
          </p:cNvPr>
          <p:cNvSpPr>
            <a:spLocks noGrp="1"/>
          </p:cNvSpPr>
          <p:nvPr>
            <p:ph type="title"/>
          </p:nvPr>
        </p:nvSpPr>
        <p:spPr>
          <a:xfrm>
            <a:off x="521208" y="786385"/>
            <a:ext cx="3509192" cy="1709008"/>
          </a:xfrm>
        </p:spPr>
        <p:txBody>
          <a:bodyPr anchor="t">
            <a:normAutofit fontScale="90000"/>
          </a:bodyPr>
          <a:lstStyle/>
          <a:p>
            <a:r>
              <a:rPr lang="en-US" dirty="0"/>
              <a:t>Attrition Analysis Cont.</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AE6A-0BB0-7DBF-D8B1-A05B08D1C54C}"/>
              </a:ext>
            </a:extLst>
          </p:cNvPr>
          <p:cNvSpPr>
            <a:spLocks noGrp="1"/>
          </p:cNvSpPr>
          <p:nvPr>
            <p:ph idx="1"/>
          </p:nvPr>
        </p:nvSpPr>
        <p:spPr>
          <a:xfrm>
            <a:off x="571502" y="2133601"/>
            <a:ext cx="3276598" cy="3789767"/>
          </a:xfrm>
        </p:spPr>
        <p:txBody>
          <a:bodyPr anchor="b">
            <a:normAutofit/>
          </a:bodyPr>
          <a:lstStyle/>
          <a:p>
            <a:r>
              <a:rPr lang="en-US" sz="1200" dirty="0"/>
              <a:t>Based off the previous correlation matrix I identified a few values that appeared to be positively correlated to attrition so I built a model around them. </a:t>
            </a:r>
          </a:p>
          <a:p>
            <a:r>
              <a:rPr lang="en-US" sz="1200" dirty="0"/>
              <a:t>Those variables were Hourly rate, distance from home, and number of companies worked.</a:t>
            </a:r>
          </a:p>
          <a:p>
            <a:r>
              <a:rPr lang="en-US" sz="1200" dirty="0"/>
              <a:t>After testing though this model wasn’t a good fit since we did have a high sensitivity but the specificity level was low in comparison.</a:t>
            </a:r>
          </a:p>
          <a:p>
            <a:r>
              <a:rPr lang="en-US" sz="1200" dirty="0"/>
              <a:t>Through t-tests I was able to find the value that had statistical significance in regards to attrition which was distance from home.</a:t>
            </a:r>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B7DA4759-F0A9-620C-4FBE-81F397233982}"/>
              </a:ext>
            </a:extLst>
          </p:cNvPr>
          <p:cNvPicPr>
            <a:picLocks noChangeAspect="1"/>
          </p:cNvPicPr>
          <p:nvPr/>
        </p:nvPicPr>
        <p:blipFill>
          <a:blip r:embed="rId4"/>
          <a:stretch>
            <a:fillRect/>
          </a:stretch>
        </p:blipFill>
        <p:spPr>
          <a:xfrm>
            <a:off x="4601900" y="1059076"/>
            <a:ext cx="3427195" cy="3795943"/>
          </a:xfrm>
          <a:prstGeom prst="rect">
            <a:avLst/>
          </a:prstGeom>
        </p:spPr>
      </p:pic>
      <p:sp>
        <p:nvSpPr>
          <p:cNvPr id="7" name="TextBox 6">
            <a:extLst>
              <a:ext uri="{FF2B5EF4-FFF2-40B4-BE49-F238E27FC236}">
                <a16:creationId xmlns:a16="http://schemas.microsoft.com/office/drawing/2014/main" id="{A40CC48A-8806-264E-A338-1BA010701EB3}"/>
              </a:ext>
            </a:extLst>
          </p:cNvPr>
          <p:cNvSpPr txBox="1"/>
          <p:nvPr/>
        </p:nvSpPr>
        <p:spPr>
          <a:xfrm>
            <a:off x="5312230" y="687754"/>
            <a:ext cx="1905000" cy="369332"/>
          </a:xfrm>
          <a:prstGeom prst="rect">
            <a:avLst/>
          </a:prstGeom>
          <a:noFill/>
        </p:spPr>
        <p:txBody>
          <a:bodyPr wrap="square" rtlCol="0">
            <a:spAutoFit/>
          </a:bodyPr>
          <a:lstStyle/>
          <a:p>
            <a:r>
              <a:rPr lang="en-US" dirty="0"/>
              <a:t>First KNN Model</a:t>
            </a:r>
          </a:p>
        </p:txBody>
      </p:sp>
      <p:pic>
        <p:nvPicPr>
          <p:cNvPr id="10" name="Picture 9" descr="A black text on a white background&#10;&#10;Description automatically generated">
            <a:extLst>
              <a:ext uri="{FF2B5EF4-FFF2-40B4-BE49-F238E27FC236}">
                <a16:creationId xmlns:a16="http://schemas.microsoft.com/office/drawing/2014/main" id="{B9DE6898-903C-B999-177D-C419D03A1142}"/>
              </a:ext>
            </a:extLst>
          </p:cNvPr>
          <p:cNvPicPr>
            <a:picLocks noChangeAspect="1"/>
          </p:cNvPicPr>
          <p:nvPr/>
        </p:nvPicPr>
        <p:blipFill>
          <a:blip r:embed="rId5"/>
          <a:stretch>
            <a:fillRect/>
          </a:stretch>
        </p:blipFill>
        <p:spPr>
          <a:xfrm>
            <a:off x="8211394" y="1334085"/>
            <a:ext cx="3920570" cy="2279969"/>
          </a:xfrm>
          <a:prstGeom prst="rect">
            <a:avLst/>
          </a:prstGeom>
        </p:spPr>
      </p:pic>
      <p:sp>
        <p:nvSpPr>
          <p:cNvPr id="12" name="TextBox 11">
            <a:extLst>
              <a:ext uri="{FF2B5EF4-FFF2-40B4-BE49-F238E27FC236}">
                <a16:creationId xmlns:a16="http://schemas.microsoft.com/office/drawing/2014/main" id="{70484487-0E44-B255-FC9B-D88DE98F795C}"/>
              </a:ext>
            </a:extLst>
          </p:cNvPr>
          <p:cNvSpPr txBox="1"/>
          <p:nvPr/>
        </p:nvSpPr>
        <p:spPr>
          <a:xfrm>
            <a:off x="8556171" y="687754"/>
            <a:ext cx="3064327" cy="646331"/>
          </a:xfrm>
          <a:prstGeom prst="rect">
            <a:avLst/>
          </a:prstGeom>
          <a:noFill/>
        </p:spPr>
        <p:txBody>
          <a:bodyPr wrap="square" rtlCol="0">
            <a:spAutoFit/>
          </a:bodyPr>
          <a:lstStyle/>
          <a:p>
            <a:r>
              <a:rPr lang="en-US" dirty="0"/>
              <a:t>T-test for Distance from home compared to attrition</a:t>
            </a:r>
          </a:p>
        </p:txBody>
      </p:sp>
      <p:pic>
        <p:nvPicPr>
          <p:cNvPr id="31" name="Audio 30">
            <a:extLst>
              <a:ext uri="{FF2B5EF4-FFF2-40B4-BE49-F238E27FC236}">
                <a16:creationId xmlns:a16="http://schemas.microsoft.com/office/drawing/2014/main" id="{F16BC28B-1C59-B4EB-4D65-0F06DC81F58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181543805"/>
      </p:ext>
    </p:extLst>
  </p:cSld>
  <p:clrMapOvr>
    <a:masterClrMapping/>
  </p:clrMapOvr>
  <mc:AlternateContent xmlns:mc="http://schemas.openxmlformats.org/markup-compatibility/2006">
    <mc:Choice xmlns:p14="http://schemas.microsoft.com/office/powerpoint/2010/main" Requires="p14">
      <p:transition spd="slow" p14:dur="2000" advTm="48341"/>
    </mc:Choice>
    <mc:Fallback>
      <p:transition spd="slow" advTm="483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668B4-6D82-12DE-F35C-12EBFACDE018}"/>
              </a:ext>
            </a:extLst>
          </p:cNvPr>
          <p:cNvSpPr>
            <a:spLocks noGrp="1"/>
          </p:cNvSpPr>
          <p:nvPr>
            <p:ph type="title"/>
          </p:nvPr>
        </p:nvSpPr>
        <p:spPr>
          <a:xfrm>
            <a:off x="521208" y="786385"/>
            <a:ext cx="3509192" cy="1709008"/>
          </a:xfrm>
        </p:spPr>
        <p:txBody>
          <a:bodyPr anchor="t">
            <a:normAutofit fontScale="90000"/>
          </a:bodyPr>
          <a:lstStyle/>
          <a:p>
            <a:r>
              <a:rPr lang="en-US" dirty="0"/>
              <a:t>Attrition Analysis Cont.</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E5EAE6A-0BB0-7DBF-D8B1-A05B08D1C54C}"/>
              </a:ext>
            </a:extLst>
          </p:cNvPr>
          <p:cNvSpPr>
            <a:spLocks noGrp="1"/>
          </p:cNvSpPr>
          <p:nvPr>
            <p:ph idx="1"/>
          </p:nvPr>
        </p:nvSpPr>
        <p:spPr>
          <a:xfrm>
            <a:off x="571502" y="2133601"/>
            <a:ext cx="3276598" cy="3789767"/>
          </a:xfrm>
        </p:spPr>
        <p:txBody>
          <a:bodyPr anchor="b">
            <a:normAutofit/>
          </a:bodyPr>
          <a:lstStyle/>
          <a:p>
            <a:r>
              <a:rPr lang="en-US" sz="1200" dirty="0"/>
              <a:t>After looking at the correlation matrix, investigating the variables, and research I decided to add variables that were negatively correlated to attrition to help the model be a better fit and attain the values that we want. </a:t>
            </a:r>
          </a:p>
          <a:p>
            <a:r>
              <a:rPr lang="en-US" sz="1200" dirty="0"/>
              <a:t>After running the model and creating a oversampled dataset the model performed much better and I was able to attain the desired levels that I wanted.</a:t>
            </a:r>
          </a:p>
          <a:p>
            <a:r>
              <a:rPr lang="en-US" sz="1200" dirty="0"/>
              <a:t>I used this model to produce the predictions for the no attrition dataset.</a:t>
            </a:r>
          </a:p>
          <a:p>
            <a:endParaRPr lang="en-US" sz="1200" dirty="0"/>
          </a:p>
        </p:txBody>
      </p: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40CC48A-8806-264E-A338-1BA010701EB3}"/>
              </a:ext>
            </a:extLst>
          </p:cNvPr>
          <p:cNvSpPr txBox="1"/>
          <p:nvPr/>
        </p:nvSpPr>
        <p:spPr>
          <a:xfrm>
            <a:off x="5312229" y="687754"/>
            <a:ext cx="2460161" cy="369332"/>
          </a:xfrm>
          <a:prstGeom prst="rect">
            <a:avLst/>
          </a:prstGeom>
          <a:noFill/>
        </p:spPr>
        <p:txBody>
          <a:bodyPr wrap="square" rtlCol="0">
            <a:spAutoFit/>
          </a:bodyPr>
          <a:lstStyle/>
          <a:p>
            <a:r>
              <a:rPr lang="en-US" dirty="0"/>
              <a:t>Second KNN Model</a:t>
            </a:r>
          </a:p>
        </p:txBody>
      </p:sp>
      <p:sp>
        <p:nvSpPr>
          <p:cNvPr id="12" name="TextBox 11">
            <a:extLst>
              <a:ext uri="{FF2B5EF4-FFF2-40B4-BE49-F238E27FC236}">
                <a16:creationId xmlns:a16="http://schemas.microsoft.com/office/drawing/2014/main" id="{70484487-0E44-B255-FC9B-D88DE98F795C}"/>
              </a:ext>
            </a:extLst>
          </p:cNvPr>
          <p:cNvSpPr txBox="1"/>
          <p:nvPr/>
        </p:nvSpPr>
        <p:spPr>
          <a:xfrm>
            <a:off x="8169724" y="603955"/>
            <a:ext cx="3624943" cy="369332"/>
          </a:xfrm>
          <a:prstGeom prst="rect">
            <a:avLst/>
          </a:prstGeom>
          <a:noFill/>
        </p:spPr>
        <p:txBody>
          <a:bodyPr wrap="square" rtlCol="0">
            <a:spAutoFit/>
          </a:bodyPr>
          <a:lstStyle/>
          <a:p>
            <a:r>
              <a:rPr lang="en-US" dirty="0"/>
              <a:t>Plot of Mean Acc v K-Value</a:t>
            </a:r>
          </a:p>
        </p:txBody>
      </p:sp>
      <p:pic>
        <p:nvPicPr>
          <p:cNvPr id="5" name="Picture 4" descr="A screenshot of a computer&#10;&#10;Description automatically generated">
            <a:extLst>
              <a:ext uri="{FF2B5EF4-FFF2-40B4-BE49-F238E27FC236}">
                <a16:creationId xmlns:a16="http://schemas.microsoft.com/office/drawing/2014/main" id="{7AAFD654-944F-C4F1-7E35-0AB1487B81C4}"/>
              </a:ext>
            </a:extLst>
          </p:cNvPr>
          <p:cNvPicPr>
            <a:picLocks noChangeAspect="1"/>
          </p:cNvPicPr>
          <p:nvPr/>
        </p:nvPicPr>
        <p:blipFill>
          <a:blip r:embed="rId4"/>
          <a:stretch>
            <a:fillRect/>
          </a:stretch>
        </p:blipFill>
        <p:spPr>
          <a:xfrm>
            <a:off x="4808802" y="1042381"/>
            <a:ext cx="3175856" cy="4346037"/>
          </a:xfrm>
          <a:prstGeom prst="rect">
            <a:avLst/>
          </a:prstGeom>
        </p:spPr>
      </p:pic>
      <p:pic>
        <p:nvPicPr>
          <p:cNvPr id="8" name="Picture 7">
            <a:extLst>
              <a:ext uri="{FF2B5EF4-FFF2-40B4-BE49-F238E27FC236}">
                <a16:creationId xmlns:a16="http://schemas.microsoft.com/office/drawing/2014/main" id="{0A4827B6-42B5-CD4D-305E-570A7E1322F8}"/>
              </a:ext>
            </a:extLst>
          </p:cNvPr>
          <p:cNvPicPr>
            <a:picLocks noChangeAspect="1"/>
          </p:cNvPicPr>
          <p:nvPr/>
        </p:nvPicPr>
        <p:blipFill>
          <a:blip r:embed="rId5"/>
          <a:stretch>
            <a:fillRect/>
          </a:stretch>
        </p:blipFill>
        <p:spPr>
          <a:xfrm>
            <a:off x="8267699" y="1042381"/>
            <a:ext cx="3750115" cy="4346030"/>
          </a:xfrm>
          <a:prstGeom prst="rect">
            <a:avLst/>
          </a:prstGeom>
        </p:spPr>
      </p:pic>
      <p:pic>
        <p:nvPicPr>
          <p:cNvPr id="27" name="Audio 26">
            <a:extLst>
              <a:ext uri="{FF2B5EF4-FFF2-40B4-BE49-F238E27FC236}">
                <a16:creationId xmlns:a16="http://schemas.microsoft.com/office/drawing/2014/main" id="{74692C88-94C7-6FDE-928F-95AF47FB6AFC}"/>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73750381"/>
      </p:ext>
    </p:extLst>
  </p:cSld>
  <p:clrMapOvr>
    <a:masterClrMapping/>
  </p:clrMapOvr>
  <mc:AlternateContent xmlns:mc="http://schemas.openxmlformats.org/markup-compatibility/2006">
    <mc:Choice xmlns:p14="http://schemas.microsoft.com/office/powerpoint/2010/main" Requires="p14">
      <p:transition spd="slow" p14:dur="2000" advTm="56352"/>
    </mc:Choice>
    <mc:Fallback>
      <p:transition spd="slow" advTm="563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01B49-9E04-2216-54AA-EF85420848E9}"/>
              </a:ext>
            </a:extLst>
          </p:cNvPr>
          <p:cNvSpPr>
            <a:spLocks noGrp="1"/>
          </p:cNvSpPr>
          <p:nvPr>
            <p:ph type="title"/>
          </p:nvPr>
        </p:nvSpPr>
        <p:spPr>
          <a:xfrm>
            <a:off x="560689" y="812350"/>
            <a:ext cx="11049000" cy="638768"/>
          </a:xfrm>
        </p:spPr>
        <p:txBody>
          <a:bodyPr>
            <a:normAutofit/>
          </a:bodyPr>
          <a:lstStyle/>
          <a:p>
            <a:r>
              <a:rPr lang="en-US" sz="3600" dirty="0"/>
              <a:t>Monthly Income Analysis</a:t>
            </a:r>
          </a:p>
        </p:txBody>
      </p:sp>
      <p:sp>
        <p:nvSpPr>
          <p:cNvPr id="3" name="Content Placeholder 2">
            <a:extLst>
              <a:ext uri="{FF2B5EF4-FFF2-40B4-BE49-F238E27FC236}">
                <a16:creationId xmlns:a16="http://schemas.microsoft.com/office/drawing/2014/main" id="{003F5973-633B-D248-46F4-82480AF88080}"/>
              </a:ext>
            </a:extLst>
          </p:cNvPr>
          <p:cNvSpPr>
            <a:spLocks noGrp="1"/>
          </p:cNvSpPr>
          <p:nvPr>
            <p:ph idx="1"/>
          </p:nvPr>
        </p:nvSpPr>
        <p:spPr>
          <a:xfrm>
            <a:off x="549878" y="1945056"/>
            <a:ext cx="11059811" cy="863460"/>
          </a:xfrm>
        </p:spPr>
        <p:txBody>
          <a:bodyPr>
            <a:normAutofit fontScale="77500" lnSpcReduction="20000"/>
          </a:bodyPr>
          <a:lstStyle/>
          <a:p>
            <a:r>
              <a:rPr lang="en-US" dirty="0"/>
              <a:t>Next my goal was to observe the monthly income and obtain a model that would be best in predicting monthly income. So I ran a few variable selections seen below. After running the selection process and observing the values I decided to go with the model that the stepwise and forward variable selection picked.</a:t>
            </a:r>
          </a:p>
        </p:txBody>
      </p:sp>
      <p:pic>
        <p:nvPicPr>
          <p:cNvPr id="5" name="Picture 4" descr="A table of numbers and a selection summary&#10;&#10;Description automatically generated">
            <a:extLst>
              <a:ext uri="{FF2B5EF4-FFF2-40B4-BE49-F238E27FC236}">
                <a16:creationId xmlns:a16="http://schemas.microsoft.com/office/drawing/2014/main" id="{B167B327-11AC-F0E2-68E3-1480A8CE9D2A}"/>
              </a:ext>
            </a:extLst>
          </p:cNvPr>
          <p:cNvPicPr>
            <a:picLocks noChangeAspect="1"/>
          </p:cNvPicPr>
          <p:nvPr/>
        </p:nvPicPr>
        <p:blipFill>
          <a:blip r:embed="rId4"/>
          <a:stretch>
            <a:fillRect/>
          </a:stretch>
        </p:blipFill>
        <p:spPr>
          <a:xfrm>
            <a:off x="103489" y="3596365"/>
            <a:ext cx="3913340" cy="2492828"/>
          </a:xfrm>
          <a:prstGeom prst="rect">
            <a:avLst/>
          </a:prstGeom>
        </p:spPr>
      </p:pic>
      <p:sp>
        <p:nvSpPr>
          <p:cNvPr id="6" name="TextBox 5">
            <a:extLst>
              <a:ext uri="{FF2B5EF4-FFF2-40B4-BE49-F238E27FC236}">
                <a16:creationId xmlns:a16="http://schemas.microsoft.com/office/drawing/2014/main" id="{1CE76943-DCE8-AC51-D06B-B3F0D8006187}"/>
              </a:ext>
            </a:extLst>
          </p:cNvPr>
          <p:cNvSpPr txBox="1"/>
          <p:nvPr/>
        </p:nvSpPr>
        <p:spPr>
          <a:xfrm>
            <a:off x="966145" y="3117788"/>
            <a:ext cx="2188028" cy="369332"/>
          </a:xfrm>
          <a:prstGeom prst="rect">
            <a:avLst/>
          </a:prstGeom>
          <a:noFill/>
        </p:spPr>
        <p:txBody>
          <a:bodyPr wrap="square" rtlCol="0">
            <a:spAutoFit/>
          </a:bodyPr>
          <a:lstStyle/>
          <a:p>
            <a:r>
              <a:rPr lang="en-US" dirty="0"/>
              <a:t>Forward Selection</a:t>
            </a:r>
          </a:p>
        </p:txBody>
      </p:sp>
      <p:pic>
        <p:nvPicPr>
          <p:cNvPr id="8" name="Picture 7" descr="A table of numbers and text&#10;&#10;Description automatically generated">
            <a:extLst>
              <a:ext uri="{FF2B5EF4-FFF2-40B4-BE49-F238E27FC236}">
                <a16:creationId xmlns:a16="http://schemas.microsoft.com/office/drawing/2014/main" id="{15EE63C2-279A-DB82-D104-03F68EBBA602}"/>
              </a:ext>
            </a:extLst>
          </p:cNvPr>
          <p:cNvPicPr>
            <a:picLocks noChangeAspect="1"/>
          </p:cNvPicPr>
          <p:nvPr/>
        </p:nvPicPr>
        <p:blipFill>
          <a:blip r:embed="rId5"/>
          <a:stretch>
            <a:fillRect/>
          </a:stretch>
        </p:blipFill>
        <p:spPr>
          <a:xfrm>
            <a:off x="4171952" y="3600444"/>
            <a:ext cx="4003221" cy="2501900"/>
          </a:xfrm>
          <a:prstGeom prst="rect">
            <a:avLst/>
          </a:prstGeom>
        </p:spPr>
      </p:pic>
      <p:sp>
        <p:nvSpPr>
          <p:cNvPr id="9" name="TextBox 8">
            <a:extLst>
              <a:ext uri="{FF2B5EF4-FFF2-40B4-BE49-F238E27FC236}">
                <a16:creationId xmlns:a16="http://schemas.microsoft.com/office/drawing/2014/main" id="{8D2966A6-AA60-02DC-0FAA-53AAF2479075}"/>
              </a:ext>
            </a:extLst>
          </p:cNvPr>
          <p:cNvSpPr txBox="1"/>
          <p:nvPr/>
        </p:nvSpPr>
        <p:spPr>
          <a:xfrm>
            <a:off x="4876912" y="3117788"/>
            <a:ext cx="2405742" cy="369332"/>
          </a:xfrm>
          <a:prstGeom prst="rect">
            <a:avLst/>
          </a:prstGeom>
          <a:noFill/>
        </p:spPr>
        <p:txBody>
          <a:bodyPr wrap="square" rtlCol="0">
            <a:spAutoFit/>
          </a:bodyPr>
          <a:lstStyle/>
          <a:p>
            <a:r>
              <a:rPr lang="en-US" dirty="0"/>
              <a:t>Backward Selection</a:t>
            </a:r>
          </a:p>
        </p:txBody>
      </p:sp>
      <p:pic>
        <p:nvPicPr>
          <p:cNvPr id="11" name="Picture 10" descr="A table of numbers and a number&#10;&#10;Description automatically generated with medium confidence">
            <a:extLst>
              <a:ext uri="{FF2B5EF4-FFF2-40B4-BE49-F238E27FC236}">
                <a16:creationId xmlns:a16="http://schemas.microsoft.com/office/drawing/2014/main" id="{A98061EE-0398-E50C-71DB-588C201A1C3E}"/>
              </a:ext>
            </a:extLst>
          </p:cNvPr>
          <p:cNvPicPr>
            <a:picLocks noChangeAspect="1"/>
          </p:cNvPicPr>
          <p:nvPr/>
        </p:nvPicPr>
        <p:blipFill>
          <a:blip r:embed="rId6"/>
          <a:stretch>
            <a:fillRect/>
          </a:stretch>
        </p:blipFill>
        <p:spPr>
          <a:xfrm>
            <a:off x="8436429" y="3596364"/>
            <a:ext cx="3521527" cy="2501899"/>
          </a:xfrm>
          <a:prstGeom prst="rect">
            <a:avLst/>
          </a:prstGeom>
        </p:spPr>
      </p:pic>
      <p:sp>
        <p:nvSpPr>
          <p:cNvPr id="12" name="TextBox 11">
            <a:extLst>
              <a:ext uri="{FF2B5EF4-FFF2-40B4-BE49-F238E27FC236}">
                <a16:creationId xmlns:a16="http://schemas.microsoft.com/office/drawing/2014/main" id="{95502898-5BBF-161B-4A9F-0FD32D90C0B3}"/>
              </a:ext>
            </a:extLst>
          </p:cNvPr>
          <p:cNvSpPr txBox="1"/>
          <p:nvPr/>
        </p:nvSpPr>
        <p:spPr>
          <a:xfrm>
            <a:off x="9086961" y="3117788"/>
            <a:ext cx="2220462" cy="369332"/>
          </a:xfrm>
          <a:prstGeom prst="rect">
            <a:avLst/>
          </a:prstGeom>
          <a:noFill/>
        </p:spPr>
        <p:txBody>
          <a:bodyPr wrap="square" rtlCol="0">
            <a:spAutoFit/>
          </a:bodyPr>
          <a:lstStyle/>
          <a:p>
            <a:r>
              <a:rPr lang="en-US" dirty="0"/>
              <a:t>Stepwise Selection</a:t>
            </a:r>
          </a:p>
        </p:txBody>
      </p:sp>
      <p:pic>
        <p:nvPicPr>
          <p:cNvPr id="22" name="Audio 21">
            <a:extLst>
              <a:ext uri="{FF2B5EF4-FFF2-40B4-BE49-F238E27FC236}">
                <a16:creationId xmlns:a16="http://schemas.microsoft.com/office/drawing/2014/main" id="{33BAFBE1-5FFC-A335-5F1A-C3827870406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21730783"/>
      </p:ext>
    </p:extLst>
  </p:cSld>
  <p:clrMapOvr>
    <a:masterClrMapping/>
  </p:clrMapOvr>
  <mc:AlternateContent xmlns:mc="http://schemas.openxmlformats.org/markup-compatibility/2006">
    <mc:Choice xmlns:p14="http://schemas.microsoft.com/office/powerpoint/2010/main" Requires="p14">
      <p:transition spd="slow" p14:dur="2000" advTm="45685"/>
    </mc:Choice>
    <mc:Fallback>
      <p:transition spd="slow" advTm="456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2257-64E0-3E86-2CF4-A12A67C4FCA7}"/>
              </a:ext>
            </a:extLst>
          </p:cNvPr>
          <p:cNvSpPr>
            <a:spLocks noGrp="1"/>
          </p:cNvSpPr>
          <p:nvPr>
            <p:ph type="title"/>
          </p:nvPr>
        </p:nvSpPr>
        <p:spPr/>
        <p:txBody>
          <a:bodyPr/>
          <a:lstStyle/>
          <a:p>
            <a:r>
              <a:rPr lang="en-US" dirty="0"/>
              <a:t>Monthly Income Analysis Cont.</a:t>
            </a:r>
          </a:p>
        </p:txBody>
      </p:sp>
      <p:sp>
        <p:nvSpPr>
          <p:cNvPr id="3" name="Content Placeholder 2">
            <a:extLst>
              <a:ext uri="{FF2B5EF4-FFF2-40B4-BE49-F238E27FC236}">
                <a16:creationId xmlns:a16="http://schemas.microsoft.com/office/drawing/2014/main" id="{04FC4B65-8593-3018-C844-D9C0639A31DC}"/>
              </a:ext>
            </a:extLst>
          </p:cNvPr>
          <p:cNvSpPr>
            <a:spLocks noGrp="1"/>
          </p:cNvSpPr>
          <p:nvPr>
            <p:ph idx="1"/>
          </p:nvPr>
        </p:nvSpPr>
        <p:spPr>
          <a:xfrm>
            <a:off x="571499" y="2075689"/>
            <a:ext cx="11059811" cy="1200912"/>
          </a:xfrm>
        </p:spPr>
        <p:txBody>
          <a:bodyPr/>
          <a:lstStyle/>
          <a:p>
            <a:r>
              <a:rPr lang="en-US" dirty="0"/>
              <a:t>The variables I chose for my multiple linear regression model are monthly income, total working years, years with current manager, and distance from home. This model produced the best values. Below are plots of the residuals and cooks D.</a:t>
            </a:r>
          </a:p>
        </p:txBody>
      </p:sp>
      <p:pic>
        <p:nvPicPr>
          <p:cNvPr id="4" name="Picture 3">
            <a:extLst>
              <a:ext uri="{FF2B5EF4-FFF2-40B4-BE49-F238E27FC236}">
                <a16:creationId xmlns:a16="http://schemas.microsoft.com/office/drawing/2014/main" id="{F7D62316-A326-7E55-9857-C232E1713F31}"/>
              </a:ext>
            </a:extLst>
          </p:cNvPr>
          <p:cNvPicPr>
            <a:picLocks noChangeAspect="1"/>
          </p:cNvPicPr>
          <p:nvPr/>
        </p:nvPicPr>
        <p:blipFill>
          <a:blip r:embed="rId4"/>
          <a:stretch>
            <a:fillRect/>
          </a:stretch>
        </p:blipFill>
        <p:spPr>
          <a:xfrm>
            <a:off x="386195" y="3276601"/>
            <a:ext cx="5444530" cy="3145536"/>
          </a:xfrm>
          <a:prstGeom prst="rect">
            <a:avLst/>
          </a:prstGeom>
        </p:spPr>
      </p:pic>
      <p:pic>
        <p:nvPicPr>
          <p:cNvPr id="5" name="Picture 4">
            <a:extLst>
              <a:ext uri="{FF2B5EF4-FFF2-40B4-BE49-F238E27FC236}">
                <a16:creationId xmlns:a16="http://schemas.microsoft.com/office/drawing/2014/main" id="{ED2A4C5D-54F0-BE3E-FCA3-6480D24D864C}"/>
              </a:ext>
            </a:extLst>
          </p:cNvPr>
          <p:cNvPicPr>
            <a:picLocks noChangeAspect="1"/>
          </p:cNvPicPr>
          <p:nvPr/>
        </p:nvPicPr>
        <p:blipFill>
          <a:blip r:embed="rId5"/>
          <a:stretch>
            <a:fillRect/>
          </a:stretch>
        </p:blipFill>
        <p:spPr>
          <a:xfrm>
            <a:off x="6016029" y="3276599"/>
            <a:ext cx="5905500" cy="3145537"/>
          </a:xfrm>
          <a:prstGeom prst="rect">
            <a:avLst/>
          </a:prstGeom>
        </p:spPr>
      </p:pic>
      <p:pic>
        <p:nvPicPr>
          <p:cNvPr id="14" name="Audio 13">
            <a:extLst>
              <a:ext uri="{FF2B5EF4-FFF2-40B4-BE49-F238E27FC236}">
                <a16:creationId xmlns:a16="http://schemas.microsoft.com/office/drawing/2014/main" id="{DAE9C4EB-4D33-C331-D9BA-7277015CFC29}"/>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478001694"/>
      </p:ext>
    </p:extLst>
  </p:cSld>
  <p:clrMapOvr>
    <a:masterClrMapping/>
  </p:clrMapOvr>
  <mc:AlternateContent xmlns:mc="http://schemas.openxmlformats.org/markup-compatibility/2006">
    <mc:Choice xmlns:p14="http://schemas.microsoft.com/office/powerpoint/2010/main" Requires="p14">
      <p:transition spd="slow" p14:dur="2000" advTm="22880"/>
    </mc:Choice>
    <mc:Fallback>
      <p:transition spd="slow" advTm="228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126C1-56E7-A290-F46F-731C6911AEB6}"/>
              </a:ext>
            </a:extLst>
          </p:cNvPr>
          <p:cNvSpPr>
            <a:spLocks noGrp="1"/>
          </p:cNvSpPr>
          <p:nvPr>
            <p:ph type="title"/>
          </p:nvPr>
        </p:nvSpPr>
        <p:spPr>
          <a:xfrm>
            <a:off x="521208" y="786384"/>
            <a:ext cx="3509192" cy="2008193"/>
          </a:xfrm>
        </p:spPr>
        <p:txBody>
          <a:bodyPr anchor="t">
            <a:normAutofit/>
          </a:bodyPr>
          <a:lstStyle/>
          <a:p>
            <a:r>
              <a:rPr lang="en-US"/>
              <a:t>Job Role v Monthly Income</a:t>
            </a:r>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699BD96-7329-326E-4CF5-5B31CA4648CF}"/>
              </a:ext>
            </a:extLst>
          </p:cNvPr>
          <p:cNvSpPr>
            <a:spLocks noGrp="1"/>
          </p:cNvSpPr>
          <p:nvPr>
            <p:ph idx="1"/>
          </p:nvPr>
        </p:nvSpPr>
        <p:spPr>
          <a:xfrm>
            <a:off x="571502" y="3066891"/>
            <a:ext cx="3276598" cy="3004719"/>
          </a:xfrm>
        </p:spPr>
        <p:txBody>
          <a:bodyPr anchor="b">
            <a:normAutofit fontScale="85000" lnSpcReduction="10000"/>
          </a:bodyPr>
          <a:lstStyle/>
          <a:p>
            <a:r>
              <a:rPr lang="en-US" sz="1400" dirty="0"/>
              <a:t>I wanted to see if there were any differences on job role and how that affected the mean monthly income. </a:t>
            </a:r>
          </a:p>
          <a:p>
            <a:r>
              <a:rPr lang="en-US" sz="1400" dirty="0"/>
              <a:t>I plotted the values in a box plot and ordered them by monthly income.</a:t>
            </a:r>
          </a:p>
          <a:p>
            <a:r>
              <a:rPr lang="en-US" sz="1400" dirty="0"/>
              <a:t>Additionally, I ran a few tests to see if there were significant differences in the values. </a:t>
            </a:r>
          </a:p>
          <a:p>
            <a:r>
              <a:rPr lang="en-US" sz="1400" dirty="0"/>
              <a:t>I ran a </a:t>
            </a:r>
            <a:r>
              <a:rPr lang="en-US" sz="1400" dirty="0" err="1"/>
              <a:t>tukey</a:t>
            </a:r>
            <a:r>
              <a:rPr lang="en-US" sz="1400" dirty="0"/>
              <a:t> test as well and those results are in my code and this gives a good idea of how the job roles differ from each other in terms of monthly income.</a:t>
            </a:r>
          </a:p>
          <a:p>
            <a:endParaRPr lang="en-US" sz="1800" dirty="0"/>
          </a:p>
        </p:txBody>
      </p: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88336"/>
            <a:ext cx="0" cy="56981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3C7B96-2070-FACE-E93D-03BC4ADA7934}"/>
              </a:ext>
            </a:extLst>
          </p:cNvPr>
          <p:cNvPicPr>
            <a:picLocks noChangeAspect="1"/>
          </p:cNvPicPr>
          <p:nvPr/>
        </p:nvPicPr>
        <p:blipFill>
          <a:blip r:embed="rId4"/>
          <a:stretch>
            <a:fillRect/>
          </a:stretch>
        </p:blipFill>
        <p:spPr>
          <a:xfrm>
            <a:off x="4548198" y="137231"/>
            <a:ext cx="7515206" cy="3574874"/>
          </a:xfrm>
          <a:prstGeom prst="rect">
            <a:avLst/>
          </a:prstGeom>
        </p:spPr>
      </p:pic>
      <p:pic>
        <p:nvPicPr>
          <p:cNvPr id="10" name="Picture 9" descr="A close-up of a test&#10;&#10;Description automatically generated">
            <a:extLst>
              <a:ext uri="{FF2B5EF4-FFF2-40B4-BE49-F238E27FC236}">
                <a16:creationId xmlns:a16="http://schemas.microsoft.com/office/drawing/2014/main" id="{D364AD2B-1B7A-380A-70C9-409A6D7695B5}"/>
              </a:ext>
            </a:extLst>
          </p:cNvPr>
          <p:cNvPicPr>
            <a:picLocks noChangeAspect="1"/>
          </p:cNvPicPr>
          <p:nvPr/>
        </p:nvPicPr>
        <p:blipFill>
          <a:blip r:embed="rId5"/>
          <a:stretch>
            <a:fillRect/>
          </a:stretch>
        </p:blipFill>
        <p:spPr>
          <a:xfrm>
            <a:off x="4548198" y="5143501"/>
            <a:ext cx="2971800" cy="571500"/>
          </a:xfrm>
          <a:prstGeom prst="rect">
            <a:avLst/>
          </a:prstGeom>
        </p:spPr>
      </p:pic>
      <p:pic>
        <p:nvPicPr>
          <p:cNvPr id="14" name="Picture 13" descr="A close-up of numbers&#10;&#10;Description automatically generated">
            <a:extLst>
              <a:ext uri="{FF2B5EF4-FFF2-40B4-BE49-F238E27FC236}">
                <a16:creationId xmlns:a16="http://schemas.microsoft.com/office/drawing/2014/main" id="{FD68BA0C-98C9-F351-7109-4E35DC20AB35}"/>
              </a:ext>
            </a:extLst>
          </p:cNvPr>
          <p:cNvPicPr>
            <a:picLocks noChangeAspect="1"/>
          </p:cNvPicPr>
          <p:nvPr/>
        </p:nvPicPr>
        <p:blipFill>
          <a:blip r:embed="rId6"/>
          <a:stretch>
            <a:fillRect/>
          </a:stretch>
        </p:blipFill>
        <p:spPr>
          <a:xfrm>
            <a:off x="4548198" y="4283604"/>
            <a:ext cx="2971787" cy="571491"/>
          </a:xfrm>
          <a:prstGeom prst="rect">
            <a:avLst/>
          </a:prstGeom>
        </p:spPr>
      </p:pic>
      <p:sp>
        <p:nvSpPr>
          <p:cNvPr id="16" name="TextBox 15">
            <a:extLst>
              <a:ext uri="{FF2B5EF4-FFF2-40B4-BE49-F238E27FC236}">
                <a16:creationId xmlns:a16="http://schemas.microsoft.com/office/drawing/2014/main" id="{CFB75431-BEC7-E742-1839-05DB13F3794B}"/>
              </a:ext>
            </a:extLst>
          </p:cNvPr>
          <p:cNvSpPr txBox="1"/>
          <p:nvPr/>
        </p:nvSpPr>
        <p:spPr>
          <a:xfrm>
            <a:off x="5222141" y="3917372"/>
            <a:ext cx="1374598" cy="369332"/>
          </a:xfrm>
          <a:prstGeom prst="rect">
            <a:avLst/>
          </a:prstGeom>
          <a:noFill/>
        </p:spPr>
        <p:txBody>
          <a:bodyPr wrap="square" rtlCol="0">
            <a:spAutoFit/>
          </a:bodyPr>
          <a:lstStyle/>
          <a:p>
            <a:r>
              <a:rPr lang="en-US" dirty="0" err="1"/>
              <a:t>Anova</a:t>
            </a:r>
            <a:r>
              <a:rPr lang="en-US" dirty="0"/>
              <a:t> Test</a:t>
            </a:r>
          </a:p>
        </p:txBody>
      </p:sp>
      <p:pic>
        <p:nvPicPr>
          <p:cNvPr id="18" name="Picture 17">
            <a:extLst>
              <a:ext uri="{FF2B5EF4-FFF2-40B4-BE49-F238E27FC236}">
                <a16:creationId xmlns:a16="http://schemas.microsoft.com/office/drawing/2014/main" id="{2F200E0C-5096-2F23-E831-33A755CAC671}"/>
              </a:ext>
            </a:extLst>
          </p:cNvPr>
          <p:cNvPicPr>
            <a:picLocks noChangeAspect="1"/>
          </p:cNvPicPr>
          <p:nvPr/>
        </p:nvPicPr>
        <p:blipFill>
          <a:blip r:embed="rId7"/>
          <a:stretch>
            <a:fillRect/>
          </a:stretch>
        </p:blipFill>
        <p:spPr>
          <a:xfrm>
            <a:off x="8509248" y="3917372"/>
            <a:ext cx="3181349" cy="2276598"/>
          </a:xfrm>
          <a:prstGeom prst="rect">
            <a:avLst/>
          </a:prstGeom>
        </p:spPr>
      </p:pic>
      <p:pic>
        <p:nvPicPr>
          <p:cNvPr id="29" name="Audio 28">
            <a:extLst>
              <a:ext uri="{FF2B5EF4-FFF2-40B4-BE49-F238E27FC236}">
                <a16:creationId xmlns:a16="http://schemas.microsoft.com/office/drawing/2014/main" id="{A30C3A3F-DBAE-320E-6BD6-0E966FB2463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491634339"/>
      </p:ext>
    </p:extLst>
  </p:cSld>
  <p:clrMapOvr>
    <a:masterClrMapping/>
  </p:clrMapOvr>
  <mc:AlternateContent xmlns:mc="http://schemas.openxmlformats.org/markup-compatibility/2006">
    <mc:Choice xmlns:p14="http://schemas.microsoft.com/office/powerpoint/2010/main" Requires="p14">
      <p:transition spd="slow" p14:dur="2000" advTm="77194"/>
    </mc:Choice>
    <mc:Fallback>
      <p:transition spd="slow" advTm="77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9"/>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B5D2B-2B37-20B5-5A72-8D86055F103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3DC6AD5-82C9-6BD7-4336-19E78E0CE1FF}"/>
              </a:ext>
            </a:extLst>
          </p:cNvPr>
          <p:cNvSpPr>
            <a:spLocks noGrp="1"/>
          </p:cNvSpPr>
          <p:nvPr>
            <p:ph idx="1"/>
          </p:nvPr>
        </p:nvSpPr>
        <p:spPr/>
        <p:txBody>
          <a:bodyPr/>
          <a:lstStyle/>
          <a:p>
            <a:r>
              <a:rPr lang="en-US" dirty="0"/>
              <a:t>Found a proper fitting model to predict attrition after experimentation and adding positively and negatively correlated values in terms of attrition. Can predict with a 95% accuracy level whether a employee will be a yes or no to the attrition value. </a:t>
            </a:r>
          </a:p>
          <a:p>
            <a:r>
              <a:rPr lang="en-US" dirty="0"/>
              <a:t>Through variable selection and working with the dataset attained a well fitting multiple linear regression model where the predictor variables were job level, total working years, current years with manager, and distance from home.</a:t>
            </a:r>
          </a:p>
          <a:p>
            <a:r>
              <a:rPr lang="en-US" dirty="0"/>
              <a:t>Based off the dataset and testing found that there is a statistically significant difference in one of the groups when it comes to </a:t>
            </a:r>
            <a:r>
              <a:rPr lang="en-US"/>
              <a:t>monthly income.</a:t>
            </a:r>
            <a:endParaRPr lang="en-US" dirty="0"/>
          </a:p>
        </p:txBody>
      </p:sp>
      <p:pic>
        <p:nvPicPr>
          <p:cNvPr id="12" name="Audio 11">
            <a:extLst>
              <a:ext uri="{FF2B5EF4-FFF2-40B4-BE49-F238E27FC236}">
                <a16:creationId xmlns:a16="http://schemas.microsoft.com/office/drawing/2014/main" id="{976FEFB9-C7A5-BB6C-D79B-0A5E6E6052A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152372425"/>
      </p:ext>
    </p:extLst>
  </p:cSld>
  <p:clrMapOvr>
    <a:masterClrMapping/>
  </p:clrMapOvr>
  <mc:AlternateContent xmlns:mc="http://schemas.openxmlformats.org/markup-compatibility/2006">
    <mc:Choice xmlns:p14="http://schemas.microsoft.com/office/powerpoint/2010/main" Requires="p14">
      <p:transition spd="slow" p14:dur="2000" advTm="53973"/>
    </mc:Choice>
    <mc:Fallback>
      <p:transition spd="slow" advTm="539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theme/theme1.xml><?xml version="1.0" encoding="utf-8"?>
<a:theme xmlns:a="http://schemas.openxmlformats.org/drawingml/2006/main" name="Alignment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568</Words>
  <Application>Microsoft Macintosh PowerPoint</Application>
  <PresentationFormat>Widescreen</PresentationFormat>
  <Paragraphs>36</Paragraphs>
  <Slides>8</Slides>
  <Notes>1</Notes>
  <HiddenSlides>0</HiddenSlides>
  <MMClips>8</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Batang</vt:lpstr>
      <vt:lpstr>Arial</vt:lpstr>
      <vt:lpstr>Avenir Next LT Pro Light</vt:lpstr>
      <vt:lpstr>Calibri</vt:lpstr>
      <vt:lpstr>AlignmentVTI</vt:lpstr>
      <vt:lpstr>Final Project Analysis DDS-6306</vt:lpstr>
      <vt:lpstr>Attrition Analysis</vt:lpstr>
      <vt:lpstr>Attrition Analysis Cont.</vt:lpstr>
      <vt:lpstr>Attrition Analysis Cont.</vt:lpstr>
      <vt:lpstr>Monthly Income Analysis</vt:lpstr>
      <vt:lpstr>Monthly Income Analysis Cont.</vt:lpstr>
      <vt:lpstr>Job Role v Monthly Income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Analysis DDS-6306</dc:title>
  <dc:creator>Chavez, Ivan</dc:creator>
  <cp:lastModifiedBy>Chavez, Ivan</cp:lastModifiedBy>
  <cp:revision>1</cp:revision>
  <dcterms:created xsi:type="dcterms:W3CDTF">2023-12-08T03:02:51Z</dcterms:created>
  <dcterms:modified xsi:type="dcterms:W3CDTF">2023-12-09T04:34:21Z</dcterms:modified>
</cp:coreProperties>
</file>