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5143500" cx="9144000"/>
  <p:notesSz cx="6858000" cy="9144000"/>
  <p:embeddedFontLst>
    <p:embeddedFont>
      <p:font typeface="Poppins"/>
      <p:regular r:id="rId60"/>
      <p:bold r:id="rId61"/>
      <p:italic r:id="rId62"/>
      <p:boldItalic r:id="rId63"/>
    </p:embeddedFont>
    <p:embeddedFont>
      <p:font typeface="Poppins Light"/>
      <p:regular r:id="rId64"/>
      <p:bold r:id="rId65"/>
      <p:italic r:id="rId66"/>
      <p:boldItalic r:id="rId67"/>
    </p:embeddedFont>
    <p:embeddedFont>
      <p:font typeface="Poppins Medium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450B51-1766-449C-A7C5-E49524B3A4D0}">
  <a:tblStyle styleId="{59450B51-1766-449C-A7C5-E49524B3A4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PoppinsMedium-boldItalic.fntdata"/><Relationship Id="rId70" Type="http://schemas.openxmlformats.org/officeDocument/2006/relationships/font" Target="fonts/PoppinsMedium-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Poppins-italic.fntdata"/><Relationship Id="rId61" Type="http://schemas.openxmlformats.org/officeDocument/2006/relationships/font" Target="fonts/Poppins-bold.fntdata"/><Relationship Id="rId20" Type="http://schemas.openxmlformats.org/officeDocument/2006/relationships/slide" Target="slides/slide14.xml"/><Relationship Id="rId64" Type="http://schemas.openxmlformats.org/officeDocument/2006/relationships/font" Target="fonts/PoppinsLight-regular.fntdata"/><Relationship Id="rId63" Type="http://schemas.openxmlformats.org/officeDocument/2006/relationships/font" Target="fonts/Poppins-boldItalic.fntdata"/><Relationship Id="rId22" Type="http://schemas.openxmlformats.org/officeDocument/2006/relationships/slide" Target="slides/slide16.xml"/><Relationship Id="rId66" Type="http://schemas.openxmlformats.org/officeDocument/2006/relationships/font" Target="fonts/PoppinsLight-italic.fntdata"/><Relationship Id="rId21" Type="http://schemas.openxmlformats.org/officeDocument/2006/relationships/slide" Target="slides/slide15.xml"/><Relationship Id="rId65" Type="http://schemas.openxmlformats.org/officeDocument/2006/relationships/font" Target="fonts/PoppinsLight-bold.fntdata"/><Relationship Id="rId24" Type="http://schemas.openxmlformats.org/officeDocument/2006/relationships/slide" Target="slides/slide18.xml"/><Relationship Id="rId68" Type="http://schemas.openxmlformats.org/officeDocument/2006/relationships/font" Target="fonts/PoppinsMedium-regular.fntdata"/><Relationship Id="rId23" Type="http://schemas.openxmlformats.org/officeDocument/2006/relationships/slide" Target="slides/slide17.xml"/><Relationship Id="rId67" Type="http://schemas.openxmlformats.org/officeDocument/2006/relationships/font" Target="fonts/PoppinsLight-boldItalic.fntdata"/><Relationship Id="rId60" Type="http://schemas.openxmlformats.org/officeDocument/2006/relationships/font" Target="fonts/Poppins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PoppinsMedium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e7b5d63b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6e7b5d63b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e7b5d63b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6e7b5d63b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e7b5d63b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6e7b5d63b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e7b5d63b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6e7b5d63b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e7b5d63b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6e7b5d63b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6e7b5d63b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6e7b5d63b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ed6257f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6ed6257f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ed6257fa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6ed6257fa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6ed6257fa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6ed6257fa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e7b5d63b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e7b5d63b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6ee9736d5c_2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6ee9736d5c_2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e7b5d63b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e7b5d63b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6ee9736d5c_2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6ee9736d5c_2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6e7b5d63b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6e7b5d63b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6ee9736d5c_2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6ee9736d5c_2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6e7b5d63b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6e7b5d63b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6ee9736d5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6ee9736d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6e7b5d63b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6e7b5d63b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6ed581a21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6ed581a21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6ed581a21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6ed581a21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6ed581a21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6ed581a21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6ed581a21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6ed581a21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e7b5d63b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e7b5d63b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6ed581a21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6ed581a21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6ed581a21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6ed581a21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6ed581a21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6ed581a21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6e7b5d63b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6e7b5d63b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6e7b5d63b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6e7b5d63b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6e8ee3d10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6e8ee3d10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6e8ee3d10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6e8ee3d10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6ed581a21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6ed581a21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6e7b5d63b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6e7b5d63b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6ed581a21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6ed581a21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ed581a21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ed581a21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6ee9736d5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6ee9736d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6ee9736d5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6ee9736d5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6ee9736d5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6ee9736d5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6ee9736d5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6ee9736d5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6ee9736d5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6ee9736d5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6ee9736d5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6ee9736d5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6ee9736d5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6ee9736d5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6ee9736d5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6ee9736d5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6ee9736d5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6ee9736d5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6ee9736d5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6ee9736d5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ed581a21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ed581a21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6ee9736d5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6ee9736d5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6ee9736d5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6ee9736d5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6ee9736d5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6ee9736d5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6ed581a21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6ed581a21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ed581a21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ed581a21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ed581a21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ed581a21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e7b5d63b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e7b5d63b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e7b5d63b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6e7b5d63b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9900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267200" y="1529250"/>
            <a:ext cx="4505400" cy="2085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b="0" sz="5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b="0" sz="5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b="0" sz="5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b="0" sz="5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b="0" sz="5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b="0" sz="5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b="0" sz="5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b="0" sz="5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b="0" sz="5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11" name="Google Shape;11;p2"/>
          <p:cNvSpPr/>
          <p:nvPr>
            <p:ph idx="2" type="pic"/>
          </p:nvPr>
        </p:nvSpPr>
        <p:spPr>
          <a:xfrm>
            <a:off x="-19125" y="150"/>
            <a:ext cx="36561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0" name="Google Shape;50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199925" y="3926050"/>
            <a:ext cx="2429700" cy="6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700"/>
              <a:buFont typeface="Poppins Light"/>
              <a:buNone/>
              <a:defRPr sz="17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r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" name="Google Shape;14;p3"/>
          <p:cNvSpPr/>
          <p:nvPr/>
        </p:nvSpPr>
        <p:spPr>
          <a:xfrm>
            <a:off x="0" y="0"/>
            <a:ext cx="5471100" cy="51435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514350" y="514350"/>
            <a:ext cx="4486200" cy="131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oppins Medium"/>
              <a:buNone/>
              <a:defRPr b="0" sz="4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b="0" sz="4800"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b="0" sz="4800"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b="0" sz="4800"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b="0" sz="4800"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b="0" sz="4800"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b="0" sz="4800"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b="0" sz="4800"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b="0" sz="4800"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514300" y="4622275"/>
            <a:ext cx="81153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rtl="0" algn="r">
              <a:spcBef>
                <a:spcPts val="0"/>
              </a:spcBef>
              <a:spcAft>
                <a:spcPts val="0"/>
              </a:spcAft>
              <a:buSzPts val="1700"/>
              <a:buFont typeface="Poppins Light"/>
              <a:buChar char="●"/>
              <a:defRPr sz="1700"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36550" lvl="1" marL="914400" rtl="0" algn="r">
              <a:spcBef>
                <a:spcPts val="800"/>
              </a:spcBef>
              <a:spcAft>
                <a:spcPts val="0"/>
              </a:spcAft>
              <a:buSzPts val="1700"/>
              <a:buFont typeface="Poppins Light"/>
              <a:buChar char="○"/>
              <a:defRPr sz="1700"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36550" lvl="2" marL="1371600" rtl="0" algn="r">
              <a:spcBef>
                <a:spcPts val="800"/>
              </a:spcBef>
              <a:spcAft>
                <a:spcPts val="0"/>
              </a:spcAft>
              <a:buSzPts val="1700"/>
              <a:buFont typeface="Poppins Light"/>
              <a:buChar char="■"/>
              <a:defRPr sz="1700"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36550" lvl="3" marL="1828800" rtl="0" algn="r">
              <a:spcBef>
                <a:spcPts val="800"/>
              </a:spcBef>
              <a:spcAft>
                <a:spcPts val="0"/>
              </a:spcAft>
              <a:buSzPts val="1700"/>
              <a:buFont typeface="Poppins Light"/>
              <a:buChar char="●"/>
              <a:defRPr sz="1700"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36550" lvl="4" marL="2286000" rtl="0" algn="r">
              <a:spcBef>
                <a:spcPts val="800"/>
              </a:spcBef>
              <a:spcAft>
                <a:spcPts val="0"/>
              </a:spcAft>
              <a:buSzPts val="1700"/>
              <a:buFont typeface="Poppins Light"/>
              <a:buChar char="○"/>
              <a:defRPr sz="1700"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36550" lvl="5" marL="2743200" rtl="0" algn="r">
              <a:spcBef>
                <a:spcPts val="800"/>
              </a:spcBef>
              <a:spcAft>
                <a:spcPts val="0"/>
              </a:spcAft>
              <a:buSzPts val="1700"/>
              <a:buFont typeface="Poppins Light"/>
              <a:buChar char="■"/>
              <a:defRPr sz="1700"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36550" lvl="6" marL="3200400" rtl="0" algn="r">
              <a:spcBef>
                <a:spcPts val="800"/>
              </a:spcBef>
              <a:spcAft>
                <a:spcPts val="0"/>
              </a:spcAft>
              <a:buSzPts val="1700"/>
              <a:buFont typeface="Poppins Light"/>
              <a:buChar char="●"/>
              <a:defRPr sz="1700"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36550" lvl="7" marL="3657600" rtl="0" algn="r">
              <a:spcBef>
                <a:spcPts val="800"/>
              </a:spcBef>
              <a:spcAft>
                <a:spcPts val="0"/>
              </a:spcAft>
              <a:buSzPts val="1700"/>
              <a:buFont typeface="Poppins Light"/>
              <a:buChar char="○"/>
              <a:defRPr sz="1700"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36550" lvl="8" marL="4114800" rtl="0" algn="r">
              <a:spcBef>
                <a:spcPts val="800"/>
              </a:spcBef>
              <a:spcAft>
                <a:spcPts val="800"/>
              </a:spcAft>
              <a:buSzPts val="1700"/>
              <a:buFont typeface="Poppins Light"/>
              <a:buChar char="■"/>
              <a:defRPr sz="17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cxnSp>
        <p:nvCxnSpPr>
          <p:cNvPr id="19" name="Google Shape;19;p4"/>
          <p:cNvCxnSpPr/>
          <p:nvPr/>
        </p:nvCxnSpPr>
        <p:spPr>
          <a:xfrm>
            <a:off x="514350" y="4422836"/>
            <a:ext cx="8115300" cy="0"/>
          </a:xfrm>
          <a:prstGeom prst="straightConnector1">
            <a:avLst/>
          </a:prstGeom>
          <a:noFill/>
          <a:ln cap="rnd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4"/>
          <p:cNvSpPr txBox="1"/>
          <p:nvPr>
            <p:ph type="title"/>
          </p:nvPr>
        </p:nvSpPr>
        <p:spPr>
          <a:xfrm>
            <a:off x="533400" y="2794475"/>
            <a:ext cx="5791200" cy="1428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Poppins Medium"/>
              <a:buNone/>
              <a:defRPr b="0" sz="4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514350" y="519125"/>
            <a:ext cx="6877200" cy="111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oppins Medium"/>
              <a:buNone/>
              <a:defRPr b="0" sz="4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514350" y="2690825"/>
            <a:ext cx="68772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23850" lvl="1" marL="914400" rtl="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23850" lvl="2" marL="1371600" rtl="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23850" lvl="3" marL="1828800" rtl="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23850" lvl="4" marL="2286000" rtl="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23850" lvl="5" marL="2743200" rtl="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23850" lvl="6" marL="3200400" rtl="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23850" lvl="7" marL="3657600" rtl="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23850" lvl="8" marL="4114800" rtl="0">
              <a:spcBef>
                <a:spcPts val="800"/>
              </a:spcBef>
              <a:spcAft>
                <a:spcPts val="80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cxnSp>
        <p:nvCxnSpPr>
          <p:cNvPr id="25" name="Google Shape;25;p5"/>
          <p:cNvCxnSpPr/>
          <p:nvPr/>
        </p:nvCxnSpPr>
        <p:spPr>
          <a:xfrm>
            <a:off x="514350" y="2538434"/>
            <a:ext cx="6858000" cy="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514350" y="519125"/>
            <a:ext cx="6877200" cy="111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oppins Medium"/>
              <a:buNone/>
              <a:defRPr b="0" sz="4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514350" y="2690825"/>
            <a:ext cx="32244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23850" lvl="1" marL="914400" rtl="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23850" lvl="2" marL="1371600" rtl="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23850" lvl="3" marL="1828800" rtl="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23850" lvl="4" marL="2286000" rtl="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23850" lvl="5" marL="2743200" rtl="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23850" lvl="6" marL="3200400" rtl="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23850" lvl="7" marL="3657600" rtl="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23850" lvl="8" marL="4114800" rtl="0">
              <a:spcBef>
                <a:spcPts val="800"/>
              </a:spcBef>
              <a:spcAft>
                <a:spcPts val="80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191226" y="2690825"/>
            <a:ext cx="32244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23850" lvl="1" marL="914400" rtl="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23850" lvl="2" marL="1371600" rtl="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23850" lvl="3" marL="1828800" rtl="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23850" lvl="4" marL="2286000" rtl="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23850" lvl="5" marL="2743200" rtl="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23850" lvl="6" marL="3200400" rtl="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23850" lvl="7" marL="3657600" rtl="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23850" lvl="8" marL="4114800" rtl="0">
              <a:spcBef>
                <a:spcPts val="800"/>
              </a:spcBef>
              <a:spcAft>
                <a:spcPts val="80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cxnSp>
        <p:nvCxnSpPr>
          <p:cNvPr id="30" name="Google Shape;30;p6"/>
          <p:cNvCxnSpPr/>
          <p:nvPr/>
        </p:nvCxnSpPr>
        <p:spPr>
          <a:xfrm>
            <a:off x="514350" y="2538434"/>
            <a:ext cx="3200400" cy="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6"/>
          <p:cNvCxnSpPr/>
          <p:nvPr/>
        </p:nvCxnSpPr>
        <p:spPr>
          <a:xfrm>
            <a:off x="4191225" y="2538434"/>
            <a:ext cx="3200400" cy="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" type="body"/>
          </p:nvPr>
        </p:nvSpPr>
        <p:spPr>
          <a:xfrm>
            <a:off x="514350" y="2696975"/>
            <a:ext cx="20289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23850" lvl="1" marL="914400" rtl="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23850" lvl="2" marL="1371600" rtl="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23850" lvl="3" marL="1828800" rtl="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23850" lvl="4" marL="2286000" rtl="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23850" lvl="5" marL="2743200" rtl="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23850" lvl="6" marL="3200400" rtl="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23850" lvl="7" marL="3657600" rtl="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23850" lvl="8" marL="4114800" rtl="0">
              <a:spcBef>
                <a:spcPts val="800"/>
              </a:spcBef>
              <a:spcAft>
                <a:spcPts val="80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2950624" y="2696975"/>
            <a:ext cx="20289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23850" lvl="1" marL="914400" rtl="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23850" lvl="2" marL="1371600" rtl="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23850" lvl="3" marL="1828800" rtl="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23850" lvl="4" marL="2286000" rtl="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23850" lvl="5" marL="2743200" rtl="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23850" lvl="6" marL="3200400" rtl="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23850" lvl="7" marL="3657600" rtl="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23850" lvl="8" marL="4114800" rtl="0">
              <a:spcBef>
                <a:spcPts val="800"/>
              </a:spcBef>
              <a:spcAft>
                <a:spcPts val="80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3" type="body"/>
          </p:nvPr>
        </p:nvSpPr>
        <p:spPr>
          <a:xfrm>
            <a:off x="5386899" y="2696975"/>
            <a:ext cx="20289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23850" lvl="1" marL="914400" rtl="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23850" lvl="2" marL="1371600" rtl="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23850" lvl="3" marL="1828800" rtl="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23850" lvl="4" marL="2286000" rtl="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23850" lvl="5" marL="2743200" rtl="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23850" lvl="6" marL="3200400" rtl="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23850" lvl="7" marL="3657600" rtl="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23850" lvl="8" marL="4114800" rtl="0">
              <a:spcBef>
                <a:spcPts val="800"/>
              </a:spcBef>
              <a:spcAft>
                <a:spcPts val="80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514350" y="519125"/>
            <a:ext cx="6877200" cy="111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oppins Medium"/>
              <a:buNone/>
              <a:defRPr b="0" sz="4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37" name="Google Shape;37;p7"/>
          <p:cNvCxnSpPr/>
          <p:nvPr/>
        </p:nvCxnSpPr>
        <p:spPr>
          <a:xfrm>
            <a:off x="514350" y="2538434"/>
            <a:ext cx="2028900" cy="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" name="Google Shape;38;p7"/>
          <p:cNvCxnSpPr/>
          <p:nvPr/>
        </p:nvCxnSpPr>
        <p:spPr>
          <a:xfrm>
            <a:off x="2950632" y="2538434"/>
            <a:ext cx="2028900" cy="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p7"/>
          <p:cNvCxnSpPr/>
          <p:nvPr/>
        </p:nvCxnSpPr>
        <p:spPr>
          <a:xfrm>
            <a:off x="5386914" y="2538434"/>
            <a:ext cx="2028900" cy="0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1418250" y="2002425"/>
            <a:ext cx="6307500" cy="115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oppins Medium"/>
              <a:buNone/>
              <a:defRPr b="0" sz="4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" type="body"/>
          </p:nvPr>
        </p:nvSpPr>
        <p:spPr>
          <a:xfrm>
            <a:off x="855300" y="4406300"/>
            <a:ext cx="74334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800"/>
              </a:spcAft>
              <a:buSzPts val="1800"/>
              <a:buFont typeface="Poppins Light"/>
              <a:buNone/>
              <a:defRPr sz="1800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3500"/>
              <a:buFont typeface="Poppins Medium"/>
              <a:buNone/>
              <a:defRPr sz="3500">
                <a:solidFill>
                  <a:srgbClr val="9900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5063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●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3655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○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3655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■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3655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●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3655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○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3655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■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3655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●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3655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○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3655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700"/>
              <a:buFont typeface="Poppins Light"/>
              <a:buChar char="■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anonimadata.iacoposb.is-a.dev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frontend-sktg2ckwoq-ew.a.run.app/" TargetMode="External"/><Relationship Id="rId4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/>
          <p:nvPr/>
        </p:nvSpPr>
        <p:spPr>
          <a:xfrm flipH="1" rot="5400000">
            <a:off x="-205150" y="205150"/>
            <a:ext cx="5143500" cy="4733200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7" name="Google Shape;57;p12"/>
          <p:cNvSpPr txBox="1"/>
          <p:nvPr>
            <p:ph type="ctrTitle"/>
          </p:nvPr>
        </p:nvSpPr>
        <p:spPr>
          <a:xfrm>
            <a:off x="4384425" y="1529250"/>
            <a:ext cx="4505400" cy="2085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/>
              <a:t>AnonimaData</a:t>
            </a:r>
            <a:endParaRPr sz="4800"/>
          </a:p>
        </p:txBody>
      </p:sp>
      <p:pic>
        <p:nvPicPr>
          <p:cNvPr id="58" name="Google Shape;58;p12" title="logo_dark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7324" l="14131" r="10538" t="-2745"/>
          <a:stretch/>
        </p:blipFill>
        <p:spPr>
          <a:xfrm>
            <a:off x="221875" y="1089212"/>
            <a:ext cx="3443475" cy="29650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514350" y="519125"/>
            <a:ext cx="6877200" cy="111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L-diversity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514350" y="2690825"/>
            <a:ext cx="68772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it" sz="1300">
                <a:latin typeface="Poppins"/>
                <a:ea typeface="Poppins"/>
                <a:cs typeface="Poppins"/>
                <a:sym typeface="Poppins"/>
              </a:rPr>
              <a:t>Garantisce che, all'interno di ogni gruppo di k record indistinguibili (classe di equivalenza), ci siano </a:t>
            </a:r>
            <a:r>
              <a:rPr b="1" lang="it" sz="1300">
                <a:latin typeface="Poppins"/>
                <a:ea typeface="Poppins"/>
                <a:cs typeface="Poppins"/>
                <a:sym typeface="Poppins"/>
              </a:rPr>
              <a:t>almeno L valori distinti</a:t>
            </a:r>
            <a:r>
              <a:rPr lang="it" sz="1300">
                <a:latin typeface="Poppins"/>
                <a:ea typeface="Poppins"/>
                <a:cs typeface="Poppins"/>
                <a:sym typeface="Poppins"/>
              </a:rPr>
              <a:t> per ogni attributo sensibile</a:t>
            </a:r>
            <a:endParaRPr sz="1700"/>
          </a:p>
        </p:txBody>
      </p:sp>
      <p:sp>
        <p:nvSpPr>
          <p:cNvPr id="145" name="Google Shape;145;p21"/>
          <p:cNvSpPr/>
          <p:nvPr/>
        </p:nvSpPr>
        <p:spPr>
          <a:xfrm>
            <a:off x="514350" y="3381175"/>
            <a:ext cx="1162800" cy="5934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Poppins Light"/>
                <a:ea typeface="Poppins Light"/>
                <a:cs typeface="Poppins Light"/>
                <a:sym typeface="Poppins Light"/>
              </a:rPr>
              <a:t>Identificazione dei QI e degli attributi sensibili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6" name="Google Shape;146;p21"/>
          <p:cNvSpPr/>
          <p:nvPr/>
        </p:nvSpPr>
        <p:spPr>
          <a:xfrm rot="2490899">
            <a:off x="1753317" y="3783008"/>
            <a:ext cx="722373" cy="315806"/>
          </a:xfrm>
          <a:prstGeom prst="bentArrow">
            <a:avLst>
              <a:gd fmla="val 33318" name="adj1"/>
              <a:gd fmla="val 23898" name="adj2"/>
              <a:gd fmla="val 42977" name="adj3"/>
              <a:gd fmla="val 93942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2489650" y="4236925"/>
            <a:ext cx="1239300" cy="5934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Poppins Light"/>
                <a:ea typeface="Poppins Light"/>
                <a:cs typeface="Poppins Light"/>
                <a:sym typeface="Poppins Light"/>
              </a:rPr>
              <a:t>Generalizzazione e/o Soppressione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4306375" y="3381175"/>
            <a:ext cx="1162800" cy="5934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Poppins Light"/>
                <a:ea typeface="Poppins Light"/>
                <a:cs typeface="Poppins Light"/>
                <a:sym typeface="Poppins Light"/>
              </a:rPr>
              <a:t>Verifica della Diversità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6205975" y="4236925"/>
            <a:ext cx="1162800" cy="5934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Poppins Light"/>
                <a:ea typeface="Poppins Light"/>
                <a:cs typeface="Poppins Light"/>
                <a:sym typeface="Poppins Light"/>
              </a:rPr>
              <a:t>Raffinamento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0" name="Google Shape;150;p21"/>
          <p:cNvSpPr/>
          <p:nvPr/>
        </p:nvSpPr>
        <p:spPr>
          <a:xfrm flipH="1" rot="7908090">
            <a:off x="3768781" y="4117308"/>
            <a:ext cx="722374" cy="315731"/>
          </a:xfrm>
          <a:prstGeom prst="bentArrow">
            <a:avLst>
              <a:gd fmla="val 33318" name="adj1"/>
              <a:gd fmla="val 23898" name="adj2"/>
              <a:gd fmla="val 42977" name="adj3"/>
              <a:gd fmla="val 93942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1" name="Google Shape;151;p21"/>
          <p:cNvSpPr/>
          <p:nvPr/>
        </p:nvSpPr>
        <p:spPr>
          <a:xfrm rot="2490899">
            <a:off x="5537267" y="3783008"/>
            <a:ext cx="722373" cy="315806"/>
          </a:xfrm>
          <a:prstGeom prst="bentArrow">
            <a:avLst>
              <a:gd fmla="val 33318" name="adj1"/>
              <a:gd fmla="val 23898" name="adj2"/>
              <a:gd fmla="val 42977" name="adj3"/>
              <a:gd fmla="val 93942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514350" y="519125"/>
            <a:ext cx="6877200" cy="111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Differential Privacy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514350" y="2690825"/>
            <a:ext cx="68772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it" sz="1300">
                <a:latin typeface="Poppins"/>
                <a:ea typeface="Poppins"/>
                <a:cs typeface="Poppins"/>
                <a:sym typeface="Poppins"/>
              </a:rPr>
              <a:t>Garantisce che la presenza o assenza di un singolo individuo nel dataset </a:t>
            </a:r>
            <a:r>
              <a:rPr b="1" lang="it" sz="1300">
                <a:latin typeface="Poppins"/>
                <a:ea typeface="Poppins"/>
                <a:cs typeface="Poppins"/>
                <a:sym typeface="Poppins"/>
              </a:rPr>
              <a:t>non influenzi significativamente l'output</a:t>
            </a:r>
            <a:r>
              <a:rPr lang="it" sz="1300">
                <a:latin typeface="Poppins"/>
                <a:ea typeface="Poppins"/>
                <a:cs typeface="Poppins"/>
                <a:sym typeface="Poppins"/>
              </a:rPr>
              <a:t> di un'analisi o di una query</a:t>
            </a:r>
            <a:endParaRPr sz="1300"/>
          </a:p>
        </p:txBody>
      </p:sp>
      <p:sp>
        <p:nvSpPr>
          <p:cNvPr id="158" name="Google Shape;158;p22"/>
          <p:cNvSpPr/>
          <p:nvPr/>
        </p:nvSpPr>
        <p:spPr>
          <a:xfrm>
            <a:off x="2332525" y="3533575"/>
            <a:ext cx="1162800" cy="5934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Poppins Light"/>
                <a:ea typeface="Poppins Light"/>
                <a:cs typeface="Poppins Light"/>
                <a:sym typeface="Poppins Light"/>
              </a:rPr>
              <a:t> Selezione Parametro Epsilon 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4572000" y="3533575"/>
            <a:ext cx="1162800" cy="5934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Poppins Light"/>
                <a:ea typeface="Poppins Light"/>
                <a:cs typeface="Poppins Light"/>
                <a:sym typeface="Poppins Light"/>
              </a:rPr>
              <a:t>Aggiunta di Rumore Calibrato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3655663" y="3696325"/>
            <a:ext cx="756000" cy="26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idx="1" type="subTitle"/>
          </p:nvPr>
        </p:nvSpPr>
        <p:spPr>
          <a:xfrm>
            <a:off x="6199925" y="514350"/>
            <a:ext cx="2429700" cy="4047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"/>
              <a:t>Frontend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it"/>
              <a:t>Orchestratore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it"/>
              <a:t>Formatter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it"/>
              <a:t>Anonymizer</a:t>
            </a:r>
            <a:endParaRPr/>
          </a:p>
        </p:txBody>
      </p:sp>
      <p:sp>
        <p:nvSpPr>
          <p:cNvPr id="166" name="Google Shape;166;p23"/>
          <p:cNvSpPr txBox="1"/>
          <p:nvPr>
            <p:ph type="ctrTitle"/>
          </p:nvPr>
        </p:nvSpPr>
        <p:spPr>
          <a:xfrm>
            <a:off x="514350" y="514350"/>
            <a:ext cx="4848000" cy="131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Architettura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sistema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514300" y="4622275"/>
            <a:ext cx="81153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Lo schema architetturale completo su GCP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538" y="57300"/>
            <a:ext cx="5602830" cy="43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514350" y="519125"/>
            <a:ext cx="6877200" cy="111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Orchestratore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514350" y="2690825"/>
            <a:ext cx="68772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it"/>
              <a:t>L'Orchestratore è il cuore del backend di AnonimaData e si pone come punto </a:t>
            </a:r>
            <a:r>
              <a:rPr lang="it"/>
              <a:t>d'ingresso</a:t>
            </a:r>
            <a:r>
              <a:rPr lang="it"/>
              <a:t> principale per le interazioni degli utenti e la gestione del flusso di lavoro complessivo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514350" y="2696975"/>
            <a:ext cx="2028900" cy="20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it"/>
              <a:t>Espone una serie di endpoint API REST utili al frontend per interagire con il sistema</a:t>
            </a:r>
            <a:endParaRPr/>
          </a:p>
        </p:txBody>
      </p:sp>
      <p:sp>
        <p:nvSpPr>
          <p:cNvPr id="184" name="Google Shape;184;p26"/>
          <p:cNvSpPr txBox="1"/>
          <p:nvPr>
            <p:ph idx="2" type="body"/>
          </p:nvPr>
        </p:nvSpPr>
        <p:spPr>
          <a:xfrm>
            <a:off x="2950625" y="2696975"/>
            <a:ext cx="2028900" cy="20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Funge da hub per la </a:t>
            </a:r>
            <a:r>
              <a:rPr lang="it"/>
              <a:t>comunicazione</a:t>
            </a:r>
            <a:r>
              <a:rPr lang="it"/>
              <a:t> di tipo pub sub</a:t>
            </a:r>
            <a:endParaRPr/>
          </a:p>
        </p:txBody>
      </p:sp>
      <p:sp>
        <p:nvSpPr>
          <p:cNvPr id="185" name="Google Shape;185;p26"/>
          <p:cNvSpPr txBox="1"/>
          <p:nvPr>
            <p:ph idx="3" type="body"/>
          </p:nvPr>
        </p:nvSpPr>
        <p:spPr>
          <a:xfrm>
            <a:off x="5386900" y="2696975"/>
            <a:ext cx="2028900" cy="20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Ogni richiesta è autenticata via Firebase per garantire accesso solo ai dati dell’utente.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6" name="Google Shape;186;p26"/>
          <p:cNvSpPr txBox="1"/>
          <p:nvPr>
            <p:ph type="title"/>
          </p:nvPr>
        </p:nvSpPr>
        <p:spPr>
          <a:xfrm>
            <a:off x="514350" y="519125"/>
            <a:ext cx="6877200" cy="111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Orchestratore: funzionalità</a:t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514350" y="2062525"/>
            <a:ext cx="2028900" cy="47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it">
                <a:latin typeface="Poppins"/>
                <a:ea typeface="Poppins"/>
                <a:cs typeface="Poppins"/>
                <a:sym typeface="Poppins"/>
              </a:rPr>
              <a:t>Interfaccia con il frontend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2950625" y="2062525"/>
            <a:ext cx="2028900" cy="47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it">
                <a:latin typeface="Poppins"/>
                <a:ea typeface="Poppins"/>
                <a:cs typeface="Poppins"/>
                <a:sym typeface="Poppins"/>
              </a:rPr>
              <a:t>Comunicazione interservizio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5386900" y="2062525"/>
            <a:ext cx="2028900" cy="47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it">
                <a:latin typeface="Poppins"/>
                <a:ea typeface="Poppins"/>
                <a:cs typeface="Poppins"/>
                <a:sym typeface="Poppins"/>
              </a:rPr>
              <a:t>Verifica dei permessi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514350" y="2696975"/>
            <a:ext cx="2028900" cy="20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it"/>
              <a:t>Riceve le notifiche di errori dal pub/sub, </a:t>
            </a:r>
            <a:r>
              <a:rPr lang="it"/>
              <a:t>aggiornando</a:t>
            </a:r>
            <a:r>
              <a:rPr lang="it"/>
              <a:t> in caso lo stato del job</a:t>
            </a:r>
            <a:endParaRPr/>
          </a:p>
        </p:txBody>
      </p:sp>
      <p:sp>
        <p:nvSpPr>
          <p:cNvPr id="195" name="Google Shape;195;p27"/>
          <p:cNvSpPr txBox="1"/>
          <p:nvPr>
            <p:ph idx="2" type="body"/>
          </p:nvPr>
        </p:nvSpPr>
        <p:spPr>
          <a:xfrm>
            <a:off x="2950625" y="2696975"/>
            <a:ext cx="2028900" cy="20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responsabile della persistenza gestita tramite DB </a:t>
            </a:r>
            <a:r>
              <a:rPr lang="it"/>
              <a:t>relazionale</a:t>
            </a:r>
            <a:r>
              <a:rPr lang="it"/>
              <a:t> e Storage ad oggetti (Google Cloud Storage)</a:t>
            </a:r>
            <a:endParaRPr/>
          </a:p>
        </p:txBody>
      </p:sp>
      <p:sp>
        <p:nvSpPr>
          <p:cNvPr id="196" name="Google Shape;196;p27"/>
          <p:cNvSpPr txBox="1"/>
          <p:nvPr>
            <p:ph idx="3" type="body"/>
          </p:nvPr>
        </p:nvSpPr>
        <p:spPr>
          <a:xfrm>
            <a:off x="5386900" y="2696975"/>
            <a:ext cx="2028900" cy="20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Si occupa di salvare uno stato dettagliato completo di informazioni per ogni job presente</a:t>
            </a:r>
            <a:endParaRPr/>
          </a:p>
        </p:txBody>
      </p:sp>
      <p:sp>
        <p:nvSpPr>
          <p:cNvPr id="197" name="Google Shape;197;p27"/>
          <p:cNvSpPr txBox="1"/>
          <p:nvPr>
            <p:ph type="title"/>
          </p:nvPr>
        </p:nvSpPr>
        <p:spPr>
          <a:xfrm>
            <a:off x="514350" y="519125"/>
            <a:ext cx="6877200" cy="111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Orchestratore: </a:t>
            </a:r>
            <a:r>
              <a:rPr lang="it"/>
              <a:t>funzionalità</a:t>
            </a:r>
            <a:endParaRPr/>
          </a:p>
        </p:txBody>
      </p:sp>
      <p:sp>
        <p:nvSpPr>
          <p:cNvPr id="198" name="Google Shape;198;p27"/>
          <p:cNvSpPr txBox="1"/>
          <p:nvPr>
            <p:ph idx="1" type="body"/>
          </p:nvPr>
        </p:nvSpPr>
        <p:spPr>
          <a:xfrm>
            <a:off x="514350" y="2062525"/>
            <a:ext cx="2028900" cy="47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it">
                <a:latin typeface="Poppins"/>
                <a:ea typeface="Poppins"/>
                <a:cs typeface="Poppins"/>
                <a:sym typeface="Poppins"/>
              </a:rPr>
              <a:t>Gestione errori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2950625" y="2062525"/>
            <a:ext cx="2028900" cy="47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it">
                <a:latin typeface="Poppins"/>
                <a:ea typeface="Poppins"/>
                <a:cs typeface="Poppins"/>
                <a:sym typeface="Poppins"/>
              </a:rPr>
              <a:t>Persistenza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5386900" y="2062525"/>
            <a:ext cx="2028900" cy="47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it">
                <a:latin typeface="Poppins"/>
                <a:ea typeface="Poppins"/>
                <a:cs typeface="Poppins"/>
                <a:sym typeface="Poppins"/>
              </a:rPr>
              <a:t>Gestione stato dei job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idx="1" type="subTitle"/>
          </p:nvPr>
        </p:nvSpPr>
        <p:spPr>
          <a:xfrm>
            <a:off x="5883850" y="460200"/>
            <a:ext cx="2968200" cy="422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i="1" lang="it" sz="1500"/>
              <a:t>/upload_and_analyze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i="1" lang="it" sz="1500"/>
              <a:t>/get_status/&lt;job_id&gt;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i="1" lang="it" sz="1500"/>
              <a:t>/request_anonymization</a:t>
            </a:r>
            <a:endParaRPr i="1" sz="15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 sz="1500"/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i="1" lang="it" sz="1500"/>
              <a:t>/get_files</a:t>
            </a:r>
            <a:endParaRPr i="1" sz="15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 sz="1500"/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i="1" lang="it" sz="1500"/>
              <a:t>/delete/&lt;job_id&gt;</a:t>
            </a:r>
            <a:endParaRPr i="1" sz="15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i="1" lang="it" sz="1500"/>
              <a:t>/download/&lt;job_id&gt;</a:t>
            </a:r>
            <a:endParaRPr sz="1500"/>
          </a:p>
        </p:txBody>
      </p:sp>
      <p:sp>
        <p:nvSpPr>
          <p:cNvPr id="206" name="Google Shape;206;p28"/>
          <p:cNvSpPr txBox="1"/>
          <p:nvPr>
            <p:ph type="ctrTitle"/>
          </p:nvPr>
        </p:nvSpPr>
        <p:spPr>
          <a:xfrm>
            <a:off x="514350" y="514350"/>
            <a:ext cx="4486200" cy="131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API REST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514350" y="519125"/>
            <a:ext cx="6877200" cy="111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Formatter</a:t>
            </a:r>
            <a:endParaRPr/>
          </a:p>
        </p:txBody>
      </p:sp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514350" y="2690825"/>
            <a:ext cx="68772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it"/>
              <a:t>P</a:t>
            </a:r>
            <a:r>
              <a:rPr lang="it"/>
              <a:t>rimo servizio backend che elabora i dataset caricati dagli utenti. Il suo scopo è quello di preparare i dati grezzi per le successive fasi di anonimizzazione.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514350" y="2769225"/>
            <a:ext cx="2028900" cy="20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it"/>
              <a:t>Riceve i dataset (CSV, JSON) e li converte in un formato standard facilmente manipolabile (DataFrame Pandas)</a:t>
            </a:r>
            <a:endParaRPr/>
          </a:p>
        </p:txBody>
      </p:sp>
      <p:sp>
        <p:nvSpPr>
          <p:cNvPr id="218" name="Google Shape;218;p30"/>
          <p:cNvSpPr txBox="1"/>
          <p:nvPr>
            <p:ph idx="2" type="body"/>
          </p:nvPr>
        </p:nvSpPr>
        <p:spPr>
          <a:xfrm>
            <a:off x="2950625" y="2769225"/>
            <a:ext cx="2028900" cy="20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Scansiona ogni colonna del dataset, rilevando automaticamente i diversi tipi di dato presenti in ciascuna di esse</a:t>
            </a:r>
            <a:endParaRPr/>
          </a:p>
        </p:txBody>
      </p:sp>
      <p:sp>
        <p:nvSpPr>
          <p:cNvPr id="219" name="Google Shape;219;p30"/>
          <p:cNvSpPr txBox="1"/>
          <p:nvPr>
            <p:ph idx="3" type="body"/>
          </p:nvPr>
        </p:nvSpPr>
        <p:spPr>
          <a:xfrm>
            <a:off x="5386900" y="2696975"/>
            <a:ext cx="2028900" cy="20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I</a:t>
            </a:r>
            <a:r>
              <a:rPr lang="it"/>
              <a:t>ncludono informazioni critiche che guidano il processo di anonimizzazione</a:t>
            </a:r>
            <a:endParaRPr/>
          </a:p>
        </p:txBody>
      </p:sp>
      <p:sp>
        <p:nvSpPr>
          <p:cNvPr id="220" name="Google Shape;220;p30"/>
          <p:cNvSpPr txBox="1"/>
          <p:nvPr>
            <p:ph type="title"/>
          </p:nvPr>
        </p:nvSpPr>
        <p:spPr>
          <a:xfrm>
            <a:off x="514350" y="519125"/>
            <a:ext cx="6877200" cy="111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Formatter: funzionalità</a:t>
            </a:r>
            <a:endParaRPr/>
          </a:p>
        </p:txBody>
      </p:sp>
      <p:sp>
        <p:nvSpPr>
          <p:cNvPr id="221" name="Google Shape;221;p30"/>
          <p:cNvSpPr txBox="1"/>
          <p:nvPr>
            <p:ph idx="1" type="body"/>
          </p:nvPr>
        </p:nvSpPr>
        <p:spPr>
          <a:xfrm>
            <a:off x="514350" y="2062525"/>
            <a:ext cx="2028900" cy="47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it">
                <a:latin typeface="Poppins"/>
                <a:ea typeface="Poppins"/>
                <a:cs typeface="Poppins"/>
                <a:sym typeface="Poppins"/>
              </a:rPr>
              <a:t>Standardizzazione del Formato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2" name="Google Shape;222;p30"/>
          <p:cNvSpPr txBox="1"/>
          <p:nvPr>
            <p:ph idx="1" type="body"/>
          </p:nvPr>
        </p:nvSpPr>
        <p:spPr>
          <a:xfrm>
            <a:off x="2950625" y="2062525"/>
            <a:ext cx="2028900" cy="47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it">
                <a:latin typeface="Poppins"/>
                <a:ea typeface="Poppins"/>
                <a:cs typeface="Poppins"/>
                <a:sym typeface="Poppins"/>
              </a:rPr>
              <a:t>Analisi Approfondita delle Colonne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5386900" y="2062525"/>
            <a:ext cx="2028900" cy="47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it">
                <a:latin typeface="Poppins"/>
                <a:ea typeface="Poppins"/>
                <a:cs typeface="Poppins"/>
                <a:sym typeface="Poppins"/>
              </a:rPr>
              <a:t>Generazione di Metadati Estesi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6199925" y="514350"/>
            <a:ext cx="2429700" cy="4047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"/>
              <a:t>Requisiti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it"/>
              <a:t>Tecnologie usate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it"/>
              <a:t>Modelli di anonimizzazione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it"/>
              <a:t>Struttura distribuita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it"/>
              <a:t>Test e risultati</a:t>
            </a:r>
            <a:endParaRPr/>
          </a:p>
        </p:txBody>
      </p:sp>
      <p:sp>
        <p:nvSpPr>
          <p:cNvPr id="64" name="Google Shape;64;p13"/>
          <p:cNvSpPr txBox="1"/>
          <p:nvPr>
            <p:ph type="ctrTitle"/>
          </p:nvPr>
        </p:nvSpPr>
        <p:spPr>
          <a:xfrm>
            <a:off x="514350" y="514350"/>
            <a:ext cx="4486200" cy="131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Agenda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514350" y="519125"/>
            <a:ext cx="6877200" cy="111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Formatter: Metadati</a:t>
            </a:r>
            <a:endParaRPr/>
          </a:p>
        </p:txBody>
      </p:sp>
      <p:sp>
        <p:nvSpPr>
          <p:cNvPr id="229" name="Google Shape;229;p31"/>
          <p:cNvSpPr txBox="1"/>
          <p:nvPr>
            <p:ph idx="1" type="body"/>
          </p:nvPr>
        </p:nvSpPr>
        <p:spPr>
          <a:xfrm>
            <a:off x="514350" y="2690825"/>
            <a:ext cx="68772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lnSpc>
                <a:spcPct val="27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i="1" lang="it"/>
              <a:t>column_name</a:t>
            </a:r>
            <a:endParaRPr i="1"/>
          </a:p>
          <a:p>
            <a:pPr indent="-323850" lvl="0" marL="457200" rtl="0" algn="l">
              <a:lnSpc>
                <a:spcPct val="27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i="1" lang="it"/>
              <a:t>data_type</a:t>
            </a:r>
            <a:endParaRPr i="1"/>
          </a:p>
          <a:p>
            <a:pPr indent="-323850" lvl="0" marL="457200" rtl="0" algn="l">
              <a:lnSpc>
                <a:spcPct val="27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500"/>
              <a:buChar char="●"/>
            </a:pPr>
            <a:r>
              <a:rPr i="1" lang="it">
                <a:solidFill>
                  <a:srgbClr val="9900FF"/>
                </a:solidFill>
              </a:rPr>
              <a:t>is_quasi_identifier</a:t>
            </a:r>
            <a:endParaRPr i="1">
              <a:solidFill>
                <a:srgbClr val="9900FF"/>
              </a:solidFill>
            </a:endParaRPr>
          </a:p>
          <a:p>
            <a:pPr indent="-323850" lvl="0" marL="457200" rtl="0" algn="l">
              <a:lnSpc>
                <a:spcPct val="27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500"/>
              <a:buChar char="●"/>
            </a:pPr>
            <a:r>
              <a:rPr i="1" lang="it">
                <a:solidFill>
                  <a:srgbClr val="9900FF"/>
                </a:solidFill>
              </a:rPr>
              <a:t>should_anonymize</a:t>
            </a:r>
            <a:endParaRPr i="1">
              <a:solidFill>
                <a:srgbClr val="9900FF"/>
              </a:solidFill>
            </a:endParaRPr>
          </a:p>
        </p:txBody>
      </p:sp>
      <p:sp>
        <p:nvSpPr>
          <p:cNvPr id="230" name="Google Shape;230;p31"/>
          <p:cNvSpPr/>
          <p:nvPr/>
        </p:nvSpPr>
        <p:spPr>
          <a:xfrm>
            <a:off x="2886725" y="3868775"/>
            <a:ext cx="411600" cy="1062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3298325" y="4176725"/>
            <a:ext cx="2756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700">
                <a:solidFill>
                  <a:srgbClr val="9900FF"/>
                </a:solidFill>
                <a:latin typeface="Poppins"/>
                <a:ea typeface="Poppins"/>
                <a:cs typeface="Poppins"/>
                <a:sym typeface="Poppins"/>
              </a:rPr>
              <a:t>user input</a:t>
            </a:r>
            <a:endParaRPr b="1" sz="1700">
              <a:solidFill>
                <a:srgbClr val="9900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type="title"/>
          </p:nvPr>
        </p:nvSpPr>
        <p:spPr>
          <a:xfrm>
            <a:off x="514350" y="519125"/>
            <a:ext cx="6877200" cy="111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Anonymizer</a:t>
            </a:r>
            <a:endParaRPr/>
          </a:p>
        </p:txBody>
      </p:sp>
      <p:sp>
        <p:nvSpPr>
          <p:cNvPr id="237" name="Google Shape;237;p32"/>
          <p:cNvSpPr txBox="1"/>
          <p:nvPr>
            <p:ph idx="1" type="body"/>
          </p:nvPr>
        </p:nvSpPr>
        <p:spPr>
          <a:xfrm>
            <a:off x="514350" y="2690825"/>
            <a:ext cx="68772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it"/>
              <a:t>Componente che si occupa d</a:t>
            </a:r>
            <a:r>
              <a:rPr lang="it"/>
              <a:t>i trasformare </a:t>
            </a:r>
            <a:r>
              <a:rPr lang="it"/>
              <a:t>l’output del Formatter, ossia dati potenzialmente sensibili, in una versione protetta e anonimizzata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idx="1" type="body"/>
          </p:nvPr>
        </p:nvSpPr>
        <p:spPr>
          <a:xfrm>
            <a:off x="514350" y="2769225"/>
            <a:ext cx="2028900" cy="20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it"/>
              <a:t>Dal topic Pub/Sub riceve una richiesta contenente jobID, output Formatter e metadati user-dependant</a:t>
            </a:r>
            <a:endParaRPr/>
          </a:p>
        </p:txBody>
      </p:sp>
      <p:sp>
        <p:nvSpPr>
          <p:cNvPr id="243" name="Google Shape;243;p33"/>
          <p:cNvSpPr txBox="1"/>
          <p:nvPr>
            <p:ph idx="2" type="body"/>
          </p:nvPr>
        </p:nvSpPr>
        <p:spPr>
          <a:xfrm>
            <a:off x="2950625" y="2769225"/>
            <a:ext cx="2028900" cy="20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Applica tecniche di generalizzazione, soppressione e/o aggiunta di rumore casuale ai dati in chiaro</a:t>
            </a:r>
            <a:endParaRPr/>
          </a:p>
        </p:txBody>
      </p:sp>
      <p:sp>
        <p:nvSpPr>
          <p:cNvPr id="244" name="Google Shape;244;p33"/>
          <p:cNvSpPr txBox="1"/>
          <p:nvPr>
            <p:ph idx="3" type="body"/>
          </p:nvPr>
        </p:nvSpPr>
        <p:spPr>
          <a:xfrm>
            <a:off x="5386900" y="2696975"/>
            <a:ext cx="2028900" cy="20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Produce un nuovo dataset che rispetta le proprietà di privacy definite dall'algoritmo e dai suoi parametri</a:t>
            </a:r>
            <a:endParaRPr/>
          </a:p>
        </p:txBody>
      </p:sp>
      <p:sp>
        <p:nvSpPr>
          <p:cNvPr id="245" name="Google Shape;245;p33"/>
          <p:cNvSpPr txBox="1"/>
          <p:nvPr>
            <p:ph type="title"/>
          </p:nvPr>
        </p:nvSpPr>
        <p:spPr>
          <a:xfrm>
            <a:off x="514350" y="519125"/>
            <a:ext cx="6877200" cy="111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Anonymizer: funzionalità</a:t>
            </a:r>
            <a:endParaRPr/>
          </a:p>
        </p:txBody>
      </p:sp>
      <p:sp>
        <p:nvSpPr>
          <p:cNvPr id="246" name="Google Shape;246;p33"/>
          <p:cNvSpPr txBox="1"/>
          <p:nvPr>
            <p:ph idx="1" type="body"/>
          </p:nvPr>
        </p:nvSpPr>
        <p:spPr>
          <a:xfrm>
            <a:off x="514350" y="2062525"/>
            <a:ext cx="2028900" cy="47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it">
                <a:latin typeface="Poppins"/>
                <a:ea typeface="Poppins"/>
                <a:cs typeface="Poppins"/>
                <a:sym typeface="Poppins"/>
              </a:rPr>
              <a:t>Ricezione Richiesta di Anonimizzazione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2950625" y="2062525"/>
            <a:ext cx="2028900" cy="47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it">
                <a:latin typeface="Poppins"/>
                <a:ea typeface="Poppins"/>
                <a:cs typeface="Poppins"/>
                <a:sym typeface="Poppins"/>
              </a:rPr>
              <a:t>Esecuzione degli Algoritmi di Privacy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8" name="Google Shape;248;p33"/>
          <p:cNvSpPr txBox="1"/>
          <p:nvPr>
            <p:ph idx="1" type="body"/>
          </p:nvPr>
        </p:nvSpPr>
        <p:spPr>
          <a:xfrm>
            <a:off x="5386900" y="2062525"/>
            <a:ext cx="2202600" cy="47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it">
                <a:latin typeface="Poppins"/>
                <a:ea typeface="Poppins"/>
                <a:cs typeface="Poppins"/>
                <a:sym typeface="Poppins"/>
              </a:rPr>
              <a:t>Generazione del Dataset Anonimizzato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idx="1" type="body"/>
          </p:nvPr>
        </p:nvSpPr>
        <p:spPr>
          <a:xfrm>
            <a:off x="514350" y="2696975"/>
            <a:ext cx="2028900" cy="20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Divisione logica sotto forma di moduli.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it"/>
              <a:t>Frontend visualizzato direttamente dal backend</a:t>
            </a:r>
            <a:endParaRPr/>
          </a:p>
        </p:txBody>
      </p:sp>
      <p:sp>
        <p:nvSpPr>
          <p:cNvPr id="254" name="Google Shape;254;p34"/>
          <p:cNvSpPr txBox="1"/>
          <p:nvPr>
            <p:ph idx="2" type="body"/>
          </p:nvPr>
        </p:nvSpPr>
        <p:spPr>
          <a:xfrm>
            <a:off x="2950625" y="2696975"/>
            <a:ext cx="2028900" cy="20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Immagine docker unica per tutti i servizi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it"/>
              <a:t>Scopo principale di testare i moduli di anonimizzazione e il workflow</a:t>
            </a:r>
            <a:endParaRPr/>
          </a:p>
        </p:txBody>
      </p:sp>
      <p:sp>
        <p:nvSpPr>
          <p:cNvPr id="255" name="Google Shape;255;p34"/>
          <p:cNvSpPr txBox="1"/>
          <p:nvPr>
            <p:ph idx="3" type="body"/>
          </p:nvPr>
        </p:nvSpPr>
        <p:spPr>
          <a:xfrm>
            <a:off x="5386900" y="2696975"/>
            <a:ext cx="2028900" cy="20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it"/>
              <a:t>Deploy su macchina con </a:t>
            </a:r>
            <a:r>
              <a:rPr lang="it" u="sng">
                <a:solidFill>
                  <a:schemeClr val="hlink"/>
                </a:solidFill>
                <a:hlinkClick r:id="rId3"/>
              </a:rPr>
              <a:t>accesso pubblico</a:t>
            </a:r>
            <a:endParaRPr/>
          </a:p>
        </p:txBody>
      </p:sp>
      <p:sp>
        <p:nvSpPr>
          <p:cNvPr id="256" name="Google Shape;256;p34"/>
          <p:cNvSpPr txBox="1"/>
          <p:nvPr>
            <p:ph type="title"/>
          </p:nvPr>
        </p:nvSpPr>
        <p:spPr>
          <a:xfrm>
            <a:off x="514350" y="519125"/>
            <a:ext cx="6877200" cy="111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Una prima versione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non distribuita</a:t>
            </a:r>
            <a:endParaRPr/>
          </a:p>
        </p:txBody>
      </p:sp>
      <p:sp>
        <p:nvSpPr>
          <p:cNvPr id="257" name="Google Shape;257;p34"/>
          <p:cNvSpPr txBox="1"/>
          <p:nvPr>
            <p:ph idx="1" type="body"/>
          </p:nvPr>
        </p:nvSpPr>
        <p:spPr>
          <a:xfrm>
            <a:off x="514350" y="2062525"/>
            <a:ext cx="2028900" cy="47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it">
                <a:latin typeface="Poppins"/>
                <a:ea typeface="Poppins"/>
                <a:cs typeface="Poppins"/>
                <a:sym typeface="Poppins"/>
              </a:rPr>
              <a:t>Divisione in moduli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8" name="Google Shape;258;p34"/>
          <p:cNvSpPr txBox="1"/>
          <p:nvPr>
            <p:ph idx="1" type="body"/>
          </p:nvPr>
        </p:nvSpPr>
        <p:spPr>
          <a:xfrm>
            <a:off x="2950625" y="2062525"/>
            <a:ext cx="2028900" cy="47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it">
                <a:latin typeface="Poppins"/>
                <a:ea typeface="Poppins"/>
                <a:cs typeface="Poppins"/>
                <a:sym typeface="Poppins"/>
              </a:rPr>
              <a:t>Rilascio come container singolo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9" name="Google Shape;259;p34"/>
          <p:cNvSpPr txBox="1"/>
          <p:nvPr>
            <p:ph idx="1" type="body"/>
          </p:nvPr>
        </p:nvSpPr>
        <p:spPr>
          <a:xfrm>
            <a:off x="5386900" y="2062525"/>
            <a:ext cx="2028900" cy="47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it">
                <a:latin typeface="Poppins"/>
                <a:ea typeface="Poppins"/>
                <a:cs typeface="Poppins"/>
                <a:sym typeface="Poppins"/>
              </a:rPr>
              <a:t>Deploy su </a:t>
            </a:r>
            <a:br>
              <a:rPr b="1" lang="it">
                <a:latin typeface="Poppins"/>
                <a:ea typeface="Poppins"/>
                <a:cs typeface="Poppins"/>
                <a:sym typeface="Poppins"/>
              </a:rPr>
            </a:br>
            <a:r>
              <a:rPr b="1" lang="it">
                <a:latin typeface="Poppins"/>
                <a:ea typeface="Poppins"/>
                <a:cs typeface="Poppins"/>
                <a:sym typeface="Poppins"/>
              </a:rPr>
              <a:t>server di test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idx="1" type="body"/>
          </p:nvPr>
        </p:nvSpPr>
        <p:spPr>
          <a:xfrm>
            <a:off x="514300" y="4622275"/>
            <a:ext cx="81153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it"/>
              <a:t>Versione di test di AnonimaData (soluzione AIO)</a:t>
            </a:r>
            <a:endParaRPr/>
          </a:p>
        </p:txBody>
      </p:sp>
      <p:pic>
        <p:nvPicPr>
          <p:cNvPr id="265" name="Google Shape;2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026" y="0"/>
            <a:ext cx="3491850" cy="43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>
            <p:ph type="title"/>
          </p:nvPr>
        </p:nvSpPr>
        <p:spPr>
          <a:xfrm>
            <a:off x="514350" y="519125"/>
            <a:ext cx="6877200" cy="111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Frontend</a:t>
            </a:r>
            <a:endParaRPr/>
          </a:p>
        </p:txBody>
      </p:sp>
      <p:sp>
        <p:nvSpPr>
          <p:cNvPr id="271" name="Google Shape;271;p36"/>
          <p:cNvSpPr txBox="1"/>
          <p:nvPr>
            <p:ph idx="1" type="body"/>
          </p:nvPr>
        </p:nvSpPr>
        <p:spPr>
          <a:xfrm>
            <a:off x="514350" y="2690825"/>
            <a:ext cx="68772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it"/>
              <a:t>A</a:t>
            </a:r>
            <a:r>
              <a:rPr lang="it"/>
              <a:t>pplicazione web basata su React che permette agli utenti di interagire con il servizio di anonimizzazione. La sua funzione principale è quella di tradurre le operazioni complesse del backend in un'esperienza utente semplice e intuitiva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/>
          <p:nvPr>
            <p:ph idx="1" type="body"/>
          </p:nvPr>
        </p:nvSpPr>
        <p:spPr>
          <a:xfrm>
            <a:off x="514300" y="4622275"/>
            <a:ext cx="81153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it"/>
              <a:t>Schermata di login dell'applicazione</a:t>
            </a:r>
            <a:endParaRPr/>
          </a:p>
        </p:txBody>
      </p:sp>
      <p:pic>
        <p:nvPicPr>
          <p:cNvPr id="277" name="Google Shape;277;p37" title="log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850" y="187250"/>
            <a:ext cx="5934300" cy="39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idx="1" type="body"/>
          </p:nvPr>
        </p:nvSpPr>
        <p:spPr>
          <a:xfrm>
            <a:off x="514300" y="4622275"/>
            <a:ext cx="81153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it"/>
              <a:t>Dashboard dell'applicazione</a:t>
            </a:r>
            <a:endParaRPr/>
          </a:p>
        </p:txBody>
      </p:sp>
      <p:pic>
        <p:nvPicPr>
          <p:cNvPr id="283" name="Google Shape;283;p38" title="home1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4850" y="187250"/>
            <a:ext cx="5934300" cy="39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514300" y="4622275"/>
            <a:ext cx="81153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it"/>
              <a:t>Selezione dei parametri di anonimizzazione</a:t>
            </a:r>
            <a:endParaRPr/>
          </a:p>
        </p:txBody>
      </p:sp>
      <p:pic>
        <p:nvPicPr>
          <p:cNvPr id="289" name="Google Shape;289;p39" title="parameters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4850" y="187250"/>
            <a:ext cx="5934300" cy="39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/>
          <p:nvPr>
            <p:ph idx="1" type="body"/>
          </p:nvPr>
        </p:nvSpPr>
        <p:spPr>
          <a:xfrm>
            <a:off x="514300" y="4622275"/>
            <a:ext cx="81153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it"/>
              <a:t>Dashboard dell'applicazione con un job in sospeso</a:t>
            </a:r>
            <a:endParaRPr/>
          </a:p>
        </p:txBody>
      </p:sp>
      <p:pic>
        <p:nvPicPr>
          <p:cNvPr id="295" name="Google Shape;295;p40" title="home_with_waiting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325" y="187250"/>
            <a:ext cx="5934300" cy="39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0" title="home_with_waiting.png"/>
          <p:cNvPicPr preferRelativeResize="0"/>
          <p:nvPr/>
        </p:nvPicPr>
        <p:blipFill rotWithShape="1">
          <a:blip r:embed="rId3">
            <a:alphaModFix/>
          </a:blip>
          <a:srcRect b="45211" l="60370" r="8525" t="40866"/>
          <a:stretch/>
        </p:blipFill>
        <p:spPr>
          <a:xfrm>
            <a:off x="4572000" y="2933475"/>
            <a:ext cx="3694675" cy="1114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97" name="Google Shape;297;p40"/>
          <p:cNvSpPr/>
          <p:nvPr/>
        </p:nvSpPr>
        <p:spPr>
          <a:xfrm>
            <a:off x="4213500" y="1879000"/>
            <a:ext cx="1499400" cy="3924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298" name="Google Shape;298;p40"/>
          <p:cNvCxnSpPr>
            <a:stCxn id="297" idx="5"/>
            <a:endCxn id="296" idx="0"/>
          </p:cNvCxnSpPr>
          <p:nvPr/>
        </p:nvCxnSpPr>
        <p:spPr>
          <a:xfrm>
            <a:off x="5493318" y="2213934"/>
            <a:ext cx="926100" cy="71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514350" y="2696975"/>
            <a:ext cx="2028900" cy="20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it"/>
              <a:t>Dataset in formato JSON e CSV</a:t>
            </a:r>
            <a:endParaRPr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2950625" y="2696975"/>
            <a:ext cx="2028900" cy="20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K-anonimity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L-anonimity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Differential Privacy</a:t>
            </a:r>
            <a:endParaRPr/>
          </a:p>
        </p:txBody>
      </p:sp>
      <p:sp>
        <p:nvSpPr>
          <p:cNvPr id="71" name="Google Shape;71;p14"/>
          <p:cNvSpPr txBox="1"/>
          <p:nvPr>
            <p:ph idx="3" type="body"/>
          </p:nvPr>
        </p:nvSpPr>
        <p:spPr>
          <a:xfrm>
            <a:off x="5386900" y="2696975"/>
            <a:ext cx="2028900" cy="20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Ogni algoritmo deve essere personalizzabile dall'utente in base alle proprie </a:t>
            </a:r>
            <a:r>
              <a:rPr lang="it"/>
              <a:t>esigenze</a:t>
            </a:r>
            <a:endParaRPr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514350" y="519125"/>
            <a:ext cx="6877200" cy="111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Requisiti di AnonimaData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514350" y="2062525"/>
            <a:ext cx="2028900" cy="47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it">
                <a:latin typeface="Poppins"/>
                <a:ea typeface="Poppins"/>
                <a:cs typeface="Poppins"/>
                <a:sym typeface="Poppins"/>
              </a:rPr>
              <a:t>Formato dei dataset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2950625" y="2062525"/>
            <a:ext cx="2028900" cy="47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it">
                <a:latin typeface="Poppins"/>
                <a:ea typeface="Poppins"/>
                <a:cs typeface="Poppins"/>
                <a:sym typeface="Poppins"/>
              </a:rPr>
              <a:t>Varietà di algoritmi di anonimizzazione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5386900" y="2062525"/>
            <a:ext cx="2028900" cy="47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it">
                <a:latin typeface="Poppins"/>
                <a:ea typeface="Poppins"/>
                <a:cs typeface="Poppins"/>
                <a:sym typeface="Poppins"/>
              </a:rPr>
              <a:t>Personalizzazione degli algoritmi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/>
          <p:nvPr>
            <p:ph idx="1" type="body"/>
          </p:nvPr>
        </p:nvSpPr>
        <p:spPr>
          <a:xfrm>
            <a:off x="514300" y="4622275"/>
            <a:ext cx="81153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it"/>
              <a:t>Anteprima dei dati anonimizzati</a:t>
            </a:r>
            <a:endParaRPr/>
          </a:p>
        </p:txBody>
      </p:sp>
      <p:pic>
        <p:nvPicPr>
          <p:cNvPr id="304" name="Google Shape;304;p41" title="preview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4850" y="187250"/>
            <a:ext cx="5934300" cy="39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/>
          <p:nvPr>
            <p:ph idx="1" type="body"/>
          </p:nvPr>
        </p:nvSpPr>
        <p:spPr>
          <a:xfrm>
            <a:off x="514300" y="4622275"/>
            <a:ext cx="81153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it"/>
              <a:t>Rimozione di un dataset</a:t>
            </a:r>
            <a:endParaRPr/>
          </a:p>
        </p:txBody>
      </p:sp>
      <p:pic>
        <p:nvPicPr>
          <p:cNvPr id="310" name="Google Shape;310;p42" title="delete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4850" y="187250"/>
            <a:ext cx="5934300" cy="39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/>
          <p:nvPr>
            <p:ph idx="1" type="body"/>
          </p:nvPr>
        </p:nvSpPr>
        <p:spPr>
          <a:xfrm>
            <a:off x="514300" y="4622275"/>
            <a:ext cx="81153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it"/>
              <a:t>Gestione degli errori</a:t>
            </a:r>
            <a:endParaRPr/>
          </a:p>
        </p:txBody>
      </p:sp>
      <p:pic>
        <p:nvPicPr>
          <p:cNvPr id="316" name="Google Shape;316;p43" title="error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4850" y="187250"/>
            <a:ext cx="5934300" cy="39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/>
          <p:nvPr>
            <p:ph type="title"/>
          </p:nvPr>
        </p:nvSpPr>
        <p:spPr>
          <a:xfrm>
            <a:off x="514350" y="519125"/>
            <a:ext cx="6877200" cy="111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Integrazione con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Firebase</a:t>
            </a:r>
            <a:endParaRPr/>
          </a:p>
        </p:txBody>
      </p:sp>
      <p:sp>
        <p:nvSpPr>
          <p:cNvPr id="322" name="Google Shape;322;p44"/>
          <p:cNvSpPr txBox="1"/>
          <p:nvPr>
            <p:ph idx="1" type="body"/>
          </p:nvPr>
        </p:nvSpPr>
        <p:spPr>
          <a:xfrm>
            <a:off x="514350" y="2690825"/>
            <a:ext cx="68772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it"/>
              <a:t>Firebase utilizzato per l'accesso alla piattaforma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it"/>
              <a:t>Tutte le richieste devono essere autenticate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it"/>
              <a:t>Possibilità di accedere solamente ai propri job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it"/>
              <a:t>Frontend gestisce il login e l'autorizzazione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it"/>
              <a:t>Orchestratore riceve JWT e restituisce solo i dati collegati all'utente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>
            <p:ph type="title"/>
          </p:nvPr>
        </p:nvSpPr>
        <p:spPr>
          <a:xfrm>
            <a:off x="514350" y="519125"/>
            <a:ext cx="6877200" cy="111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Persistenza dei dati</a:t>
            </a:r>
            <a:endParaRPr/>
          </a:p>
        </p:txBody>
      </p:sp>
      <p:sp>
        <p:nvSpPr>
          <p:cNvPr id="328" name="Google Shape;328;p45"/>
          <p:cNvSpPr txBox="1"/>
          <p:nvPr>
            <p:ph idx="1" type="body"/>
          </p:nvPr>
        </p:nvSpPr>
        <p:spPr>
          <a:xfrm>
            <a:off x="514350" y="2690825"/>
            <a:ext cx="68772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it"/>
              <a:t>Una entry nel DB per ogni job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it"/>
              <a:t>Contiene lo stato, i metadati, i parametri di anonimizzazione, anteprima formato JSON dei dati anonimizzati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it"/>
              <a:t>Mantiene il percorso dei file presenti nel bucket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it"/>
              <a:t>Salvati in memoria solo i dati anonimizzati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6"/>
          <p:cNvSpPr txBox="1"/>
          <p:nvPr>
            <p:ph idx="1" type="body"/>
          </p:nvPr>
        </p:nvSpPr>
        <p:spPr>
          <a:xfrm>
            <a:off x="514300" y="4622275"/>
            <a:ext cx="81153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Anonimizzazione di un set di dati (1/2)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46"/>
          <p:cNvPicPr preferRelativeResize="0"/>
          <p:nvPr/>
        </p:nvPicPr>
        <p:blipFill rotWithShape="1">
          <a:blip r:embed="rId3">
            <a:alphaModFix/>
          </a:blip>
          <a:srcRect b="43320" l="0" r="0" t="0"/>
          <a:stretch/>
        </p:blipFill>
        <p:spPr>
          <a:xfrm>
            <a:off x="2189875" y="46125"/>
            <a:ext cx="5039048" cy="4291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7"/>
          <p:cNvSpPr txBox="1"/>
          <p:nvPr>
            <p:ph idx="1" type="body"/>
          </p:nvPr>
        </p:nvSpPr>
        <p:spPr>
          <a:xfrm>
            <a:off x="514300" y="4622275"/>
            <a:ext cx="81153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Anonimizzazione di un set di dati (2/2)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47"/>
          <p:cNvPicPr preferRelativeResize="0"/>
          <p:nvPr/>
        </p:nvPicPr>
        <p:blipFill rotWithShape="1">
          <a:blip r:embed="rId3">
            <a:alphaModFix/>
          </a:blip>
          <a:srcRect b="0" l="0" r="0" t="50325"/>
          <a:stretch/>
        </p:blipFill>
        <p:spPr>
          <a:xfrm>
            <a:off x="2189875" y="658850"/>
            <a:ext cx="5039048" cy="3761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7"/>
          <p:cNvPicPr preferRelativeResize="0"/>
          <p:nvPr/>
        </p:nvPicPr>
        <p:blipFill rotWithShape="1">
          <a:blip r:embed="rId3">
            <a:alphaModFix/>
          </a:blip>
          <a:srcRect b="90880" l="-680" r="53059" t="0"/>
          <a:stretch/>
        </p:blipFill>
        <p:spPr>
          <a:xfrm>
            <a:off x="2155825" y="13825"/>
            <a:ext cx="2399674" cy="690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7"/>
          <p:cNvPicPr preferRelativeResize="0"/>
          <p:nvPr/>
        </p:nvPicPr>
        <p:blipFill rotWithShape="1">
          <a:blip r:embed="rId3">
            <a:alphaModFix/>
          </a:blip>
          <a:srcRect b="65658" l="47658" r="27554" t="26371"/>
          <a:stretch/>
        </p:blipFill>
        <p:spPr>
          <a:xfrm>
            <a:off x="4591175" y="68250"/>
            <a:ext cx="1248999" cy="60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7"/>
          <p:cNvPicPr preferRelativeResize="0"/>
          <p:nvPr/>
        </p:nvPicPr>
        <p:blipFill rotWithShape="1">
          <a:blip r:embed="rId3">
            <a:alphaModFix/>
          </a:blip>
          <a:srcRect b="55298" l="77273" r="-86" t="36731"/>
          <a:stretch/>
        </p:blipFill>
        <p:spPr>
          <a:xfrm>
            <a:off x="6085425" y="117675"/>
            <a:ext cx="1149551" cy="60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/>
          <p:nvPr/>
        </p:nvSpPr>
        <p:spPr>
          <a:xfrm flipH="1" rot="5400000">
            <a:off x="-205150" y="205150"/>
            <a:ext cx="5143500" cy="4733200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49" name="Google Shape;349;p48"/>
          <p:cNvSpPr txBox="1"/>
          <p:nvPr>
            <p:ph type="ctrTitle"/>
          </p:nvPr>
        </p:nvSpPr>
        <p:spPr>
          <a:xfrm>
            <a:off x="4384425" y="1529250"/>
            <a:ext cx="4505400" cy="2085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uFill>
                  <a:noFill/>
                </a:uFill>
                <a:hlinkClick r:id="rId3"/>
              </a:rPr>
              <a:t>Demo</a:t>
            </a:r>
            <a:endParaRPr sz="4800"/>
          </a:p>
        </p:txBody>
      </p:sp>
      <p:pic>
        <p:nvPicPr>
          <p:cNvPr id="350" name="Google Shape;350;p48" title="logo_dark.png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27324" l="14131" r="10538" t="-2745"/>
          <a:stretch/>
        </p:blipFill>
        <p:spPr>
          <a:xfrm>
            <a:off x="221875" y="1089212"/>
            <a:ext cx="3443475" cy="29650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/>
          <p:nvPr>
            <p:ph idx="1" type="subTitle"/>
          </p:nvPr>
        </p:nvSpPr>
        <p:spPr>
          <a:xfrm>
            <a:off x="6199925" y="514350"/>
            <a:ext cx="2429700" cy="404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"/>
              <a:t>Soak test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it"/>
              <a:t>Stress test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it"/>
              <a:t>Spike test</a:t>
            </a:r>
            <a:endParaRPr/>
          </a:p>
        </p:txBody>
      </p:sp>
      <p:sp>
        <p:nvSpPr>
          <p:cNvPr id="356" name="Google Shape;356;p49"/>
          <p:cNvSpPr txBox="1"/>
          <p:nvPr>
            <p:ph type="ctrTitle"/>
          </p:nvPr>
        </p:nvSpPr>
        <p:spPr>
          <a:xfrm>
            <a:off x="514350" y="514350"/>
            <a:ext cx="4486200" cy="131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/>
          <p:nvPr>
            <p:ph type="title"/>
          </p:nvPr>
        </p:nvSpPr>
        <p:spPr>
          <a:xfrm>
            <a:off x="514350" y="519125"/>
            <a:ext cx="6877200" cy="111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Definizione del test</a:t>
            </a:r>
            <a:endParaRPr/>
          </a:p>
        </p:txBody>
      </p:sp>
      <p:sp>
        <p:nvSpPr>
          <p:cNvPr id="362" name="Google Shape;362;p50"/>
          <p:cNvSpPr txBox="1"/>
          <p:nvPr>
            <p:ph idx="1" type="body"/>
          </p:nvPr>
        </p:nvSpPr>
        <p:spPr>
          <a:xfrm>
            <a:off x="514350" y="2690825"/>
            <a:ext cx="68772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Ogni utente emulato:</a:t>
            </a:r>
            <a:endParaRPr/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it"/>
              <a:t>carica un dataset da 1000 righe sulla piattaforma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/>
              <a:t>sceglie un algoritmo di anonimizzazione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/>
              <a:t>scarica il file completato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514350" y="2696975"/>
            <a:ext cx="2028900" cy="20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it"/>
              <a:t>L'utente deve poter analizzare l'esito dell'anonimizzazione direttamente dall'applicazione</a:t>
            </a:r>
            <a:endParaRPr/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2950625" y="2696975"/>
            <a:ext cx="2028900" cy="20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Salvataggio persistente dei dataset anonimizzati per poter essere recuperati anche in un momento successivo dell'anonimizzazione</a:t>
            </a:r>
            <a:endParaRPr/>
          </a:p>
        </p:txBody>
      </p:sp>
      <p:sp>
        <p:nvSpPr>
          <p:cNvPr id="82" name="Google Shape;82;p15"/>
          <p:cNvSpPr txBox="1"/>
          <p:nvPr>
            <p:ph idx="3" type="body"/>
          </p:nvPr>
        </p:nvSpPr>
        <p:spPr>
          <a:xfrm>
            <a:off x="5386900" y="2696975"/>
            <a:ext cx="2028900" cy="20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Utilizzo dell'applicativo tramite una piattaforma web</a:t>
            </a:r>
            <a:endParaRPr/>
          </a:p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514350" y="519125"/>
            <a:ext cx="6877200" cy="111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Requisiti di AnonimaData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514350" y="2062525"/>
            <a:ext cx="2028900" cy="47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it" sz="1450">
                <a:latin typeface="Poppins"/>
                <a:ea typeface="Poppins"/>
                <a:cs typeface="Poppins"/>
                <a:sym typeface="Poppins"/>
              </a:rPr>
              <a:t>Anteprima dell'anonimizzazione</a:t>
            </a:r>
            <a:endParaRPr b="1" sz="145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950625" y="2062525"/>
            <a:ext cx="2028900" cy="47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it">
                <a:latin typeface="Poppins"/>
                <a:ea typeface="Poppins"/>
                <a:cs typeface="Poppins"/>
                <a:sym typeface="Poppins"/>
              </a:rPr>
              <a:t>Archiviazione dei dataset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5386900" y="2062525"/>
            <a:ext cx="2028900" cy="47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it">
                <a:latin typeface="Poppins"/>
                <a:ea typeface="Poppins"/>
                <a:cs typeface="Poppins"/>
                <a:sym typeface="Poppins"/>
              </a:rPr>
              <a:t>Interfaccia web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1"/>
          <p:cNvSpPr txBox="1"/>
          <p:nvPr>
            <p:ph type="title"/>
          </p:nvPr>
        </p:nvSpPr>
        <p:spPr>
          <a:xfrm>
            <a:off x="514350" y="519125"/>
            <a:ext cx="6877200" cy="111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Difficoltà riscontrate e bottleneck da superare</a:t>
            </a:r>
            <a:endParaRPr/>
          </a:p>
        </p:txBody>
      </p:sp>
      <p:sp>
        <p:nvSpPr>
          <p:cNvPr id="368" name="Google Shape;368;p51"/>
          <p:cNvSpPr txBox="1"/>
          <p:nvPr>
            <p:ph idx="1" type="body"/>
          </p:nvPr>
        </p:nvSpPr>
        <p:spPr>
          <a:xfrm>
            <a:off x="514350" y="2690825"/>
            <a:ext cx="68772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/>
              <a:t>Problemi di accesso concorrente al database centrale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it"/>
              <a:t>Consumo elevato di risorse a causa della ricerca degli stati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2"/>
          <p:cNvSpPr txBox="1"/>
          <p:nvPr>
            <p:ph type="title"/>
          </p:nvPr>
        </p:nvSpPr>
        <p:spPr>
          <a:xfrm>
            <a:off x="514350" y="519125"/>
            <a:ext cx="6877200" cy="111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Stress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2"/>
          <p:cNvSpPr txBox="1"/>
          <p:nvPr>
            <p:ph idx="1" type="body"/>
          </p:nvPr>
        </p:nvSpPr>
        <p:spPr>
          <a:xfrm>
            <a:off x="514350" y="2690825"/>
            <a:ext cx="32244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</a:pPr>
            <a:r>
              <a:rPr lang="it"/>
              <a:t>50 utenti per 5 min.</a:t>
            </a:r>
            <a:endParaRPr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</a:pPr>
            <a:r>
              <a:rPr lang="it"/>
              <a:t>100 utenti per 5 min.</a:t>
            </a:r>
            <a:endParaRPr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</a:pPr>
            <a:r>
              <a:rPr lang="it"/>
              <a:t>150 utenti per 5 min.</a:t>
            </a:r>
            <a:endParaRPr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</a:pPr>
            <a:r>
              <a:rPr lang="it"/>
              <a:t>200 utenti per 5 min.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2"/>
          <p:cNvSpPr txBox="1"/>
          <p:nvPr>
            <p:ph idx="1" type="body"/>
          </p:nvPr>
        </p:nvSpPr>
        <p:spPr>
          <a:xfrm>
            <a:off x="514350" y="2062525"/>
            <a:ext cx="3224400" cy="47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it">
                <a:latin typeface="Poppins"/>
                <a:ea typeface="Poppins"/>
                <a:cs typeface="Poppins"/>
                <a:sym typeface="Poppins"/>
              </a:rPr>
              <a:t>Definizione del test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6" name="Google Shape;376;p52"/>
          <p:cNvSpPr txBox="1"/>
          <p:nvPr>
            <p:ph idx="1" type="body"/>
          </p:nvPr>
        </p:nvSpPr>
        <p:spPr>
          <a:xfrm>
            <a:off x="4191225" y="2062525"/>
            <a:ext cx="3224400" cy="47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it">
                <a:latin typeface="Poppins"/>
                <a:ea typeface="Poppins"/>
                <a:cs typeface="Poppins"/>
                <a:sym typeface="Poppins"/>
              </a:rPr>
              <a:t>Esito dei test (6282 iter.)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377" name="Google Shape;377;p52"/>
          <p:cNvGraphicFramePr/>
          <p:nvPr/>
        </p:nvGraphicFramePr>
        <p:xfrm>
          <a:off x="4191225" y="269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{59450B51-1766-449C-A7C5-E49524B3A4D0}</a:tableStyleId>
              </a:tblPr>
              <a:tblGrid>
                <a:gridCol w="2280100"/>
                <a:gridCol w="944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Upload del file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98,64%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Job id creato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100,00%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File analizzato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100,00%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Parametri caricati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99,50%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File anonimizzato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100,00%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Download del file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99,92%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78" name="Google Shape;37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8200" y="4523050"/>
            <a:ext cx="501400" cy="4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3"/>
          <p:cNvSpPr txBox="1"/>
          <p:nvPr>
            <p:ph type="title"/>
          </p:nvPr>
        </p:nvSpPr>
        <p:spPr>
          <a:xfrm>
            <a:off x="514350" y="519125"/>
            <a:ext cx="6877200" cy="111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Stress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53"/>
          <p:cNvSpPr txBox="1"/>
          <p:nvPr>
            <p:ph idx="1" type="body"/>
          </p:nvPr>
        </p:nvSpPr>
        <p:spPr>
          <a:xfrm>
            <a:off x="514350" y="2062525"/>
            <a:ext cx="3224400" cy="47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it">
                <a:latin typeface="Poppins"/>
                <a:ea typeface="Poppins"/>
                <a:cs typeface="Poppins"/>
                <a:sym typeface="Poppins"/>
              </a:rPr>
              <a:t>Esito richieste http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5" name="Google Shape;385;p53"/>
          <p:cNvSpPr txBox="1"/>
          <p:nvPr>
            <p:ph idx="1" type="body"/>
          </p:nvPr>
        </p:nvSpPr>
        <p:spPr>
          <a:xfrm>
            <a:off x="4191225" y="2062525"/>
            <a:ext cx="3224400" cy="47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it">
                <a:latin typeface="Poppins"/>
                <a:ea typeface="Poppins"/>
                <a:cs typeface="Poppins"/>
                <a:sym typeface="Poppins"/>
              </a:rPr>
              <a:t>Durata delle iterazioni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386" name="Google Shape;386;p53"/>
          <p:cNvGraphicFramePr/>
          <p:nvPr/>
        </p:nvGraphicFramePr>
        <p:xfrm>
          <a:off x="514350" y="269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{59450B51-1766-449C-A7C5-E49524B3A4D0}</a:tableStyleId>
              </a:tblPr>
              <a:tblGrid>
                <a:gridCol w="1089475"/>
                <a:gridCol w="21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Medio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solidFill>
                            <a:schemeClr val="dk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326.14ms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P(95)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solidFill>
                            <a:schemeClr val="dk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8,48s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Massimo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solidFill>
                            <a:schemeClr val="dk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11,52s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7" name="Google Shape;387;p53"/>
          <p:cNvGraphicFramePr/>
          <p:nvPr/>
        </p:nvGraphicFramePr>
        <p:xfrm>
          <a:off x="4191225" y="269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{59450B51-1766-449C-A7C5-E49524B3A4D0}</a:tableStyleId>
              </a:tblPr>
              <a:tblGrid>
                <a:gridCol w="1089475"/>
                <a:gridCol w="21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Medio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solidFill>
                            <a:schemeClr val="dk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7s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P(95)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solidFill>
                            <a:schemeClr val="dk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20,75s</a:t>
                      </a:r>
                      <a:endParaRPr sz="1500">
                        <a:solidFill>
                          <a:schemeClr val="dk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Massimo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solidFill>
                            <a:schemeClr val="dk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13m39s</a:t>
                      </a:r>
                      <a:endParaRPr sz="1500">
                        <a:solidFill>
                          <a:schemeClr val="dk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88" name="Google Shape;38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8200" y="4523050"/>
            <a:ext cx="501400" cy="4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"/>
          <p:cNvSpPr txBox="1"/>
          <p:nvPr>
            <p:ph idx="1" type="body"/>
          </p:nvPr>
        </p:nvSpPr>
        <p:spPr>
          <a:xfrm>
            <a:off x="514300" y="4622275"/>
            <a:ext cx="81153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Stress test di AnonimaData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Google Shape;39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8200" y="4523050"/>
            <a:ext cx="501400" cy="4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0638" y="665180"/>
            <a:ext cx="6082724" cy="304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700" y="665175"/>
            <a:ext cx="6082699" cy="3041349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55"/>
          <p:cNvSpPr txBox="1"/>
          <p:nvPr>
            <p:ph idx="1" type="body"/>
          </p:nvPr>
        </p:nvSpPr>
        <p:spPr>
          <a:xfrm>
            <a:off x="514300" y="4622275"/>
            <a:ext cx="81153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Stress test di AnonimaData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8200" y="4523050"/>
            <a:ext cx="501400" cy="4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6"/>
          <p:cNvSpPr txBox="1"/>
          <p:nvPr>
            <p:ph type="title"/>
          </p:nvPr>
        </p:nvSpPr>
        <p:spPr>
          <a:xfrm>
            <a:off x="514350" y="519125"/>
            <a:ext cx="6877200" cy="111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Spike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6"/>
          <p:cNvSpPr txBox="1"/>
          <p:nvPr>
            <p:ph idx="1" type="body"/>
          </p:nvPr>
        </p:nvSpPr>
        <p:spPr>
          <a:xfrm>
            <a:off x="514350" y="2690825"/>
            <a:ext cx="32244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400 utenti in 1 minuto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6"/>
          <p:cNvSpPr txBox="1"/>
          <p:nvPr>
            <p:ph idx="1" type="body"/>
          </p:nvPr>
        </p:nvSpPr>
        <p:spPr>
          <a:xfrm>
            <a:off x="514350" y="2062525"/>
            <a:ext cx="3224400" cy="47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it">
                <a:latin typeface="Poppins"/>
                <a:ea typeface="Poppins"/>
                <a:cs typeface="Poppins"/>
                <a:sym typeface="Poppins"/>
              </a:rPr>
              <a:t>Definizione del test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0" name="Google Shape;410;p56"/>
          <p:cNvSpPr txBox="1"/>
          <p:nvPr>
            <p:ph idx="1" type="body"/>
          </p:nvPr>
        </p:nvSpPr>
        <p:spPr>
          <a:xfrm>
            <a:off x="4191225" y="2062525"/>
            <a:ext cx="3224400" cy="47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it">
                <a:latin typeface="Poppins"/>
                <a:ea typeface="Poppins"/>
                <a:cs typeface="Poppins"/>
                <a:sym typeface="Poppins"/>
              </a:rPr>
              <a:t>Esito dei test (231 iter.)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411" name="Google Shape;411;p56"/>
          <p:cNvGraphicFramePr/>
          <p:nvPr/>
        </p:nvGraphicFramePr>
        <p:xfrm>
          <a:off x="4191225" y="269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{59450B51-1766-449C-A7C5-E49524B3A4D0}</a:tableStyleId>
              </a:tblPr>
              <a:tblGrid>
                <a:gridCol w="2280100"/>
                <a:gridCol w="944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Upload del file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99,80%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Job id creato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100,00%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File analizzato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100,00%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Parametri caricati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99,11%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File anonimizzato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100,00%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Download del file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91,06%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12" name="Google Shape;41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8200" y="4523050"/>
            <a:ext cx="501400" cy="4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7"/>
          <p:cNvSpPr txBox="1"/>
          <p:nvPr>
            <p:ph type="title"/>
          </p:nvPr>
        </p:nvSpPr>
        <p:spPr>
          <a:xfrm>
            <a:off x="514350" y="519125"/>
            <a:ext cx="6877200" cy="111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Spike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7"/>
          <p:cNvSpPr txBox="1"/>
          <p:nvPr>
            <p:ph idx="1" type="body"/>
          </p:nvPr>
        </p:nvSpPr>
        <p:spPr>
          <a:xfrm>
            <a:off x="514350" y="2062525"/>
            <a:ext cx="3224400" cy="47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it">
                <a:latin typeface="Poppins"/>
                <a:ea typeface="Poppins"/>
                <a:cs typeface="Poppins"/>
                <a:sym typeface="Poppins"/>
              </a:rPr>
              <a:t>Esito richieste http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9" name="Google Shape;419;p57"/>
          <p:cNvSpPr txBox="1"/>
          <p:nvPr>
            <p:ph idx="1" type="body"/>
          </p:nvPr>
        </p:nvSpPr>
        <p:spPr>
          <a:xfrm>
            <a:off x="4191225" y="2062525"/>
            <a:ext cx="3224400" cy="47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it">
                <a:latin typeface="Poppins"/>
                <a:ea typeface="Poppins"/>
                <a:cs typeface="Poppins"/>
                <a:sym typeface="Poppins"/>
              </a:rPr>
              <a:t>Durata delle iterazioni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420" name="Google Shape;420;p57"/>
          <p:cNvGraphicFramePr/>
          <p:nvPr/>
        </p:nvGraphicFramePr>
        <p:xfrm>
          <a:off x="514350" y="269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{59450B51-1766-449C-A7C5-E49524B3A4D0}</a:tableStyleId>
              </a:tblPr>
              <a:tblGrid>
                <a:gridCol w="1089475"/>
                <a:gridCol w="21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Medio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solidFill>
                            <a:schemeClr val="dk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3,73s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P(95)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solidFill>
                            <a:schemeClr val="dk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18,49s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Massimo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solidFill>
                            <a:schemeClr val="dk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38,97s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1" name="Google Shape;421;p57"/>
          <p:cNvGraphicFramePr/>
          <p:nvPr/>
        </p:nvGraphicFramePr>
        <p:xfrm>
          <a:off x="4191225" y="269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{59450B51-1766-449C-A7C5-E49524B3A4D0}</a:tableStyleId>
              </a:tblPr>
              <a:tblGrid>
                <a:gridCol w="1089475"/>
                <a:gridCol w="21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Medio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solidFill>
                            <a:schemeClr val="dk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1m16s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P(95)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solidFill>
                            <a:schemeClr val="dk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1m40s</a:t>
                      </a:r>
                      <a:endParaRPr sz="1500">
                        <a:solidFill>
                          <a:schemeClr val="dk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Massimo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solidFill>
                            <a:schemeClr val="dk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1m56s</a:t>
                      </a:r>
                      <a:endParaRPr sz="1500">
                        <a:solidFill>
                          <a:schemeClr val="dk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22" name="Google Shape;42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8200" y="4523050"/>
            <a:ext cx="501400" cy="4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8"/>
          <p:cNvSpPr txBox="1"/>
          <p:nvPr>
            <p:ph idx="1" type="body"/>
          </p:nvPr>
        </p:nvSpPr>
        <p:spPr>
          <a:xfrm>
            <a:off x="514300" y="4622275"/>
            <a:ext cx="81153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Spike test di AnonimaData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428" name="Google Shape;42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8200" y="4523050"/>
            <a:ext cx="501400" cy="4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9500" y="650862"/>
            <a:ext cx="6133849" cy="30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200" y="624425"/>
            <a:ext cx="6245701" cy="312285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9"/>
          <p:cNvSpPr txBox="1"/>
          <p:nvPr>
            <p:ph idx="1" type="body"/>
          </p:nvPr>
        </p:nvSpPr>
        <p:spPr>
          <a:xfrm>
            <a:off x="514300" y="4622275"/>
            <a:ext cx="81153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Spike test di AnonimaData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436" name="Google Shape;43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8200" y="4523050"/>
            <a:ext cx="501400" cy="4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0"/>
          <p:cNvSpPr txBox="1"/>
          <p:nvPr>
            <p:ph type="title"/>
          </p:nvPr>
        </p:nvSpPr>
        <p:spPr>
          <a:xfrm>
            <a:off x="514350" y="519125"/>
            <a:ext cx="6877200" cy="111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Soak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60"/>
          <p:cNvSpPr txBox="1"/>
          <p:nvPr>
            <p:ph idx="1" type="body"/>
          </p:nvPr>
        </p:nvSpPr>
        <p:spPr>
          <a:xfrm>
            <a:off x="514350" y="2690825"/>
            <a:ext cx="32244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50 utenti per 60 minuti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60"/>
          <p:cNvSpPr txBox="1"/>
          <p:nvPr>
            <p:ph idx="1" type="body"/>
          </p:nvPr>
        </p:nvSpPr>
        <p:spPr>
          <a:xfrm>
            <a:off x="514350" y="2062525"/>
            <a:ext cx="3224400" cy="47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it">
                <a:latin typeface="Poppins"/>
                <a:ea typeface="Poppins"/>
                <a:cs typeface="Poppins"/>
                <a:sym typeface="Poppins"/>
              </a:rPr>
              <a:t>Definizione del test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4" name="Google Shape;444;p60"/>
          <p:cNvSpPr txBox="1"/>
          <p:nvPr>
            <p:ph idx="1" type="body"/>
          </p:nvPr>
        </p:nvSpPr>
        <p:spPr>
          <a:xfrm>
            <a:off x="4191225" y="2062525"/>
            <a:ext cx="3224400" cy="47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it">
                <a:latin typeface="Poppins"/>
                <a:ea typeface="Poppins"/>
                <a:cs typeface="Poppins"/>
                <a:sym typeface="Poppins"/>
              </a:rPr>
              <a:t>Esito dei test (16079 iter.)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445" name="Google Shape;445;p60"/>
          <p:cNvGraphicFramePr/>
          <p:nvPr/>
        </p:nvGraphicFramePr>
        <p:xfrm>
          <a:off x="4191225" y="269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{59450B51-1766-449C-A7C5-E49524B3A4D0}</a:tableStyleId>
              </a:tblPr>
              <a:tblGrid>
                <a:gridCol w="2280100"/>
                <a:gridCol w="944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Upload del file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99,32%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Job id creato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100,00%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File analizzato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100,00%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Parametri caricati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99,50%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File anonimizzato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100,00%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Download del file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99,83%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46" name="Google Shape;44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8200" y="4523050"/>
            <a:ext cx="501400" cy="4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514350" y="2696975"/>
            <a:ext cx="2028900" cy="20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it"/>
              <a:t>L'utente inesperto deve riuscire ad usare l'applicazione</a:t>
            </a:r>
            <a:endParaRPr/>
          </a:p>
        </p:txBody>
      </p:sp>
      <p:sp>
        <p:nvSpPr>
          <p:cNvPr id="92" name="Google Shape;92;p16"/>
          <p:cNvSpPr txBox="1"/>
          <p:nvPr>
            <p:ph idx="2" type="body"/>
          </p:nvPr>
        </p:nvSpPr>
        <p:spPr>
          <a:xfrm>
            <a:off x="2950625" y="2696975"/>
            <a:ext cx="2028900" cy="20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Ogni utente può accedere solamente ai propri dataset</a:t>
            </a:r>
            <a:endParaRPr/>
          </a:p>
        </p:txBody>
      </p:sp>
      <p:sp>
        <p:nvSpPr>
          <p:cNvPr id="93" name="Google Shape;93;p16"/>
          <p:cNvSpPr txBox="1"/>
          <p:nvPr>
            <p:ph idx="3" type="body"/>
          </p:nvPr>
        </p:nvSpPr>
        <p:spPr>
          <a:xfrm>
            <a:off x="5386900" y="2696975"/>
            <a:ext cx="2028900" cy="20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Devono poter essere presentati in input vari tipi di tabelle e il sistema deve riuscire a gestirle</a:t>
            </a:r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514350" y="519125"/>
            <a:ext cx="6877200" cy="111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Requisiti di AnonimaData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514350" y="2062525"/>
            <a:ext cx="2028900" cy="47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it">
                <a:latin typeface="Poppins"/>
                <a:ea typeface="Poppins"/>
                <a:cs typeface="Poppins"/>
                <a:sym typeface="Poppins"/>
              </a:rPr>
              <a:t>Semplicità d'uso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2950625" y="2062525"/>
            <a:ext cx="2028900" cy="47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it">
                <a:latin typeface="Poppins"/>
                <a:ea typeface="Poppins"/>
                <a:cs typeface="Poppins"/>
                <a:sym typeface="Poppins"/>
              </a:rPr>
              <a:t>Autenticazione utente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5386900" y="2062525"/>
            <a:ext cx="2028900" cy="47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it">
                <a:latin typeface="Poppins"/>
                <a:ea typeface="Poppins"/>
                <a:cs typeface="Poppins"/>
                <a:sym typeface="Poppins"/>
              </a:rPr>
              <a:t>Generalizzabilità dei dataset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1"/>
          <p:cNvSpPr txBox="1"/>
          <p:nvPr>
            <p:ph type="title"/>
          </p:nvPr>
        </p:nvSpPr>
        <p:spPr>
          <a:xfrm>
            <a:off x="514350" y="519125"/>
            <a:ext cx="6877200" cy="111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Soak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61"/>
          <p:cNvSpPr txBox="1"/>
          <p:nvPr>
            <p:ph idx="1" type="body"/>
          </p:nvPr>
        </p:nvSpPr>
        <p:spPr>
          <a:xfrm>
            <a:off x="514350" y="2062525"/>
            <a:ext cx="3224400" cy="47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it">
                <a:latin typeface="Poppins"/>
                <a:ea typeface="Poppins"/>
                <a:cs typeface="Poppins"/>
                <a:sym typeface="Poppins"/>
              </a:rPr>
              <a:t>Esito richieste http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3" name="Google Shape;453;p61"/>
          <p:cNvSpPr txBox="1"/>
          <p:nvPr>
            <p:ph idx="1" type="body"/>
          </p:nvPr>
        </p:nvSpPr>
        <p:spPr>
          <a:xfrm>
            <a:off x="4191225" y="2062525"/>
            <a:ext cx="3224400" cy="47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it">
                <a:latin typeface="Poppins"/>
                <a:ea typeface="Poppins"/>
                <a:cs typeface="Poppins"/>
                <a:sym typeface="Poppins"/>
              </a:rPr>
              <a:t>Durata delle iterazioni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454" name="Google Shape;454;p61"/>
          <p:cNvGraphicFramePr/>
          <p:nvPr/>
        </p:nvGraphicFramePr>
        <p:xfrm>
          <a:off x="514350" y="269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{59450B51-1766-449C-A7C5-E49524B3A4D0}</a:tableStyleId>
              </a:tblPr>
              <a:tblGrid>
                <a:gridCol w="1089475"/>
                <a:gridCol w="21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Medio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solidFill>
                            <a:schemeClr val="dk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93,55</a:t>
                      </a:r>
                      <a:r>
                        <a:rPr lang="it" sz="1500">
                          <a:solidFill>
                            <a:schemeClr val="dk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ms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P(95)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solidFill>
                            <a:schemeClr val="dk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2,26</a:t>
                      </a:r>
                      <a:r>
                        <a:rPr lang="it" sz="1500">
                          <a:solidFill>
                            <a:schemeClr val="dk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s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Massimo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solidFill>
                            <a:schemeClr val="dk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10,89</a:t>
                      </a:r>
                      <a:r>
                        <a:rPr lang="it" sz="1500">
                          <a:solidFill>
                            <a:schemeClr val="dk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s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5" name="Google Shape;455;p61"/>
          <p:cNvGraphicFramePr/>
          <p:nvPr/>
        </p:nvGraphicFramePr>
        <p:xfrm>
          <a:off x="4191225" y="269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{59450B51-1766-449C-A7C5-E49524B3A4D0}</a:tableStyleId>
              </a:tblPr>
              <a:tblGrid>
                <a:gridCol w="1089475"/>
                <a:gridCol w="213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Medio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solidFill>
                            <a:schemeClr val="dk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6,06s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P(95)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solidFill>
                            <a:schemeClr val="dk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12,21</a:t>
                      </a:r>
                      <a:r>
                        <a:rPr lang="it" sz="1500">
                          <a:solidFill>
                            <a:schemeClr val="dk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s</a:t>
                      </a:r>
                      <a:endParaRPr sz="1500">
                        <a:solidFill>
                          <a:schemeClr val="dk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Massimo</a:t>
                      </a:r>
                      <a:endParaRPr sz="15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solidFill>
                            <a:schemeClr val="dk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6m58</a:t>
                      </a:r>
                      <a:r>
                        <a:rPr lang="it" sz="1500">
                          <a:solidFill>
                            <a:schemeClr val="dk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s</a:t>
                      </a:r>
                      <a:endParaRPr sz="1500">
                        <a:solidFill>
                          <a:schemeClr val="dk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56" name="Google Shape;45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8200" y="4523050"/>
            <a:ext cx="501400" cy="4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625" y="665176"/>
            <a:ext cx="6082754" cy="3041349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62"/>
          <p:cNvSpPr txBox="1"/>
          <p:nvPr>
            <p:ph idx="1" type="body"/>
          </p:nvPr>
        </p:nvSpPr>
        <p:spPr>
          <a:xfrm>
            <a:off x="514300" y="4622275"/>
            <a:ext cx="81153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Soak test di AnonimaData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463" name="Google Shape;46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8200" y="4523050"/>
            <a:ext cx="501400" cy="4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987" y="548813"/>
            <a:ext cx="6548125" cy="32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63"/>
          <p:cNvSpPr txBox="1"/>
          <p:nvPr>
            <p:ph idx="1" type="body"/>
          </p:nvPr>
        </p:nvSpPr>
        <p:spPr>
          <a:xfrm>
            <a:off x="514300" y="4622275"/>
            <a:ext cx="81153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Soak test di AnonimaData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8200" y="4523050"/>
            <a:ext cx="501400" cy="4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4"/>
          <p:cNvSpPr/>
          <p:nvPr/>
        </p:nvSpPr>
        <p:spPr>
          <a:xfrm flipH="1" rot="5400000">
            <a:off x="-205150" y="205150"/>
            <a:ext cx="5143500" cy="4733200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76" name="Google Shape;476;p64"/>
          <p:cNvSpPr txBox="1"/>
          <p:nvPr>
            <p:ph type="ctrTitle"/>
          </p:nvPr>
        </p:nvSpPr>
        <p:spPr>
          <a:xfrm>
            <a:off x="4384425" y="1529250"/>
            <a:ext cx="4318200" cy="2085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/>
              <a:t>AnonimaData</a:t>
            </a:r>
            <a:br>
              <a:rPr lang="it" sz="4800"/>
            </a:br>
            <a:r>
              <a:rPr lang="it" sz="1500"/>
              <a:t>Fine</a:t>
            </a:r>
            <a:endParaRPr sz="1500"/>
          </a:p>
        </p:txBody>
      </p:sp>
      <p:pic>
        <p:nvPicPr>
          <p:cNvPr id="477" name="Google Shape;477;p64" title="logo_dark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7324" l="14131" r="10538" t="-2745"/>
          <a:stretch/>
        </p:blipFill>
        <p:spPr>
          <a:xfrm>
            <a:off x="221875" y="1089212"/>
            <a:ext cx="3443475" cy="29650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514350" y="2696975"/>
            <a:ext cx="2028900" cy="20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it"/>
              <a:t>Utilizzo di Cloud Run e Cloud Storage, comunicazione tra i servizi via Pub/Sub</a:t>
            </a:r>
            <a:endParaRPr/>
          </a:p>
        </p:txBody>
      </p:sp>
      <p:sp>
        <p:nvSpPr>
          <p:cNvPr id="103" name="Google Shape;103;p17"/>
          <p:cNvSpPr txBox="1"/>
          <p:nvPr>
            <p:ph idx="2" type="body"/>
          </p:nvPr>
        </p:nvSpPr>
        <p:spPr>
          <a:xfrm>
            <a:off x="2950625" y="2696975"/>
            <a:ext cx="2028900" cy="20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IaC che descrive l'infrastruttura realizzata</a:t>
            </a:r>
            <a:endParaRPr/>
          </a:p>
        </p:txBody>
      </p:sp>
      <p:sp>
        <p:nvSpPr>
          <p:cNvPr id="104" name="Google Shape;104;p17"/>
          <p:cNvSpPr txBox="1"/>
          <p:nvPr>
            <p:ph idx="3" type="body"/>
          </p:nvPr>
        </p:nvSpPr>
        <p:spPr>
          <a:xfrm>
            <a:off x="5386900" y="2696975"/>
            <a:ext cx="2028900" cy="20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Ogni servizio è stato containerizzato e pubblicato su GCP</a:t>
            </a:r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514350" y="519125"/>
            <a:ext cx="6877200" cy="111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Tecnologie utilizzate</a:t>
            </a:r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514350" y="2062525"/>
            <a:ext cx="2028900" cy="47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it">
                <a:latin typeface="Poppins"/>
                <a:ea typeface="Poppins"/>
                <a:cs typeface="Poppins"/>
                <a:sym typeface="Poppins"/>
              </a:rPr>
              <a:t>Google Cloud Platform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2950625" y="2062525"/>
            <a:ext cx="2028900" cy="47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it">
                <a:latin typeface="Poppins"/>
                <a:ea typeface="Poppins"/>
                <a:cs typeface="Poppins"/>
                <a:sym typeface="Poppins"/>
              </a:rPr>
              <a:t>Terraform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386900" y="2062525"/>
            <a:ext cx="2028900" cy="47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it">
                <a:latin typeface="Poppins"/>
                <a:ea typeface="Poppins"/>
                <a:cs typeface="Poppins"/>
                <a:sym typeface="Poppins"/>
              </a:rPr>
              <a:t>Docker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514350" y="2696975"/>
            <a:ext cx="2028900" cy="20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it"/>
              <a:t>Utilizzato con Flask per realizzare i servizi di backend</a:t>
            </a:r>
            <a:endParaRPr/>
          </a:p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2950625" y="2696975"/>
            <a:ext cx="2028900" cy="20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Framework utilizzato per realizzare la Single Page Application con cui l'utente si interfaccia</a:t>
            </a:r>
            <a:endParaRPr/>
          </a:p>
        </p:txBody>
      </p:sp>
      <p:sp>
        <p:nvSpPr>
          <p:cNvPr id="115" name="Google Shape;115;p18"/>
          <p:cNvSpPr txBox="1"/>
          <p:nvPr>
            <p:ph idx="3" type="body"/>
          </p:nvPr>
        </p:nvSpPr>
        <p:spPr>
          <a:xfrm>
            <a:off x="5386900" y="2696975"/>
            <a:ext cx="2028900" cy="20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Servizio di Google</a:t>
            </a:r>
            <a:br>
              <a:rPr lang="it"/>
            </a:br>
            <a:r>
              <a:rPr lang="it"/>
              <a:t>per gestire esternamente l'autenticazione utente</a:t>
            </a:r>
            <a:endParaRPr/>
          </a:p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514350" y="519125"/>
            <a:ext cx="6877200" cy="111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Tecnologie utilizzate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514350" y="2062525"/>
            <a:ext cx="2028900" cy="47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it">
                <a:latin typeface="Poppins"/>
                <a:ea typeface="Poppins"/>
                <a:cs typeface="Poppins"/>
                <a:sym typeface="Poppins"/>
              </a:rPr>
              <a:t>Python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2950625" y="2062525"/>
            <a:ext cx="2028900" cy="47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it">
                <a:latin typeface="Poppins"/>
                <a:ea typeface="Poppins"/>
                <a:cs typeface="Poppins"/>
                <a:sym typeface="Poppins"/>
              </a:rPr>
              <a:t>React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5386900" y="2062525"/>
            <a:ext cx="2028900" cy="47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it">
                <a:latin typeface="Poppins"/>
                <a:ea typeface="Poppins"/>
                <a:cs typeface="Poppins"/>
                <a:sym typeface="Poppins"/>
              </a:rPr>
              <a:t>Firebase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6199925" y="514350"/>
            <a:ext cx="2429700" cy="4047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"/>
              <a:t>K-anonymity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it"/>
              <a:t>L-diversity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it"/>
              <a:t>Differential Privacy</a:t>
            </a:r>
            <a:endParaRPr/>
          </a:p>
        </p:txBody>
      </p:sp>
      <p:sp>
        <p:nvSpPr>
          <p:cNvPr id="125" name="Google Shape;125;p19"/>
          <p:cNvSpPr txBox="1"/>
          <p:nvPr>
            <p:ph type="ctrTitle"/>
          </p:nvPr>
        </p:nvSpPr>
        <p:spPr>
          <a:xfrm>
            <a:off x="514350" y="514350"/>
            <a:ext cx="4848000" cy="131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anonimizzazione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514350" y="519125"/>
            <a:ext cx="6877200" cy="111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K-anonymity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514350" y="2690825"/>
            <a:ext cx="68772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it" sz="1300">
                <a:latin typeface="Poppins"/>
                <a:ea typeface="Poppins"/>
                <a:cs typeface="Poppins"/>
                <a:sym typeface="Poppins"/>
              </a:rPr>
              <a:t>Garantisce che ogni record nel dataset anonimizzato sia </a:t>
            </a:r>
            <a:r>
              <a:rPr b="1" lang="it" sz="1300">
                <a:latin typeface="Poppins"/>
                <a:ea typeface="Poppins"/>
                <a:cs typeface="Poppins"/>
                <a:sym typeface="Poppins"/>
              </a:rPr>
              <a:t>indistinguibile da almeno altri (k−1) record</a:t>
            </a:r>
            <a:r>
              <a:rPr lang="it" sz="1300">
                <a:latin typeface="Poppins"/>
                <a:ea typeface="Poppins"/>
                <a:cs typeface="Poppins"/>
                <a:sym typeface="Poppins"/>
              </a:rPr>
              <a:t> rispetto a un insieme di attributi "quasi-identificatori"</a:t>
            </a:r>
            <a:endParaRPr sz="1700"/>
          </a:p>
        </p:txBody>
      </p:sp>
      <p:sp>
        <p:nvSpPr>
          <p:cNvPr id="132" name="Google Shape;132;p20"/>
          <p:cNvSpPr/>
          <p:nvPr/>
        </p:nvSpPr>
        <p:spPr>
          <a:xfrm>
            <a:off x="514350" y="3342900"/>
            <a:ext cx="1162800" cy="59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Poppins Light"/>
                <a:ea typeface="Poppins Light"/>
                <a:cs typeface="Poppins Light"/>
                <a:sym typeface="Poppins Light"/>
              </a:rPr>
              <a:t>Identificazione dei QI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2322225" y="4103225"/>
            <a:ext cx="1200900" cy="59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Poppins Light"/>
                <a:ea typeface="Poppins Light"/>
                <a:cs typeface="Poppins Light"/>
                <a:sym typeface="Poppins Light"/>
              </a:rPr>
              <a:t>Generalizzazione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4186775" y="3342900"/>
            <a:ext cx="1162800" cy="59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Poppins Light"/>
                <a:ea typeface="Poppins Light"/>
                <a:cs typeface="Poppins Light"/>
                <a:sym typeface="Poppins Light"/>
              </a:rPr>
              <a:t>Soppressione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6128250" y="4131650"/>
            <a:ext cx="1162800" cy="59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Poppins Light"/>
                <a:ea typeface="Poppins Light"/>
                <a:cs typeface="Poppins Light"/>
                <a:sym typeface="Poppins Light"/>
              </a:rPr>
              <a:t>Formazione di Equivalence Classes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6" name="Google Shape;136;p20"/>
          <p:cNvSpPr/>
          <p:nvPr/>
        </p:nvSpPr>
        <p:spPr>
          <a:xfrm rot="2490899">
            <a:off x="1738967" y="3672958"/>
            <a:ext cx="722373" cy="315806"/>
          </a:xfrm>
          <a:prstGeom prst="bentArrow">
            <a:avLst>
              <a:gd fmla="val 33318" name="adj1"/>
              <a:gd fmla="val 23898" name="adj2"/>
              <a:gd fmla="val 42977" name="adj3"/>
              <a:gd fmla="val 93942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7" name="Google Shape;137;p20"/>
          <p:cNvSpPr/>
          <p:nvPr/>
        </p:nvSpPr>
        <p:spPr>
          <a:xfrm flipH="1" rot="7908090">
            <a:off x="3591731" y="4031183"/>
            <a:ext cx="722374" cy="315731"/>
          </a:xfrm>
          <a:prstGeom prst="bentArrow">
            <a:avLst>
              <a:gd fmla="val 33318" name="adj1"/>
              <a:gd fmla="val 23898" name="adj2"/>
              <a:gd fmla="val 42977" name="adj3"/>
              <a:gd fmla="val 93942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8" name="Google Shape;138;p20"/>
          <p:cNvSpPr/>
          <p:nvPr/>
        </p:nvSpPr>
        <p:spPr>
          <a:xfrm rot="2490899">
            <a:off x="5444517" y="3743308"/>
            <a:ext cx="722373" cy="315806"/>
          </a:xfrm>
          <a:prstGeom prst="bentArrow">
            <a:avLst>
              <a:gd fmla="val 33318" name="adj1"/>
              <a:gd fmla="val 23898" name="adj2"/>
              <a:gd fmla="val 42977" name="adj3"/>
              <a:gd fmla="val 93942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ange and White Simple and Basic Resume Simple and Basic Creative Presentation">
  <a:themeElements>
    <a:clrScheme name="Custom 347">
      <a:dk1>
        <a:srgbClr val="000000"/>
      </a:dk1>
      <a:lt1>
        <a:srgbClr val="FFFFFF"/>
      </a:lt1>
      <a:dk2>
        <a:srgbClr val="9900FF"/>
      </a:dk2>
      <a:lt2>
        <a:srgbClr val="CCCCCC"/>
      </a:lt2>
      <a:accent1>
        <a:srgbClr val="0000FF"/>
      </a:accent1>
      <a:accent2>
        <a:srgbClr val="B4A7D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9900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