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714375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7776533" y="3833183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714375" y="3414713"/>
            <a:ext cx="1071563" cy="1071563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428625"/>
            <a:ext cx="8358188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de Processamento de Documentos Fiscais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2618826" y="1743075"/>
            <a:ext cx="397775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Transformando dados em eficiência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3821041" y="2657475"/>
            <a:ext cx="1501918" cy="3714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9" name="Text 6"/>
          <p:cNvSpPr/>
          <p:nvPr/>
        </p:nvSpPr>
        <p:spPr>
          <a:xfrm>
            <a:off x="3821041" y="2657475"/>
            <a:ext cx="1573355" cy="371475"/>
          </a:xfrm>
          <a:prstGeom prst="rect">
            <a:avLst/>
          </a:prstGeom>
          <a:noFill/>
          <a:ln/>
        </p:spPr>
        <p:txBody>
          <a:bodyPr wrap="square" lIns="204089" tIns="102108" rIns="204089" bIns="102108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Grupo IAgents10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091332" y="3600450"/>
            <a:ext cx="103277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Integrantes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3086100" y="3971925"/>
            <a:ext cx="571500" cy="57150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2" name="Text 9"/>
          <p:cNvSpPr/>
          <p:nvPr/>
        </p:nvSpPr>
        <p:spPr>
          <a:xfrm>
            <a:off x="3297092" y="4086225"/>
            <a:ext cx="22095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3072315" y="4600575"/>
            <a:ext cx="67050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Alexsandro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3899985" y="3971925"/>
            <a:ext cx="571500" cy="57150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5" name="Text 12"/>
          <p:cNvSpPr/>
          <p:nvPr/>
        </p:nvSpPr>
        <p:spPr>
          <a:xfrm>
            <a:off x="4113377" y="4086225"/>
            <a:ext cx="21615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3995365" y="4600575"/>
            <a:ext cx="4521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Renato</a:t>
            </a:r>
            <a:endParaRPr lang="en-US" sz="900" dirty="0"/>
          </a:p>
        </p:txBody>
      </p:sp>
      <p:sp>
        <p:nvSpPr>
          <p:cNvPr id="17" name="Shape 14"/>
          <p:cNvSpPr/>
          <p:nvPr/>
        </p:nvSpPr>
        <p:spPr>
          <a:xfrm>
            <a:off x="4700085" y="3971925"/>
            <a:ext cx="571500" cy="57150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18" name="Text 15"/>
          <p:cNvSpPr/>
          <p:nvPr/>
        </p:nvSpPr>
        <p:spPr>
          <a:xfrm>
            <a:off x="4924555" y="4086225"/>
            <a:ext cx="19397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64072" y="4600575"/>
            <a:ext cx="5149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Leandro</a:t>
            </a:r>
            <a:endParaRPr lang="en-US" sz="900" dirty="0"/>
          </a:p>
        </p:txBody>
      </p:sp>
      <p:sp>
        <p:nvSpPr>
          <p:cNvPr id="20" name="Shape 17"/>
          <p:cNvSpPr/>
          <p:nvPr/>
        </p:nvSpPr>
        <p:spPr>
          <a:xfrm>
            <a:off x="5500185" y="3971925"/>
            <a:ext cx="571500" cy="571500"/>
          </a:xfrm>
          <a:prstGeom prst="ellipse">
            <a:avLst/>
          </a:prstGeom>
          <a:solidFill>
            <a:srgbClr val="3498DB"/>
          </a:solidFill>
          <a:ln/>
        </p:spPr>
      </p:sp>
      <p:sp>
        <p:nvSpPr>
          <p:cNvPr id="21" name="Text 18"/>
          <p:cNvSpPr/>
          <p:nvPr/>
        </p:nvSpPr>
        <p:spPr>
          <a:xfrm>
            <a:off x="5752784" y="4086225"/>
            <a:ext cx="13774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5502976" y="4600575"/>
            <a:ext cx="637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João Paulo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8059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-653091" y="4113129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Problema</a:t>
            </a:r>
            <a:endParaRPr lang="en-US" sz="2250" dirty="0"/>
          </a:p>
        </p:txBody>
      </p:sp>
      <p:sp>
        <p:nvSpPr>
          <p:cNvPr id="6" name="Shape 3"/>
          <p:cNvSpPr/>
          <p:nvPr/>
        </p:nvSpPr>
        <p:spPr>
          <a:xfrm>
            <a:off x="428625" y="1085850"/>
            <a:ext cx="4000500" cy="83436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428625" y="1085850"/>
            <a:ext cx="28575" cy="83436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8" name="Text 5"/>
          <p:cNvSpPr/>
          <p:nvPr/>
        </p:nvSpPr>
        <p:spPr>
          <a:xfrm>
            <a:off x="542925" y="1200150"/>
            <a:ext cx="3843338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Manual Ineficiente</a:t>
            </a:r>
            <a:endParaRPr lang="en-US" sz="1080" dirty="0"/>
          </a:p>
        </p:txBody>
      </p:sp>
      <p:sp>
        <p:nvSpPr>
          <p:cNvPr id="9" name="Text 6"/>
          <p:cNvSpPr/>
          <p:nvPr/>
        </p:nvSpPr>
        <p:spPr>
          <a:xfrm>
            <a:off x="542925" y="1463018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Recebimento, conferência e digitação manual de documentos fiscais consomem tempo excessivo e recursos valiosos das empresas.</a:t>
            </a:r>
            <a:endParaRPr lang="en-US" sz="900" dirty="0"/>
          </a:p>
        </p:txBody>
      </p:sp>
      <p:sp>
        <p:nvSpPr>
          <p:cNvPr id="10" name="Shape 7"/>
          <p:cNvSpPr/>
          <p:nvPr/>
        </p:nvSpPr>
        <p:spPr>
          <a:xfrm>
            <a:off x="428625" y="2034518"/>
            <a:ext cx="4000500" cy="100581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1" name="Shape 8"/>
          <p:cNvSpPr/>
          <p:nvPr/>
        </p:nvSpPr>
        <p:spPr>
          <a:xfrm>
            <a:off x="428625" y="2034518"/>
            <a:ext cx="28575" cy="100581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2" name="Text 9"/>
          <p:cNvSpPr/>
          <p:nvPr/>
        </p:nvSpPr>
        <p:spPr>
          <a:xfrm>
            <a:off x="542925" y="2148818"/>
            <a:ext cx="3843338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Alta Taxa de Erros</a:t>
            </a:r>
            <a:endParaRPr lang="en-US" sz="1080" dirty="0"/>
          </a:p>
        </p:txBody>
      </p:sp>
      <p:sp>
        <p:nvSpPr>
          <p:cNvPr id="13" name="Text 10"/>
          <p:cNvSpPr/>
          <p:nvPr/>
        </p:nvSpPr>
        <p:spPr>
          <a:xfrm>
            <a:off x="542925" y="2411685"/>
            <a:ext cx="38433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Digitação manual é propensa a falhas humanas, resultando em problemas fiscais, pagamentos incorretos e inconsistências nos registros.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428625" y="3154635"/>
            <a:ext cx="4000500" cy="83436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5" name="Shape 12"/>
          <p:cNvSpPr/>
          <p:nvPr/>
        </p:nvSpPr>
        <p:spPr>
          <a:xfrm>
            <a:off x="428625" y="3154635"/>
            <a:ext cx="28575" cy="83436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6" name="Text 13"/>
          <p:cNvSpPr/>
          <p:nvPr/>
        </p:nvSpPr>
        <p:spPr>
          <a:xfrm>
            <a:off x="542925" y="3268935"/>
            <a:ext cx="3843338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de Escala</a:t>
            </a:r>
            <a:endParaRPr lang="en-US" sz="1080" dirty="0"/>
          </a:p>
        </p:txBody>
      </p:sp>
      <p:sp>
        <p:nvSpPr>
          <p:cNvPr id="17" name="Text 14"/>
          <p:cNvSpPr/>
          <p:nvPr/>
        </p:nvSpPr>
        <p:spPr>
          <a:xfrm>
            <a:off x="542925" y="3531803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Empresas em crescimento e escritórios de contabilidade enfrentam desafios para lidar com volumes crescentes de documentos fiscais.</a:t>
            </a:r>
            <a:endParaRPr lang="en-US" sz="900" dirty="0"/>
          </a:p>
        </p:txBody>
      </p:sp>
      <p:sp>
        <p:nvSpPr>
          <p:cNvPr id="18" name="Shape 15"/>
          <p:cNvSpPr/>
          <p:nvPr/>
        </p:nvSpPr>
        <p:spPr>
          <a:xfrm>
            <a:off x="428625" y="4103303"/>
            <a:ext cx="4000500" cy="834368"/>
          </a:xfrm>
          <a:prstGeom prst="rect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428625" y="4103303"/>
            <a:ext cx="28575" cy="834368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0" name="Text 17"/>
          <p:cNvSpPr/>
          <p:nvPr/>
        </p:nvSpPr>
        <p:spPr>
          <a:xfrm>
            <a:off x="542925" y="4217603"/>
            <a:ext cx="3843338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Conformidade Fiscal Comprometida</a:t>
            </a:r>
            <a:endParaRPr lang="en-US" sz="1080" dirty="0"/>
          </a:p>
        </p:txBody>
      </p:sp>
      <p:sp>
        <p:nvSpPr>
          <p:cNvPr id="21" name="Text 18"/>
          <p:cNvSpPr/>
          <p:nvPr/>
        </p:nvSpPr>
        <p:spPr>
          <a:xfrm>
            <a:off x="542925" y="4480471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Erros e atrasos no processamento podem levar a problemas de conformidade fiscal e possíveis penalidades.</a:t>
            </a:r>
            <a:endParaRPr lang="en-US" sz="9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5" y="1640160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-653091" y="3776033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Nossa Solução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428625" y="1455595"/>
            <a:ext cx="200189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90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Desenvolvemos uma solução de</a:t>
            </a:r>
            <a:endParaRPr lang="en-US" sz="990" dirty="0"/>
          </a:p>
        </p:txBody>
      </p:sp>
      <p:sp>
        <p:nvSpPr>
          <p:cNvPr id="7" name="Text 4"/>
          <p:cNvSpPr/>
          <p:nvPr/>
        </p:nvSpPr>
        <p:spPr>
          <a:xfrm>
            <a:off x="428625" y="1455595"/>
            <a:ext cx="4026396" cy="3726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90" b="1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para processamento de documentos fiscais</a:t>
            </a:r>
            <a:endParaRPr lang="en-US" sz="990" dirty="0"/>
          </a:p>
        </p:txBody>
      </p:sp>
      <p:sp>
        <p:nvSpPr>
          <p:cNvPr id="8" name="Text 5"/>
          <p:cNvSpPr/>
          <p:nvPr/>
        </p:nvSpPr>
        <p:spPr>
          <a:xfrm>
            <a:off x="428625" y="1656764"/>
            <a:ext cx="3788950" cy="37261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90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 transforma um processo manual e propenso a erros em um fluxo eficiente, preciso e escalável.</a:t>
            </a:r>
            <a:endParaRPr lang="en-US" sz="990" dirty="0"/>
          </a:p>
        </p:txBody>
      </p:sp>
      <p:sp>
        <p:nvSpPr>
          <p:cNvPr id="9" name="Shape 6"/>
          <p:cNvSpPr/>
          <p:nvPr/>
        </p:nvSpPr>
        <p:spPr>
          <a:xfrm>
            <a:off x="428625" y="2273415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2359140"/>
            <a:ext cx="142875" cy="1143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00100" y="2280558"/>
            <a:ext cx="1304516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Completa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800100" y="2280558"/>
            <a:ext cx="1473705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 recebimento à integração com sistemas de gestão</a:t>
            </a:r>
            <a:endParaRPr lang="en-US" sz="900" dirty="0"/>
          </a:p>
        </p:txBody>
      </p:sp>
      <p:sp>
        <p:nvSpPr>
          <p:cNvPr id="13" name="Shape 9"/>
          <p:cNvSpPr/>
          <p:nvPr/>
        </p:nvSpPr>
        <p:spPr>
          <a:xfrm>
            <a:off x="2486025" y="2273415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606" y="2359140"/>
            <a:ext cx="128588" cy="1143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2857500" y="2280558"/>
            <a:ext cx="1030542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Reconhecimento Inteligente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2857500" y="2452008"/>
            <a:ext cx="1433912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dados em diversos formatos de documentos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428625" y="3073515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3159240"/>
            <a:ext cx="114300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800100" y="3080658"/>
            <a:ext cx="1319724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Automática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800100" y="3080658"/>
            <a:ext cx="1592917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garantir conformidade fiscal e precisão</a:t>
            </a:r>
            <a:endParaRPr lang="en-US" sz="900" dirty="0"/>
          </a:p>
        </p:txBody>
      </p:sp>
      <p:sp>
        <p:nvSpPr>
          <p:cNvPr id="21" name="Shape 15"/>
          <p:cNvSpPr/>
          <p:nvPr/>
        </p:nvSpPr>
        <p:spPr>
          <a:xfrm>
            <a:off x="2486025" y="3073515"/>
            <a:ext cx="285750" cy="2857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38" y="3159240"/>
            <a:ext cx="85725" cy="1143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857500" y="3080658"/>
            <a:ext cx="115868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Flexível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2857500" y="3080658"/>
            <a:ext cx="1503731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ERPs, sistemas contábeis e bancos de dados</a:t>
            </a:r>
            <a:endParaRPr lang="en-US" sz="900" dirty="0"/>
          </a:p>
        </p:txBody>
      </p:sp>
      <p:sp>
        <p:nvSpPr>
          <p:cNvPr id="25" name="Shape 18"/>
          <p:cNvSpPr/>
          <p:nvPr/>
        </p:nvSpPr>
        <p:spPr>
          <a:xfrm>
            <a:off x="6000750" y="1085850"/>
            <a:ext cx="1428750" cy="14287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Text 19"/>
          <p:cNvSpPr/>
          <p:nvPr/>
        </p:nvSpPr>
        <p:spPr>
          <a:xfrm>
            <a:off x="6445644" y="1585913"/>
            <a:ext cx="610372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FF6D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n8n</a:t>
            </a:r>
            <a:endParaRPr lang="en-US" sz="2250" dirty="0"/>
          </a:p>
        </p:txBody>
      </p:sp>
      <p:sp>
        <p:nvSpPr>
          <p:cNvPr id="27" name="Text 20"/>
          <p:cNvSpPr/>
          <p:nvPr/>
        </p:nvSpPr>
        <p:spPr>
          <a:xfrm>
            <a:off x="5643563" y="2628900"/>
            <a:ext cx="22145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Plataforma de automação de fluxo de trabalho que permite criar integrações complexas sem código</a:t>
            </a:r>
            <a:endParaRPr lang="en-US" sz="900" dirty="0"/>
          </a:p>
        </p:txBody>
      </p:sp>
      <p:sp>
        <p:nvSpPr>
          <p:cNvPr id="28" name="Shape 21"/>
          <p:cNvSpPr/>
          <p:nvPr/>
        </p:nvSpPr>
        <p:spPr>
          <a:xfrm>
            <a:off x="6128389" y="3371850"/>
            <a:ext cx="1173445" cy="2571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29" name="Text 22"/>
          <p:cNvSpPr/>
          <p:nvPr/>
        </p:nvSpPr>
        <p:spPr>
          <a:xfrm>
            <a:off x="6128389" y="3371850"/>
            <a:ext cx="1244882" cy="257175"/>
          </a:xfrm>
          <a:prstGeom prst="rect">
            <a:avLst/>
          </a:prstGeom>
          <a:noFill/>
          <a:ln/>
        </p:spPr>
        <p:txBody>
          <a:bodyPr wrap="non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Low-code / No-code</a:t>
            </a:r>
            <a:endParaRPr lang="en-US" sz="788" dirty="0"/>
          </a:p>
        </p:txBody>
      </p:sp>
      <p:sp>
        <p:nvSpPr>
          <p:cNvPr id="30" name="Shape 23"/>
          <p:cNvSpPr/>
          <p:nvPr/>
        </p:nvSpPr>
        <p:spPr>
          <a:xfrm>
            <a:off x="6028795" y="3686175"/>
            <a:ext cx="1372660" cy="2571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31" name="Text 24"/>
          <p:cNvSpPr/>
          <p:nvPr/>
        </p:nvSpPr>
        <p:spPr>
          <a:xfrm>
            <a:off x="6028795" y="3686175"/>
            <a:ext cx="1444098" cy="257175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Self-hosted &amp; Extensível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-653091" y="3776033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Funciona</a:t>
            </a:r>
            <a:endParaRPr lang="en-US" sz="2250" dirty="0"/>
          </a:p>
        </p:txBody>
      </p:sp>
      <p:sp>
        <p:nvSpPr>
          <p:cNvPr id="6" name="Shape 3"/>
          <p:cNvSpPr/>
          <p:nvPr/>
        </p:nvSpPr>
        <p:spPr>
          <a:xfrm>
            <a:off x="1357313" y="2228850"/>
            <a:ext cx="1285875" cy="571500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7" name="Text 4"/>
          <p:cNvSpPr/>
          <p:nvPr/>
        </p:nvSpPr>
        <p:spPr>
          <a:xfrm>
            <a:off x="1669600" y="2358861"/>
            <a:ext cx="732737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Recebimento</a:t>
            </a:r>
            <a:endParaRPr lang="en-US" sz="810" dirty="0"/>
          </a:p>
        </p:txBody>
      </p:sp>
      <p:sp>
        <p:nvSpPr>
          <p:cNvPr id="8" name="Text 5"/>
          <p:cNvSpPr/>
          <p:nvPr/>
        </p:nvSpPr>
        <p:spPr>
          <a:xfrm>
            <a:off x="1566072" y="2541724"/>
            <a:ext cx="9397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E-mail, Upload ou API</a:t>
            </a:r>
            <a:endParaRPr lang="en-US" sz="675" dirty="0"/>
          </a:p>
        </p:txBody>
      </p:sp>
      <p:sp>
        <p:nvSpPr>
          <p:cNvPr id="9" name="Shape 6"/>
          <p:cNvSpPr/>
          <p:nvPr/>
        </p:nvSpPr>
        <p:spPr>
          <a:xfrm>
            <a:off x="3071813" y="1514475"/>
            <a:ext cx="1285875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3468179" y="1644486"/>
            <a:ext cx="564552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 Texto</a:t>
            </a:r>
            <a:endParaRPr lang="en-US" sz="810" dirty="0"/>
          </a:p>
        </p:txBody>
      </p:sp>
      <p:sp>
        <p:nvSpPr>
          <p:cNvPr id="11" name="Text 8"/>
          <p:cNvSpPr/>
          <p:nvPr/>
        </p:nvSpPr>
        <p:spPr>
          <a:xfrm>
            <a:off x="3412201" y="1827349"/>
            <a:ext cx="67650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Extração direta</a:t>
            </a:r>
            <a:endParaRPr lang="en-US" sz="675" dirty="0"/>
          </a:p>
        </p:txBody>
      </p:sp>
      <p:sp>
        <p:nvSpPr>
          <p:cNvPr id="12" name="Shape 9"/>
          <p:cNvSpPr/>
          <p:nvPr/>
        </p:nvSpPr>
        <p:spPr>
          <a:xfrm>
            <a:off x="3071813" y="2943225"/>
            <a:ext cx="1285875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Text 10"/>
          <p:cNvSpPr/>
          <p:nvPr/>
        </p:nvSpPr>
        <p:spPr>
          <a:xfrm>
            <a:off x="3162533" y="3073236"/>
            <a:ext cx="1175845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Imagem/PDF Imagem</a:t>
            </a:r>
            <a:endParaRPr lang="en-US" sz="810" dirty="0"/>
          </a:p>
        </p:txBody>
      </p:sp>
      <p:sp>
        <p:nvSpPr>
          <p:cNvPr id="14" name="Text 11"/>
          <p:cNvSpPr/>
          <p:nvPr/>
        </p:nvSpPr>
        <p:spPr>
          <a:xfrm>
            <a:off x="3188819" y="3256099"/>
            <a:ext cx="11232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Pré-processamento + OCR</a:t>
            </a:r>
            <a:endParaRPr lang="en-US" sz="675" dirty="0"/>
          </a:p>
        </p:txBody>
      </p:sp>
      <p:sp>
        <p:nvSpPr>
          <p:cNvPr id="15" name="Shape 12"/>
          <p:cNvSpPr/>
          <p:nvPr/>
        </p:nvSpPr>
        <p:spPr>
          <a:xfrm>
            <a:off x="4786313" y="2228850"/>
            <a:ext cx="1285875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Text 13"/>
          <p:cNvSpPr/>
          <p:nvPr/>
        </p:nvSpPr>
        <p:spPr>
          <a:xfrm>
            <a:off x="5188037" y="2358861"/>
            <a:ext cx="553864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</a:t>
            </a:r>
            <a:endParaRPr lang="en-US" sz="810" dirty="0"/>
          </a:p>
        </p:txBody>
      </p:sp>
      <p:sp>
        <p:nvSpPr>
          <p:cNvPr id="17" name="Text 14"/>
          <p:cNvSpPr/>
          <p:nvPr/>
        </p:nvSpPr>
        <p:spPr>
          <a:xfrm>
            <a:off x="5057273" y="2541724"/>
            <a:ext cx="81536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Regras de negócio</a:t>
            </a:r>
            <a:endParaRPr lang="en-US" sz="675" dirty="0"/>
          </a:p>
        </p:txBody>
      </p:sp>
      <p:sp>
        <p:nvSpPr>
          <p:cNvPr id="18" name="Shape 15"/>
          <p:cNvSpPr/>
          <p:nvPr/>
        </p:nvSpPr>
        <p:spPr>
          <a:xfrm>
            <a:off x="6500813" y="1514475"/>
            <a:ext cx="1285875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6"/>
          <p:cNvSpPr/>
          <p:nvPr/>
        </p:nvSpPr>
        <p:spPr>
          <a:xfrm>
            <a:off x="6869357" y="1644486"/>
            <a:ext cx="620195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810" dirty="0"/>
          </a:p>
        </p:txBody>
      </p:sp>
      <p:sp>
        <p:nvSpPr>
          <p:cNvPr id="20" name="Text 17"/>
          <p:cNvSpPr/>
          <p:nvPr/>
        </p:nvSpPr>
        <p:spPr>
          <a:xfrm>
            <a:off x="6800962" y="1827349"/>
            <a:ext cx="7569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ERP, Contábil, BD</a:t>
            </a:r>
            <a:endParaRPr lang="en-US" sz="675" dirty="0"/>
          </a:p>
        </p:txBody>
      </p:sp>
      <p:sp>
        <p:nvSpPr>
          <p:cNvPr id="21" name="Shape 18"/>
          <p:cNvSpPr/>
          <p:nvPr/>
        </p:nvSpPr>
        <p:spPr>
          <a:xfrm>
            <a:off x="6500813" y="2943225"/>
            <a:ext cx="1285875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9"/>
          <p:cNvSpPr/>
          <p:nvPr/>
        </p:nvSpPr>
        <p:spPr>
          <a:xfrm>
            <a:off x="6858307" y="3073236"/>
            <a:ext cx="642324" cy="1542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Notificação</a:t>
            </a:r>
            <a:endParaRPr lang="en-US" sz="810" dirty="0"/>
          </a:p>
        </p:txBody>
      </p:sp>
      <p:sp>
        <p:nvSpPr>
          <p:cNvPr id="23" name="Text 20"/>
          <p:cNvSpPr/>
          <p:nvPr/>
        </p:nvSpPr>
        <p:spPr>
          <a:xfrm>
            <a:off x="6822616" y="3256099"/>
            <a:ext cx="71370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Sucesso ou erro</a:t>
            </a:r>
            <a:endParaRPr lang="en-US" sz="675" dirty="0"/>
          </a:p>
        </p:txBody>
      </p:sp>
      <p:sp>
        <p:nvSpPr>
          <p:cNvPr id="24" name="Shape 21"/>
          <p:cNvSpPr/>
          <p:nvPr/>
        </p:nvSpPr>
        <p:spPr>
          <a:xfrm rot="-1800000">
            <a:off x="2677899" y="1944057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5" name="Shape 22"/>
          <p:cNvSpPr/>
          <p:nvPr/>
        </p:nvSpPr>
        <p:spPr>
          <a:xfrm rot="1800000">
            <a:off x="2677899" y="2372682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6" name="Shape 23"/>
          <p:cNvSpPr/>
          <p:nvPr/>
        </p:nvSpPr>
        <p:spPr>
          <a:xfrm rot="1800000">
            <a:off x="4392399" y="1658307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7" name="Shape 24"/>
          <p:cNvSpPr/>
          <p:nvPr/>
        </p:nvSpPr>
        <p:spPr>
          <a:xfrm rot="-1800000">
            <a:off x="4392399" y="2515557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8" name="Shape 25"/>
          <p:cNvSpPr/>
          <p:nvPr/>
        </p:nvSpPr>
        <p:spPr>
          <a:xfrm rot="-1800000">
            <a:off x="6106899" y="1944057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9" name="Shape 26"/>
          <p:cNvSpPr/>
          <p:nvPr/>
        </p:nvSpPr>
        <p:spPr>
          <a:xfrm rot="1800000">
            <a:off x="6106899" y="2372682"/>
            <a:ext cx="502077" cy="298123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0" name="Text 27"/>
          <p:cNvSpPr/>
          <p:nvPr/>
        </p:nvSpPr>
        <p:spPr>
          <a:xfrm>
            <a:off x="1940114" y="4179094"/>
            <a:ext cx="1755884" cy="1553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automatizado com n8n:</a:t>
            </a:r>
            <a:endParaRPr lang="en-US" sz="900" dirty="0"/>
          </a:p>
        </p:txBody>
      </p:sp>
      <p:sp>
        <p:nvSpPr>
          <p:cNvPr id="31" name="Text 28"/>
          <p:cNvSpPr/>
          <p:nvPr/>
        </p:nvSpPr>
        <p:spPr>
          <a:xfrm>
            <a:off x="1763864" y="4179094"/>
            <a:ext cx="5687681" cy="4982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documento é recebido, processado de acordo com seu formato, validado conforme regras de negócio e, se válido, integrado ao sistema de destino. Todo o processo é monitorado com notificações de sucesso ou erro, e os documentos são arquivados de forma organizada.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18477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-653091" y="5817304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e Valor</a:t>
            </a:r>
            <a:endParaRPr lang="en-US" sz="22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85850"/>
            <a:ext cx="5715000" cy="214312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28625" y="3457575"/>
            <a:ext cx="2647931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4"/>
          <p:cNvSpPr/>
          <p:nvPr/>
        </p:nvSpPr>
        <p:spPr>
          <a:xfrm>
            <a:off x="1538278" y="362902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013" y="3757613"/>
            <a:ext cx="107156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174170" y="4171950"/>
            <a:ext cx="1228279" cy="1886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Custos</a:t>
            </a:r>
            <a:endParaRPr lang="en-US" sz="990" dirty="0"/>
          </a:p>
        </p:txBody>
      </p:sp>
      <p:sp>
        <p:nvSpPr>
          <p:cNvPr id="11" name="Text 6"/>
          <p:cNvSpPr/>
          <p:nvPr/>
        </p:nvSpPr>
        <p:spPr>
          <a:xfrm>
            <a:off x="600075" y="4417712"/>
            <a:ext cx="2376469" cy="4319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Diminuição de até 70% nos custos operacionais relacionados ao processamento de documentos fiscais.</a:t>
            </a:r>
            <a:endParaRPr lang="en-US" sz="810" dirty="0"/>
          </a:p>
        </p:txBody>
      </p:sp>
      <p:sp>
        <p:nvSpPr>
          <p:cNvPr id="12" name="Shape 7"/>
          <p:cNvSpPr/>
          <p:nvPr/>
        </p:nvSpPr>
        <p:spPr>
          <a:xfrm>
            <a:off x="3248006" y="3457575"/>
            <a:ext cx="2647959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4357660" y="362902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531" y="3757613"/>
            <a:ext cx="192881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889967" y="4171950"/>
            <a:ext cx="1435447" cy="18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Eficiência</a:t>
            </a:r>
            <a:endParaRPr lang="en-US" sz="990" dirty="0"/>
          </a:p>
        </p:txBody>
      </p:sp>
      <p:sp>
        <p:nvSpPr>
          <p:cNvPr id="16" name="Text 10"/>
          <p:cNvSpPr/>
          <p:nvPr/>
        </p:nvSpPr>
        <p:spPr>
          <a:xfrm>
            <a:off x="3419456" y="4417712"/>
            <a:ext cx="2376497" cy="4319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Processamento até 10x mais rápido, permitindo lidar com volumes maiores sem aumentar a equipe.</a:t>
            </a:r>
            <a:endParaRPr lang="en-US" sz="810" dirty="0"/>
          </a:p>
        </p:txBody>
      </p:sp>
      <p:sp>
        <p:nvSpPr>
          <p:cNvPr id="17" name="Shape 11"/>
          <p:cNvSpPr/>
          <p:nvPr/>
        </p:nvSpPr>
        <p:spPr>
          <a:xfrm>
            <a:off x="6067416" y="3457575"/>
            <a:ext cx="2647931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2"/>
          <p:cNvSpPr/>
          <p:nvPr/>
        </p:nvSpPr>
        <p:spPr>
          <a:xfrm>
            <a:off x="7177069" y="362902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56" y="3757613"/>
            <a:ext cx="171450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751430" y="4171950"/>
            <a:ext cx="1351341" cy="18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Precisão Aprimorada</a:t>
            </a:r>
            <a:endParaRPr lang="en-US" sz="990" dirty="0"/>
          </a:p>
        </p:txBody>
      </p:sp>
      <p:sp>
        <p:nvSpPr>
          <p:cNvPr id="21" name="Text 14"/>
          <p:cNvSpPr/>
          <p:nvPr/>
        </p:nvSpPr>
        <p:spPr>
          <a:xfrm>
            <a:off x="6238866" y="4417712"/>
            <a:ext cx="2376469" cy="4319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erros para menos de 1%, garantindo dados confiáveis para decisões financeiras.</a:t>
            </a:r>
            <a:endParaRPr lang="en-US" sz="810" dirty="0"/>
          </a:p>
        </p:txBody>
      </p:sp>
      <p:sp>
        <p:nvSpPr>
          <p:cNvPr id="22" name="Shape 15"/>
          <p:cNvSpPr/>
          <p:nvPr/>
        </p:nvSpPr>
        <p:spPr>
          <a:xfrm>
            <a:off x="428625" y="5192585"/>
            <a:ext cx="2647931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6"/>
          <p:cNvSpPr/>
          <p:nvPr/>
        </p:nvSpPr>
        <p:spPr>
          <a:xfrm>
            <a:off x="1538278" y="536403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434" y="5492623"/>
            <a:ext cx="214313" cy="17145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1127903" y="5906960"/>
            <a:ext cx="1320784" cy="18861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Conformidade Fiscal</a:t>
            </a:r>
            <a:endParaRPr lang="en-US" sz="990" dirty="0"/>
          </a:p>
        </p:txBody>
      </p:sp>
      <p:sp>
        <p:nvSpPr>
          <p:cNvPr id="26" name="Text 18"/>
          <p:cNvSpPr/>
          <p:nvPr/>
        </p:nvSpPr>
        <p:spPr>
          <a:xfrm>
            <a:off x="600075" y="6152722"/>
            <a:ext cx="2376469" cy="4319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automática de dados fiscais, minimizando riscos de penalidades e autuações.</a:t>
            </a:r>
            <a:endParaRPr lang="en-US" sz="810" dirty="0"/>
          </a:p>
        </p:txBody>
      </p:sp>
      <p:sp>
        <p:nvSpPr>
          <p:cNvPr id="27" name="Shape 19"/>
          <p:cNvSpPr/>
          <p:nvPr/>
        </p:nvSpPr>
        <p:spPr>
          <a:xfrm>
            <a:off x="3248006" y="5192585"/>
            <a:ext cx="2647959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4357660" y="536403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247" y="5492623"/>
            <a:ext cx="171450" cy="17145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4137013" y="5906960"/>
            <a:ext cx="941384" cy="1886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Escalabilidade</a:t>
            </a:r>
            <a:endParaRPr lang="en-US" sz="990" dirty="0"/>
          </a:p>
        </p:txBody>
      </p:sp>
      <p:sp>
        <p:nvSpPr>
          <p:cNvPr id="31" name="Text 22"/>
          <p:cNvSpPr/>
          <p:nvPr/>
        </p:nvSpPr>
        <p:spPr>
          <a:xfrm>
            <a:off x="3419456" y="6152722"/>
            <a:ext cx="2376497" cy="43197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Capacidade de absorver picos de demanda e crescimento do negócio sem impacto operacional.</a:t>
            </a:r>
            <a:endParaRPr lang="en-US" sz="810" dirty="0"/>
          </a:p>
        </p:txBody>
      </p:sp>
      <p:sp>
        <p:nvSpPr>
          <p:cNvPr id="32" name="Shape 23"/>
          <p:cNvSpPr/>
          <p:nvPr/>
        </p:nvSpPr>
        <p:spPr>
          <a:xfrm>
            <a:off x="6067416" y="5192585"/>
            <a:ext cx="2647931" cy="15635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7177069" y="5364035"/>
            <a:ext cx="428625" cy="428625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5656" y="5492623"/>
            <a:ext cx="171450" cy="17145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6888333" y="5906960"/>
            <a:ext cx="1077534" cy="1886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Estratégico</a:t>
            </a:r>
            <a:endParaRPr lang="en-US" sz="990" dirty="0"/>
          </a:p>
        </p:txBody>
      </p:sp>
      <p:sp>
        <p:nvSpPr>
          <p:cNvPr id="36" name="Text 26"/>
          <p:cNvSpPr/>
          <p:nvPr/>
        </p:nvSpPr>
        <p:spPr>
          <a:xfrm>
            <a:off x="6238866" y="6152722"/>
            <a:ext cx="2376469" cy="28798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1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 liberada de tarefas repetitivas para focar em análises e atividades de maior valor.</a:t>
            </a:r>
            <a:endParaRPr lang="en-US" sz="8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15250" y="-714375"/>
            <a:ext cx="2143125" cy="2143125"/>
          </a:xfrm>
          <a:prstGeom prst="ellipse">
            <a:avLst/>
          </a:prstGeom>
          <a:solidFill>
            <a:srgbClr val="3498DB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 rot="2700000">
            <a:off x="-653091" y="3776033"/>
            <a:ext cx="2020558" cy="2020558"/>
          </a:xfrm>
          <a:prstGeom prst="rect">
            <a:avLst/>
          </a:prstGeom>
          <a:solidFill>
            <a:srgbClr val="2C3E5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428625"/>
            <a:ext cx="8358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25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642938" y="1085850"/>
            <a:ext cx="3857625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1: Prototipagem</a:t>
            </a:r>
            <a:endParaRPr lang="en-US" sz="1080" dirty="0"/>
          </a:p>
        </p:txBody>
      </p:sp>
      <p:sp>
        <p:nvSpPr>
          <p:cNvPr id="7" name="Text 4"/>
          <p:cNvSpPr/>
          <p:nvPr/>
        </p:nvSpPr>
        <p:spPr>
          <a:xfrm>
            <a:off x="642938" y="1348718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de um protótipo funcional utilizando n8n para validar o conceito e ajustar o fluxo de trabalho.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642938" y="1920218"/>
            <a:ext cx="3857625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2: Piloto com Clientes</a:t>
            </a:r>
            <a:endParaRPr lang="en-US" sz="1080" dirty="0"/>
          </a:p>
        </p:txBody>
      </p:sp>
      <p:sp>
        <p:nvSpPr>
          <p:cNvPr id="9" name="Text 6"/>
          <p:cNvSpPr/>
          <p:nvPr/>
        </p:nvSpPr>
        <p:spPr>
          <a:xfrm>
            <a:off x="642938" y="2183085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da solução em um grupo seleto de clientes para testes reais e coleta de feedback.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642938" y="2754585"/>
            <a:ext cx="3857625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3: Refinamento</a:t>
            </a:r>
            <a:endParaRPr lang="en-US" sz="1080" dirty="0"/>
          </a:p>
        </p:txBody>
      </p:sp>
      <p:sp>
        <p:nvSpPr>
          <p:cNvPr id="11" name="Text 8"/>
          <p:cNvSpPr/>
          <p:nvPr/>
        </p:nvSpPr>
        <p:spPr>
          <a:xfrm>
            <a:off x="642938" y="3017453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Aprimoramento da solução com base no feedback, otimização do reconhecimento e validação de dados.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642938" y="3588953"/>
            <a:ext cx="3857625" cy="205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8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4: Lançamento Completo</a:t>
            </a:r>
            <a:endParaRPr lang="en-US" sz="1080" dirty="0"/>
          </a:p>
        </p:txBody>
      </p:sp>
      <p:sp>
        <p:nvSpPr>
          <p:cNvPr id="13" name="Text 10"/>
          <p:cNvSpPr/>
          <p:nvPr/>
        </p:nvSpPr>
        <p:spPr>
          <a:xfrm>
            <a:off x="642938" y="3851821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7F8C8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Disponibilização da solução para o mercado, com suporte contínuo e atualizações regulares.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6286500" y="1217814"/>
            <a:ext cx="857250" cy="857250"/>
          </a:xfrm>
          <a:prstGeom prst="ellipse">
            <a:avLst/>
          </a:prstGeom>
          <a:solidFill>
            <a:srgbClr val="3498DB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474989"/>
            <a:ext cx="342900" cy="342900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5320978" y="2246514"/>
            <a:ext cx="2859732" cy="3086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20" b="1" dirty="0">
                <a:solidFill>
                  <a:srgbClr val="2C3E5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Vamos Transformar Juntos!</a:t>
            </a:r>
            <a:endParaRPr lang="en-US" sz="1620" dirty="0"/>
          </a:p>
        </p:txBody>
      </p:sp>
      <p:sp>
        <p:nvSpPr>
          <p:cNvPr id="17" name="Text 13"/>
          <p:cNvSpPr/>
          <p:nvPr/>
        </p:nvSpPr>
        <p:spPr>
          <a:xfrm>
            <a:off x="5286375" y="2669418"/>
            <a:ext cx="2928938" cy="8046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34495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Junte-se a nós nesta jornada de transformação digital e descubra como a automação de documentos fiscais pode revolucionar seu negócio.</a:t>
            </a:r>
            <a:endParaRPr lang="en-US" sz="990" dirty="0"/>
          </a:p>
        </p:txBody>
      </p:sp>
      <p:sp>
        <p:nvSpPr>
          <p:cNvPr id="18" name="Shape 14"/>
          <p:cNvSpPr/>
          <p:nvPr/>
        </p:nvSpPr>
        <p:spPr>
          <a:xfrm>
            <a:off x="5647190" y="3702695"/>
            <a:ext cx="2135870" cy="360062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9" name="Text 15"/>
          <p:cNvSpPr/>
          <p:nvPr/>
        </p:nvSpPr>
        <p:spPr>
          <a:xfrm>
            <a:off x="5647190" y="3702695"/>
            <a:ext cx="2207307" cy="360062"/>
          </a:xfrm>
          <a:prstGeom prst="rect">
            <a:avLst/>
          </a:prstGeom>
          <a:noFill/>
          <a:ln/>
        </p:spPr>
        <p:txBody>
          <a:bodyPr wrap="square" lIns="272161" tIns="102108" rIns="272161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9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Agende uma Demonstração</a:t>
            </a:r>
            <a:endParaRPr lang="en-US" sz="9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2025-06-01T00:30:17Z</dcterms:created>
  <dcterms:modified xsi:type="dcterms:W3CDTF">2025-06-01T00:30:17Z</dcterms:modified>
</cp:coreProperties>
</file>