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1" r:id="rId4"/>
    <p:sldId id="257" r:id="rId5"/>
    <p:sldId id="258" r:id="rId6"/>
    <p:sldId id="262" r:id="rId7"/>
    <p:sldId id="259" r:id="rId8"/>
    <p:sldId id="264" r:id="rId9"/>
    <p:sldId id="263" r:id="rId10"/>
    <p:sldId id="260" r:id="rId11"/>
  </p:sldIdLst>
  <p:sldSz cx="14630400" cy="8229600"/>
  <p:notesSz cx="8229600" cy="14630400"/>
  <p:embeddedFontLst>
    <p:embeddedFont>
      <p:font typeface="Tomorrow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omorrow Semi Bold" panose="020B0604020202020204" charset="0"/>
      <p:regular r:id="rId18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65" d="100"/>
          <a:sy n="165" d="100"/>
        </p:scale>
        <p:origin x="110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9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343563" y="1005097"/>
            <a:ext cx="11772284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s-ES" sz="4800" b="1" dirty="0"/>
          </a:p>
        </p:txBody>
      </p:sp>
      <p:sp>
        <p:nvSpPr>
          <p:cNvPr id="4" name="Text 1"/>
          <p:cNvSpPr/>
          <p:nvPr/>
        </p:nvSpPr>
        <p:spPr>
          <a:xfrm>
            <a:off x="3744809" y="581320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166881" y="512313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283240" y="6847616"/>
            <a:ext cx="347984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525" y="7229090"/>
            <a:ext cx="3368332" cy="96020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263" y="1020690"/>
            <a:ext cx="5852667" cy="89161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824" y="7709191"/>
            <a:ext cx="3436918" cy="39627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37" y="6258937"/>
            <a:ext cx="7910245" cy="43437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91" y="1742086"/>
            <a:ext cx="6509407" cy="4339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94380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70152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6790373" y="2701528"/>
            <a:ext cx="48342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Optimización de hiperparámetros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191947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3781663"/>
            <a:ext cx="170021" cy="1216223"/>
          </a:xfrm>
          <a:prstGeom prst="roundRect">
            <a:avLst>
              <a:gd name="adj" fmla="val 20012"/>
            </a:avLst>
          </a:prstGeom>
          <a:solidFill>
            <a:srgbClr val="3C3C3A"/>
          </a:solidFill>
          <a:ln/>
        </p:spPr>
      </p:sp>
      <p:sp>
        <p:nvSpPr>
          <p:cNvPr id="8" name="Text 5"/>
          <p:cNvSpPr/>
          <p:nvPr/>
        </p:nvSpPr>
        <p:spPr>
          <a:xfrm>
            <a:off x="7130534" y="37816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Uso de más datos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272082"/>
            <a:ext cx="6706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5224701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C3C3A"/>
          </a:solidFill>
          <a:ln/>
        </p:spPr>
      </p:sp>
      <p:sp>
        <p:nvSpPr>
          <p:cNvPr id="11" name="Text 8"/>
          <p:cNvSpPr/>
          <p:nvPr/>
        </p:nvSpPr>
        <p:spPr>
          <a:xfrm>
            <a:off x="7470815" y="52247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Balanceo de clases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5715119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Mejorar el rendimiento en la clase minoritaria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280190" y="655998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87" y="1341415"/>
            <a:ext cx="11468143" cy="558915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143" y="7167700"/>
            <a:ext cx="3368332" cy="960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57600" y="3696737"/>
            <a:ext cx="7315200" cy="8361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50"/>
              </a:lnSpc>
            </a:pP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La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predicción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del churn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permite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identificar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clientes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riesgo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Esto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ayuda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a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implementar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estrategias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de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retención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efectivas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3699164" y="5459661"/>
            <a:ext cx="7315200" cy="12080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50"/>
              </a:lnSpc>
            </a:pP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El churn de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clientes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es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un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desafío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importante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para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muchas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empresas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Ocurre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cuando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un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cliente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deja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de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usar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un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servicio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o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producto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4733636" y="1796473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¿Qué es el CHURN?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07" y="1177636"/>
            <a:ext cx="13411515" cy="60867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907" y="7264400"/>
            <a:ext cx="3368332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0" y="397163"/>
            <a:ext cx="14426966" cy="772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313172" y="1727702"/>
            <a:ext cx="104766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Planteamiento del Problema Técnico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816464"/>
            <a:ext cx="4347567" cy="90725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20604" y="56353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Datos del Cliente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020604" y="6211759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Recopilación y procesamiento de información relevante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921" y="3816464"/>
            <a:ext cx="4347567" cy="90725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68171" y="56353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Modelos ML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368171" y="6201113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XGBoost y MLP (Perceptrón Multicapa)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052" y="3816464"/>
            <a:ext cx="4347567" cy="90725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6353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Predicción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6175507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Clasificación binaria: churn (1) o no churn (0)</a:t>
            </a:r>
            <a:endParaRPr lang="en-US" sz="175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470" y="7149135"/>
            <a:ext cx="3368332" cy="960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0081"/>
            <a:ext cx="85965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smtClean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Dataset </a:t>
            </a: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y EDA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3666649"/>
            <a:ext cx="7825621" cy="7825621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456" y="6217087"/>
            <a:ext cx="382667" cy="478393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330" y="3666649"/>
            <a:ext cx="7825621" cy="7825621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631" y="4628912"/>
            <a:ext cx="382667" cy="478393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2330" y="3666649"/>
            <a:ext cx="7825621" cy="7825621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6745" y="4628912"/>
            <a:ext cx="382667" cy="478393"/>
          </a:xfrm>
          <a:prstGeom prst="rect">
            <a:avLst/>
          </a:prstGeom>
        </p:spPr>
      </p:pic>
      <p:pic>
        <p:nvPicPr>
          <p:cNvPr id="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2330" y="3658076"/>
            <a:ext cx="7825621" cy="7825621"/>
          </a:xfrm>
          <a:prstGeom prst="rect">
            <a:avLst/>
          </a:prstGeom>
        </p:spPr>
      </p:pic>
      <p:pic>
        <p:nvPicPr>
          <p:cNvPr id="10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4920" y="6217087"/>
            <a:ext cx="382667" cy="478393"/>
          </a:xfrm>
          <a:prstGeom prst="rect">
            <a:avLst/>
          </a:prstGeom>
        </p:spPr>
      </p:pic>
      <p:sp>
        <p:nvSpPr>
          <p:cNvPr id="11" name="Text 1"/>
          <p:cNvSpPr/>
          <p:nvPr/>
        </p:nvSpPr>
        <p:spPr>
          <a:xfrm>
            <a:off x="878919" y="30831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Origen</a:t>
            </a:r>
            <a:endParaRPr lang="en-US" sz="2200" dirty="0"/>
          </a:p>
        </p:txBody>
      </p:sp>
      <p:sp>
        <p:nvSpPr>
          <p:cNvPr id="12" name="Text 2"/>
          <p:cNvSpPr/>
          <p:nvPr/>
        </p:nvSpPr>
        <p:spPr>
          <a:xfrm>
            <a:off x="793790" y="3573542"/>
            <a:ext cx="30054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Dataset de Kaggle con datos de clientes de una empresa</a:t>
            </a:r>
            <a:endParaRPr lang="en-US" sz="1750" dirty="0"/>
          </a:p>
        </p:txBody>
      </p:sp>
      <p:sp>
        <p:nvSpPr>
          <p:cNvPr id="13" name="Text 3"/>
          <p:cNvSpPr/>
          <p:nvPr/>
        </p:nvSpPr>
        <p:spPr>
          <a:xfrm>
            <a:off x="4224576" y="18124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Preprocesamiento</a:t>
            </a:r>
            <a:endParaRPr lang="en-US" sz="2200" dirty="0"/>
          </a:p>
        </p:txBody>
      </p:sp>
      <p:sp>
        <p:nvSpPr>
          <p:cNvPr id="14" name="Text 4"/>
          <p:cNvSpPr/>
          <p:nvPr/>
        </p:nvSpPr>
        <p:spPr>
          <a:xfrm>
            <a:off x="4139446" y="2302907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Eliminación de valores nulos y escalado de características</a:t>
            </a:r>
            <a:endParaRPr lang="en-US" sz="1750" dirty="0"/>
          </a:p>
        </p:txBody>
      </p:sp>
      <p:sp>
        <p:nvSpPr>
          <p:cNvPr id="15" name="Text 5"/>
          <p:cNvSpPr/>
          <p:nvPr/>
        </p:nvSpPr>
        <p:spPr>
          <a:xfrm>
            <a:off x="7570351" y="18124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Codificación</a:t>
            </a:r>
            <a:endParaRPr lang="en-US" sz="2200" dirty="0"/>
          </a:p>
        </p:txBody>
      </p:sp>
      <p:sp>
        <p:nvSpPr>
          <p:cNvPr id="16" name="Text 6"/>
          <p:cNvSpPr/>
          <p:nvPr/>
        </p:nvSpPr>
        <p:spPr>
          <a:xfrm>
            <a:off x="7485221" y="2302907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Variables categóricas como género y duración del contrato</a:t>
            </a:r>
            <a:endParaRPr lang="en-US" sz="1750" dirty="0"/>
          </a:p>
        </p:txBody>
      </p:sp>
      <p:sp>
        <p:nvSpPr>
          <p:cNvPr id="17" name="Text 7"/>
          <p:cNvSpPr/>
          <p:nvPr/>
        </p:nvSpPr>
        <p:spPr>
          <a:xfrm>
            <a:off x="10916126" y="34460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Hallazgos</a:t>
            </a:r>
            <a:endParaRPr lang="en-US" sz="2200" dirty="0"/>
          </a:p>
        </p:txBody>
      </p:sp>
      <p:sp>
        <p:nvSpPr>
          <p:cNvPr id="18" name="Text 8"/>
          <p:cNvSpPr/>
          <p:nvPr/>
        </p:nvSpPr>
        <p:spPr>
          <a:xfrm>
            <a:off x="10830997" y="3936444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Desbalance de clases en la variable objetivo (churn)</a:t>
            </a:r>
            <a:endParaRPr lang="en-US" sz="175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219" y="7190698"/>
            <a:ext cx="3368332" cy="960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4" y="1450109"/>
            <a:ext cx="6914964" cy="518622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73" y="353304"/>
            <a:ext cx="5715779" cy="34922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561" y="7172226"/>
            <a:ext cx="3368332" cy="96020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73" y="4073236"/>
            <a:ext cx="5715779" cy="38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71971" y="968004"/>
            <a:ext cx="91618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Modelos Probados y Resultados</a:t>
            </a:r>
            <a:endParaRPr lang="en-US" sz="4450" dirty="0"/>
          </a:p>
        </p:txBody>
      </p:sp>
      <p:sp>
        <p:nvSpPr>
          <p:cNvPr id="6" name="Text 3"/>
          <p:cNvSpPr/>
          <p:nvPr/>
        </p:nvSpPr>
        <p:spPr>
          <a:xfrm>
            <a:off x="1029653" y="4916091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716691" y="4916091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9653" y="5566410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716691" y="5566410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029653" y="621672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5375077" y="6216729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9716691" y="621672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931489" y="69861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Ambos modelos muestran un rendimiento similar en la predicción. XGBoost tiene ligera ventaja en datos de prueba.</a:t>
            </a:r>
            <a:endParaRPr lang="en-US" sz="175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60" y="2323403"/>
            <a:ext cx="8344623" cy="401608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050" y="7394962"/>
            <a:ext cx="2694077" cy="767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470" y="7269397"/>
            <a:ext cx="3368332" cy="96020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88" y="5725374"/>
            <a:ext cx="4133107" cy="186267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79" y="5725374"/>
            <a:ext cx="4405744" cy="18626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0" y="532433"/>
            <a:ext cx="5610702" cy="46358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11" y="521351"/>
            <a:ext cx="5493062" cy="464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82" y="546744"/>
            <a:ext cx="10673501" cy="727521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379" y="7269397"/>
            <a:ext cx="3368332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173</Words>
  <Application>Microsoft Office PowerPoint</Application>
  <PresentationFormat>Personalizado</PresentationFormat>
  <Paragraphs>30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Tomorrow</vt:lpstr>
      <vt:lpstr>Calibri</vt:lpstr>
      <vt:lpstr>Tomorrow Semi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Iago Garcia</cp:lastModifiedBy>
  <cp:revision>15</cp:revision>
  <dcterms:created xsi:type="dcterms:W3CDTF">2025-04-06T17:53:51Z</dcterms:created>
  <dcterms:modified xsi:type="dcterms:W3CDTF">2025-04-07T11:20:04Z</dcterms:modified>
</cp:coreProperties>
</file>