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4630400" cy="8229600"/>
  <p:notesSz cx="8229600" cy="146304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Open Sans" panose="020B0604020202020204" charset="0"/>
      <p:regular r:id="rId20"/>
    </p:embeddedFont>
  </p:embeddedFontLst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outlineView">
  <p:normalViewPr showOutlineIcons="0">
    <p:restoredLeft sz="34585" autoAdjust="0"/>
    <p:restoredTop sz="86427" autoAdjust="0"/>
  </p:normalViewPr>
  <p:slideViewPr>
    <p:cSldViewPr snapToGrid="0" snapToObjects="1">
      <p:cViewPr varScale="1">
        <p:scale>
          <a:sx n="127" d="100"/>
          <a:sy n="127" d="100"/>
        </p:scale>
        <p:origin x="134" y="58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31545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E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3F3F7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71456" y="2705695"/>
            <a:ext cx="1228748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b="1" dirty="0" err="1" smtClean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Análisi</a:t>
            </a:r>
            <a:r>
              <a:rPr lang="en-US" sz="3600" b="1" dirty="0" err="1" smtClean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s</a:t>
            </a:r>
            <a:r>
              <a:rPr lang="en-US" sz="3600" b="1" dirty="0" smtClean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3600" b="1" dirty="0" err="1" smtClean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Exploratorio</a:t>
            </a:r>
            <a:r>
              <a:rPr lang="en-US" sz="3600" b="1" dirty="0" smtClean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36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 Rendimiento en Esgrima Deportiva 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93790" y="389643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Análisis de Datos de Competiciones Internacionales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1449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Iago García Álvarez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3254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Diciembre 2024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070134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Victorias por País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2232422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5850" dirty="0"/>
          </a:p>
        </p:txBody>
      </p:sp>
      <p:sp>
        <p:nvSpPr>
          <p:cNvPr id="5" name="Text 2"/>
          <p:cNvSpPr/>
          <p:nvPr/>
        </p:nvSpPr>
        <p:spPr>
          <a:xfrm>
            <a:off x="118014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Polonia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93790" y="3754636"/>
            <a:ext cx="36080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Dominio en florete femenino.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742021" y="2232422"/>
            <a:ext cx="36081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5850" dirty="0"/>
          </a:p>
        </p:txBody>
      </p:sp>
      <p:sp>
        <p:nvSpPr>
          <p:cNvPr id="8" name="Text 5"/>
          <p:cNvSpPr/>
          <p:nvPr/>
        </p:nvSpPr>
        <p:spPr>
          <a:xfrm>
            <a:off x="5128498" y="32642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Italia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742021" y="3754636"/>
            <a:ext cx="36081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Consistencia en victorias.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793790" y="4911328"/>
            <a:ext cx="36080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5850" dirty="0"/>
          </a:p>
        </p:txBody>
      </p:sp>
      <p:sp>
        <p:nvSpPr>
          <p:cNvPr id="11" name="Text 8"/>
          <p:cNvSpPr/>
          <p:nvPr/>
        </p:nvSpPr>
        <p:spPr>
          <a:xfrm>
            <a:off x="1180148" y="594312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Alemania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93790" y="6433542"/>
            <a:ext cx="360807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Enfoques sistémicos en formación.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56948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Victorias Inesperadas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618428"/>
            <a:ext cx="7556421" cy="2041684"/>
          </a:xfrm>
          <a:prstGeom prst="roundRect">
            <a:avLst>
              <a:gd name="adj" fmla="val 166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6287810" y="3626048"/>
            <a:ext cx="7541181" cy="1013222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6514624" y="3769757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Atletas con puntuaciones bajas, entre 20 y 40 años, logran victorias sorprendentes.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6287810" y="4639270"/>
            <a:ext cx="7541181" cy="1013222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8" name="Text 5"/>
          <p:cNvSpPr/>
          <p:nvPr/>
        </p:nvSpPr>
        <p:spPr>
          <a:xfrm>
            <a:off x="6514624" y="4782979"/>
            <a:ext cx="70875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Factores psicológicos y de fortaleza mental como variables importantes.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304311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Predicción del Éxito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205526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combinación de edad (20-40 años) y puntuaciones iniciales bajas genera más victorias inesperadas.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23579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Mayor puntación aumenta porcentaje de victoria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5021"/>
            <a:ext cx="87841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Conclusiones y Recomendaciones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350776"/>
            <a:ext cx="3978116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Confirmación Parcial de Hipótesis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8625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encontró una correlación débil entre puntos y victorias.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16128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edad influye en el rendimiento, con un pico entre los 30 y 40 años.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332928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Dominio de Países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5332928" y="393192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Italia, Polonia y Alemania tienen una ventaja competitiva significativa.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9872067" y="335077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Recomendaciones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9872067" y="3931920"/>
            <a:ext cx="397811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esgrimistas jóvenes: refuerzo técnico y fortaleza mental.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9872067" y="4861798"/>
            <a:ext cx="3978116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Estudio de las estrategias de países dominantes para mejorar el rendimiento global.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62556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Objetivo del Análisis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2674501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1020604" y="29013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Explorar la Relación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020604" y="3391733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Analizar la relación entre edad, puntos acumulados, victorias y nacionalidad en el rendimiento de esgrimistas.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4685467" y="2674501"/>
            <a:ext cx="3664863" cy="2395657"/>
          </a:xfrm>
          <a:prstGeom prst="roundRect">
            <a:avLst>
              <a:gd name="adj" fmla="val 1420"/>
            </a:avLst>
          </a:prstGeom>
          <a:solidFill>
            <a:srgbClr val="E0E0EC"/>
          </a:solidFill>
          <a:ln/>
        </p:spPr>
      </p:sp>
      <p:sp>
        <p:nvSpPr>
          <p:cNvPr id="8" name="Text 5"/>
          <p:cNvSpPr/>
          <p:nvPr/>
        </p:nvSpPr>
        <p:spPr>
          <a:xfrm>
            <a:off x="4912281" y="2901315"/>
            <a:ext cx="3154561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Datos de Competiciones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4912281" y="3391733"/>
            <a:ext cx="321123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Utilizar datos de competiciones internacionales entre 2014 y 2021.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793790" y="5296972"/>
            <a:ext cx="7556421" cy="1306949"/>
          </a:xfrm>
          <a:prstGeom prst="roundRect">
            <a:avLst>
              <a:gd name="adj" fmla="val 2603"/>
            </a:avLst>
          </a:prstGeom>
          <a:solidFill>
            <a:srgbClr val="E0E0EC"/>
          </a:solidFill>
          <a:ln/>
        </p:spPr>
      </p:sp>
      <p:sp>
        <p:nvSpPr>
          <p:cNvPr id="11" name="Text 8"/>
          <p:cNvSpPr/>
          <p:nvPr/>
        </p:nvSpPr>
        <p:spPr>
          <a:xfrm>
            <a:off x="1020604" y="552378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Florete Femenino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1020604" y="6014204"/>
            <a:ext cx="710279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Centrarse en el rendimiento de esgrimistas en florete femenino.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2885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Torneos de Esgrima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491264"/>
            <a:ext cx="4120753" cy="2546747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532149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 err="1" smtClean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Fases</a:t>
            </a:r>
            <a:r>
              <a:rPr lang="en-US" sz="2200" b="1" dirty="0" smtClean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de Pools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811917"/>
            <a:ext cx="4120753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torneos de esgrima comienzan con fases de pools, donde los esgrimistas compiten en grupos.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4704" y="2491264"/>
            <a:ext cx="4120872" cy="254686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54704" y="5321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Eliminación Directa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54704" y="5812036"/>
            <a:ext cx="412087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Los mejores esgrimistas de cada pool avanzan a la fase de eliminación directa.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738" y="2491264"/>
            <a:ext cx="4120753" cy="2546747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5321498"/>
            <a:ext cx="4120753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Federación Internacional de Esgrima (FIE)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715738" y="6166247"/>
            <a:ext cx="412075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FIE recopila datos de los torneos de esgrima para análisis y estadísticas.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9785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Hipótesis 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421540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4" name="Text 2"/>
          <p:cNvSpPr/>
          <p:nvPr/>
        </p:nvSpPr>
        <p:spPr>
          <a:xfrm>
            <a:off x="1417439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 err="1" smtClean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Hipótesis</a:t>
            </a:r>
            <a:r>
              <a:rPr lang="en-US" sz="2200" b="1" dirty="0" smtClean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 </a:t>
            </a: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417439" y="4705826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Correlación positiva entre puntos acumulados y victorias.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4215408"/>
            <a:ext cx="396835" cy="396835"/>
          </a:xfrm>
          <a:prstGeom prst="roundRect">
            <a:avLst>
              <a:gd name="adj" fmla="val 8574"/>
            </a:avLst>
          </a:prstGeom>
          <a:solidFill>
            <a:srgbClr val="E0E0EC"/>
          </a:solidFill>
          <a:ln/>
        </p:spPr>
      </p:sp>
      <p:sp>
        <p:nvSpPr>
          <p:cNvPr id="7" name="Text 5"/>
          <p:cNvSpPr/>
          <p:nvPr/>
        </p:nvSpPr>
        <p:spPr>
          <a:xfrm>
            <a:off x="8052316" y="42154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Hipótesis 2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8052316" y="4705826"/>
            <a:ext cx="578441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 edad influye en el rendimiento, creando una paradoja entre experiencia y capacidad física.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46113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Metodología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5" name="Text 2"/>
          <p:cNvSpPr/>
          <p:nvPr/>
        </p:nvSpPr>
        <p:spPr>
          <a:xfrm>
            <a:off x="6470094" y="2850237"/>
            <a:ext cx="130373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7017306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Datos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7017306" y="3255645"/>
            <a:ext cx="2927747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analizaron más de 50,000 combates de pools y perfiles de 2,100 esgrimistas.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10171867" y="2765227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9" name="Text 6"/>
          <p:cNvSpPr/>
          <p:nvPr/>
        </p:nvSpPr>
        <p:spPr>
          <a:xfrm>
            <a:off x="10337959" y="2850237"/>
            <a:ext cx="177998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10908983" y="276522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Herramientas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10908983" y="3255645"/>
            <a:ext cx="2927747" cy="18145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utilizaron herramientas de Python como Pandas, Seaborn y Matplotlib para el análisis y la visualización de datos.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6280190" y="5552123"/>
            <a:ext cx="510302" cy="510302"/>
          </a:xfrm>
          <a:prstGeom prst="roundRect">
            <a:avLst>
              <a:gd name="adj" fmla="val 6667"/>
            </a:avLst>
          </a:prstGeom>
          <a:solidFill>
            <a:srgbClr val="E0E0EC"/>
          </a:solidFill>
          <a:ln/>
        </p:spPr>
      </p:sp>
      <p:sp>
        <p:nvSpPr>
          <p:cNvPr id="13" name="Text 10"/>
          <p:cNvSpPr/>
          <p:nvPr/>
        </p:nvSpPr>
        <p:spPr>
          <a:xfrm>
            <a:off x="6452235" y="5637133"/>
            <a:ext cx="1660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7017306" y="555212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Enfoque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7017306" y="6042541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El análisis se enfocó en aspectos descriptivos, inferenciales y multivariados.</a:t>
            </a:r>
            <a:endParaRPr lang="en-US" sz="175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260723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Distribución de Edad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3656171"/>
            <a:ext cx="7556421" cy="1966198"/>
          </a:xfrm>
          <a:prstGeom prst="roundRect">
            <a:avLst>
              <a:gd name="adj" fmla="val 1730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</p:sp>
      <p:sp>
        <p:nvSpPr>
          <p:cNvPr id="5" name="Shape 2"/>
          <p:cNvSpPr/>
          <p:nvPr/>
        </p:nvSpPr>
        <p:spPr>
          <a:xfrm>
            <a:off x="801410" y="3663791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6" name="Text 3"/>
          <p:cNvSpPr/>
          <p:nvPr/>
        </p:nvSpPr>
        <p:spPr>
          <a:xfrm>
            <a:off x="10282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Edad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4802624" y="3807500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Rendimiento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801410" y="4314111"/>
            <a:ext cx="7541181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9" name="Text 6"/>
          <p:cNvSpPr/>
          <p:nvPr/>
        </p:nvSpPr>
        <p:spPr>
          <a:xfrm>
            <a:off x="10282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20-40 años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4802624" y="4457819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Concentración de esgrimistas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801410" y="4964430"/>
            <a:ext cx="7541181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2" name="Text 9"/>
          <p:cNvSpPr/>
          <p:nvPr/>
        </p:nvSpPr>
        <p:spPr>
          <a:xfrm>
            <a:off x="10282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30 años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4802624" y="5108138"/>
            <a:ext cx="331315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Pico de rendimiento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09017" y="2534364"/>
            <a:ext cx="941236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Distribución de Puntos Acumulados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810119"/>
            <a:ext cx="6351270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100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551748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Atletas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5332333"/>
            <a:ext cx="635127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Concentrados en puntajes bajos y medios.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85221" y="3810119"/>
            <a:ext cx="6351389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850"/>
              </a:lnSpc>
              <a:buNone/>
            </a:pPr>
            <a:r>
              <a:rPr lang="en-US" sz="585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10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9243298" y="484191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39393C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Dominan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485221" y="5332333"/>
            <a:ext cx="63513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Pocos atletas dominan la cima.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68191" y="604004"/>
            <a:ext cx="12332375" cy="6859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400"/>
              </a:lnSpc>
              <a:buNone/>
            </a:pPr>
            <a:r>
              <a:rPr lang="en-US" sz="4300" b="1" dirty="0">
                <a:solidFill>
                  <a:srgbClr val="101014"/>
                </a:solidFill>
                <a:latin typeface="Playfair Display Bold" pitchFamily="34" charset="0"/>
                <a:ea typeface="Playfair Display Bold" pitchFamily="34" charset="-122"/>
                <a:cs typeface="Playfair Display Bold" pitchFamily="34" charset="-120"/>
              </a:rPr>
              <a:t>Análisis Bivariado - Edad vs. Puntos Acumulados</a:t>
            </a:r>
            <a:endParaRPr lang="en-US" sz="43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304" y="1728907"/>
            <a:ext cx="8621792" cy="52984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68191" y="7274243"/>
            <a:ext cx="13094018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170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Patrón visible en el grupo de 20 a 40 años.</a:t>
            </a:r>
            <a:endParaRPr lang="en-US" sz="17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8790" y="453599"/>
            <a:ext cx="10971967" cy="5583793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4082534" y="6097429"/>
            <a:ext cx="186690" cy="186690"/>
          </a:xfrm>
          <a:prstGeom prst="roundRect">
            <a:avLst>
              <a:gd name="adj" fmla="val 9796"/>
            </a:avLst>
          </a:prstGeom>
          <a:solidFill>
            <a:srgbClr val="22222A"/>
          </a:solidFill>
          <a:ln/>
        </p:spPr>
      </p:sp>
      <p:sp>
        <p:nvSpPr>
          <p:cNvPr id="4" name="Text 1"/>
          <p:cNvSpPr/>
          <p:nvPr/>
        </p:nvSpPr>
        <p:spPr>
          <a:xfrm>
            <a:off x="4330184" y="6097429"/>
            <a:ext cx="1733312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Puntos Acumulados</a:t>
            </a:r>
            <a:endParaRPr lang="en-US" sz="1450" dirty="0"/>
          </a:p>
        </p:txBody>
      </p:sp>
      <p:sp>
        <p:nvSpPr>
          <p:cNvPr id="5" name="Shape 2"/>
          <p:cNvSpPr/>
          <p:nvPr/>
        </p:nvSpPr>
        <p:spPr>
          <a:xfrm>
            <a:off x="6215896" y="6097429"/>
            <a:ext cx="186690" cy="186690"/>
          </a:xfrm>
          <a:prstGeom prst="roundRect">
            <a:avLst>
              <a:gd name="adj" fmla="val 9796"/>
            </a:avLst>
          </a:prstGeom>
          <a:solidFill>
            <a:srgbClr val="545469"/>
          </a:solidFill>
          <a:ln/>
        </p:spPr>
      </p:sp>
      <p:sp>
        <p:nvSpPr>
          <p:cNvPr id="6" name="Text 3"/>
          <p:cNvSpPr/>
          <p:nvPr/>
        </p:nvSpPr>
        <p:spPr>
          <a:xfrm>
            <a:off x="6463546" y="6097429"/>
            <a:ext cx="1780223" cy="18669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4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Número de Victorias</a:t>
            </a:r>
            <a:endParaRPr lang="en-US" sz="1450" dirty="0"/>
          </a:p>
        </p:txBody>
      </p:sp>
      <p:sp>
        <p:nvSpPr>
          <p:cNvPr id="7" name="Text 4"/>
          <p:cNvSpPr/>
          <p:nvPr/>
        </p:nvSpPr>
        <p:spPr>
          <a:xfrm>
            <a:off x="653772" y="6868001"/>
            <a:ext cx="13322856" cy="89654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 observa una tendencia a que un mayor número de victorias esté asociado con una mayor cantidad de puntos acumulados. Sin embargo, la correlación es positiva pero débil; otros factores influyen en el éxito competitivo. Se necesitan </a:t>
            </a:r>
            <a:r>
              <a:rPr lang="en-US" sz="1450" u="sng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variables adicionales</a:t>
            </a:r>
            <a:r>
              <a:rPr lang="en-US" sz="1450" dirty="0">
                <a:solidFill>
                  <a:srgbClr val="3939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comprender completamente el rendimiento.</a:t>
            </a:r>
            <a:endParaRPr lang="en-US" sz="14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479</Words>
  <Application>Microsoft Office PowerPoint</Application>
  <PresentationFormat>Personalizado</PresentationFormat>
  <Paragraphs>90</Paragraphs>
  <Slides>13</Slides>
  <Notes>13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Playfair Display Bold</vt:lpstr>
      <vt:lpstr>Calibri</vt:lpstr>
      <vt:lpstr>Open Sans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Iago Garcia</cp:lastModifiedBy>
  <cp:revision>2</cp:revision>
  <dcterms:created xsi:type="dcterms:W3CDTF">2024-12-23T14:14:15Z</dcterms:created>
  <dcterms:modified xsi:type="dcterms:W3CDTF">2024-12-23T14:17:42Z</dcterms:modified>
</cp:coreProperties>
</file>