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7" r:id="rId4"/>
    <p:sldId id="298" r:id="rId5"/>
    <p:sldId id="278" r:id="rId6"/>
    <p:sldId id="260" r:id="rId7"/>
    <p:sldId id="279" r:id="rId8"/>
    <p:sldId id="264" r:id="rId9"/>
    <p:sldId id="299" r:id="rId10"/>
    <p:sldId id="280" r:id="rId11"/>
    <p:sldId id="300" r:id="rId12"/>
    <p:sldId id="301" r:id="rId13"/>
    <p:sldId id="302" r:id="rId14"/>
    <p:sldId id="303" r:id="rId15"/>
    <p:sldId id="281" r:id="rId16"/>
    <p:sldId id="286" r:id="rId17"/>
    <p:sldId id="282" r:id="rId18"/>
    <p:sldId id="289" r:id="rId19"/>
    <p:sldId id="304" r:id="rId20"/>
    <p:sldId id="305" r:id="rId21"/>
    <p:sldId id="310" r:id="rId22"/>
    <p:sldId id="306" r:id="rId23"/>
    <p:sldId id="307" r:id="rId24"/>
    <p:sldId id="311" r:id="rId25"/>
    <p:sldId id="308" r:id="rId26"/>
    <p:sldId id="309" r:id="rId27"/>
    <p:sldId id="312" r:id="rId28"/>
    <p:sldId id="313" r:id="rId29"/>
    <p:sldId id="315" r:id="rId30"/>
    <p:sldId id="314" r:id="rId31"/>
    <p:sldId id="316" r:id="rId32"/>
    <p:sldId id="283" r:id="rId33"/>
    <p:sldId id="297" r:id="rId34"/>
    <p:sldId id="275" r:id="rId35"/>
  </p:sldIdLst>
  <p:sldSz cx="18288000" cy="10287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Agrandir" panose="020B0604020202020204" charset="0"/>
      <p:regular r:id="rId40"/>
    </p:embeddedFont>
    <p:embeddedFont>
      <p:font typeface="Agrandir Bold" panose="020B060402020202020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F9E2"/>
    <a:srgbClr val="283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22" autoAdjust="0"/>
  </p:normalViewPr>
  <p:slideViewPr>
    <p:cSldViewPr>
      <p:cViewPr>
        <p:scale>
          <a:sx n="50" d="100"/>
          <a:sy n="50" d="100"/>
        </p:scale>
        <p:origin x="92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rot="-10800000">
            <a:off x="6324600" y="-1790700"/>
            <a:ext cx="15735219" cy="1388135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4265121"/>
            <a:ext cx="18288000" cy="3780522"/>
            <a:chOff x="-433616" y="2966301"/>
            <a:chExt cx="24384000" cy="5040696"/>
          </a:xfrm>
        </p:grpSpPr>
        <p:sp>
          <p:nvSpPr>
            <p:cNvPr id="4" name="TextBox 4"/>
            <p:cNvSpPr txBox="1"/>
            <p:nvPr/>
          </p:nvSpPr>
          <p:spPr>
            <a:xfrm>
              <a:off x="-69273" y="2966301"/>
              <a:ext cx="23655315" cy="235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750"/>
                </a:lnSpc>
              </a:pPr>
              <a:r>
                <a:rPr lang="pt-BR" sz="12500" dirty="0" smtClean="0">
                  <a:solidFill>
                    <a:srgbClr val="2B2B2B"/>
                  </a:solidFill>
                  <a:latin typeface="Agrandir"/>
                </a:rPr>
                <a:t>Equipe Pandora</a:t>
              </a:r>
              <a:endParaRPr lang="pt-BR" sz="125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33616" y="7385716"/>
              <a:ext cx="24384000" cy="6212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pt-BR" dirty="0" smtClean="0">
                  <a:solidFill>
                    <a:srgbClr val="2B2B2B"/>
                  </a:solidFill>
                  <a:latin typeface="Agrandir"/>
                </a:rPr>
                <a:t>Iago Magalhães e Vanessa Carvalho</a:t>
              </a:r>
              <a:endParaRPr lang="pt-BR" dirty="0">
                <a:solidFill>
                  <a:srgbClr val="2B2B2B"/>
                </a:solidFill>
                <a:latin typeface="Agrandir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rgbClr val="92D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3257" y="4035568"/>
            <a:ext cx="17741486" cy="113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pt-BR" sz="9600" dirty="0" smtClean="0">
                <a:solidFill>
                  <a:srgbClr val="2B2B2B"/>
                </a:solidFill>
                <a:latin typeface="Agrandir"/>
              </a:rPr>
              <a:t>Materiais e Métodos</a:t>
            </a:r>
            <a:endParaRPr lang="pt-BR" sz="9600" dirty="0">
              <a:solidFill>
                <a:srgbClr val="2B2B2B"/>
              </a:solidFill>
              <a:latin typeface="Agrandi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56593"/>
            <a:ext cx="16230600" cy="2476565"/>
            <a:chOff x="0" y="-123825"/>
            <a:chExt cx="21640800" cy="3302082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err="1" smtClean="0">
                  <a:solidFill>
                    <a:srgbClr val="2B2B2B"/>
                  </a:solidFill>
                  <a:latin typeface="Agrandir"/>
                </a:rPr>
                <a:t>Dataset</a:t>
              </a: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2298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O </a:t>
              </a:r>
              <a:r>
                <a:rPr lang="pt-BR" sz="2800" dirty="0" err="1">
                  <a:solidFill>
                    <a:srgbClr val="2B2B2B"/>
                  </a:solidFill>
                  <a:latin typeface="Agrandir"/>
                </a:rPr>
                <a:t>dataset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 utilizado para o treino das </a:t>
              </a:r>
              <a:r>
                <a:rPr lang="pt-BR" sz="2800" dirty="0" err="1">
                  <a:solidFill>
                    <a:srgbClr val="2B2B2B"/>
                  </a:solidFill>
                  <a:latin typeface="Agrandir"/>
                </a:rPr>
                <a:t>CNN's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 foi disponibilizado pela equipe organizadora do </a:t>
              </a:r>
              <a:r>
                <a:rPr lang="pt-BR" sz="2800" dirty="0" err="1">
                  <a:solidFill>
                    <a:srgbClr val="2B2B2B"/>
                  </a:solidFill>
                  <a:latin typeface="Agrandir"/>
                </a:rPr>
                <a:t>Hackathon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. Para fins da utilização, tratamento e treino das redes, foi optado por realizar o download dos arquivos no formato 'Pascal VOC XML'. Ao todo são 209 imagens divididas em três conjuntos, sendo treino, teste e validação.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3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56593"/>
            <a:ext cx="16230600" cy="1183902"/>
            <a:chOff x="0" y="-123825"/>
            <a:chExt cx="21640800" cy="15785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Pré-processamento</a:t>
              </a: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574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30785"/>
              </p:ext>
            </p:extLst>
          </p:nvPr>
        </p:nvGraphicFramePr>
        <p:xfrm>
          <a:off x="2819400" y="3009900"/>
          <a:ext cx="12192000" cy="569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Filtros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Dilatação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Filtro Laplaciano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Filtro Gaussiano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Filtro de</a:t>
                      </a:r>
                      <a:r>
                        <a:rPr lang="pt-BR" sz="2800" baseline="0" dirty="0" smtClean="0"/>
                        <a:t> Média</a:t>
                      </a:r>
                      <a:endParaRPr lang="pt-BR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Filtro de</a:t>
                      </a:r>
                      <a:r>
                        <a:rPr lang="pt-BR" sz="2800" baseline="0" dirty="0" smtClean="0"/>
                        <a:t> Mediana</a:t>
                      </a:r>
                      <a:endParaRPr lang="pt-BR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Filtro de</a:t>
                      </a:r>
                      <a:r>
                        <a:rPr lang="pt-BR" sz="2800" baseline="0" dirty="0" smtClean="0"/>
                        <a:t> Mediana + </a:t>
                      </a:r>
                      <a:r>
                        <a:rPr lang="pt-BR" sz="2800" baseline="0" dirty="0" err="1" smtClean="0"/>
                        <a:t>Binarização</a:t>
                      </a:r>
                      <a:endParaRPr lang="pt-BR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Filtro Gaussiano</a:t>
                      </a:r>
                      <a:r>
                        <a:rPr lang="pt-BR" sz="2800" baseline="0" dirty="0" smtClean="0"/>
                        <a:t> + </a:t>
                      </a:r>
                      <a:r>
                        <a:rPr lang="pt-BR" sz="2800" baseline="0" dirty="0" err="1" smtClean="0"/>
                        <a:t>Binarização</a:t>
                      </a:r>
                      <a:endParaRPr lang="pt-BR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Filtro de</a:t>
                      </a:r>
                      <a:r>
                        <a:rPr lang="pt-BR" sz="2800" baseline="0" dirty="0" smtClean="0"/>
                        <a:t> Mediana + </a:t>
                      </a:r>
                      <a:r>
                        <a:rPr lang="pt-BR" sz="2800" dirty="0" smtClean="0"/>
                        <a:t>Filtro Gaussiano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Filtro de</a:t>
                      </a:r>
                      <a:r>
                        <a:rPr lang="pt-BR" sz="2800" baseline="0" dirty="0" smtClean="0"/>
                        <a:t> Mediana + Filtro Sobel</a:t>
                      </a:r>
                      <a:endParaRPr lang="pt-BR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/>
                        <a:t>Filtro Gaussiano</a:t>
                      </a:r>
                      <a:r>
                        <a:rPr lang="pt-BR" sz="2800" baseline="0" dirty="0" smtClean="0"/>
                        <a:t> + </a:t>
                      </a:r>
                      <a:r>
                        <a:rPr lang="pt-BR" sz="2800" baseline="0" dirty="0" err="1" smtClean="0"/>
                        <a:t>Canny</a:t>
                      </a:r>
                      <a:endParaRPr lang="pt-BR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56593"/>
            <a:ext cx="16230600" cy="2045677"/>
            <a:chOff x="0" y="-123825"/>
            <a:chExt cx="21640800" cy="272756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Métricas de avaliação: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1723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Para avaliar os resultados obtidos pelas redes </a:t>
              </a:r>
              <a:r>
                <a:rPr lang="pt-BR" sz="2800" dirty="0" err="1">
                  <a:solidFill>
                    <a:srgbClr val="2B2B2B"/>
                  </a:solidFill>
                  <a:latin typeface="Agrandir"/>
                </a:rPr>
                <a:t>convolucionais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, são utilizadas métricas estatísticas comumente utilizadas pela comunidade. Neste trabalho as métricas de acurácia e precisão foram utilizadas com fator de seleção do melhor modelo de classificação.</a:t>
              </a:r>
            </a:p>
          </p:txBody>
        </p:sp>
      </p:grp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14900"/>
            <a:ext cx="5118385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56593"/>
            <a:ext cx="16230600" cy="2476564"/>
            <a:chOff x="0" y="-123825"/>
            <a:chExt cx="21640800" cy="3302085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Redes utilizadas: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5"/>
              <a:ext cx="21640800" cy="2298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Para se desenvolver o classificador, optamos por utilizar redes conhecidas pela comunidade, visando a facilidade de implementação, rapidez no desenvolvimento e utilizando seus resultados anteriores como base para o desenvolvimento de uma solução para o problema.</a:t>
              </a:r>
            </a:p>
          </p:txBody>
        </p:sp>
      </p:grp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04269"/>
              </p:ext>
            </p:extLst>
          </p:nvPr>
        </p:nvGraphicFramePr>
        <p:xfrm>
          <a:off x="2590800" y="5143500"/>
          <a:ext cx="121920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Redes</a:t>
                      </a:r>
                      <a:r>
                        <a:rPr lang="pt-BR" sz="2800" baseline="0" dirty="0" smtClean="0"/>
                        <a:t> </a:t>
                      </a:r>
                      <a:r>
                        <a:rPr lang="pt-BR" sz="2800" baseline="0" dirty="0" err="1" smtClean="0"/>
                        <a:t>CNN’s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 smtClean="0"/>
                        <a:t>AlexNet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EfficientNetB0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InceptionV3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 smtClean="0"/>
                        <a:t>LeNet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6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rgbClr val="92D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3257" y="4035568"/>
            <a:ext cx="17741486" cy="113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9600" dirty="0" err="1" smtClean="0">
                <a:solidFill>
                  <a:srgbClr val="2B2B2B"/>
                </a:solidFill>
                <a:latin typeface="Agrandir"/>
              </a:rPr>
              <a:t>Metodologia</a:t>
            </a:r>
            <a:endParaRPr lang="en-US" sz="9600" dirty="0">
              <a:solidFill>
                <a:srgbClr val="2B2B2B"/>
              </a:solidFill>
              <a:latin typeface="Agrandi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9E2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90787"/>
            <a:ext cx="16230600" cy="3500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2B2B2B"/>
                </a:solidFill>
                <a:latin typeface="Agrandir"/>
              </a:rPr>
              <a:t>	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A </a:t>
            </a:r>
            <a:r>
              <a:rPr lang="pt-BR" sz="2800" dirty="0" smtClean="0">
                <a:solidFill>
                  <a:srgbClr val="2B2B2B"/>
                </a:solidFill>
                <a:latin typeface="Agrandir"/>
              </a:rPr>
              <a:t>metodologia 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abordada foi baseada em trabalhos acadêmicos sobre treino de redes </a:t>
            </a:r>
            <a:r>
              <a:rPr lang="pt-BR" sz="2800" dirty="0" err="1">
                <a:solidFill>
                  <a:srgbClr val="2B2B2B"/>
                </a:solidFill>
                <a:latin typeface="Agrandir"/>
              </a:rPr>
              <a:t>convolucionais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. O primeiro passo foi organizar o banco de dados em treino, teste e validação visando problemas clássicos como </a:t>
            </a:r>
            <a:r>
              <a:rPr lang="pt-BR" sz="2800" dirty="0" err="1">
                <a:solidFill>
                  <a:srgbClr val="2B2B2B"/>
                </a:solidFill>
                <a:latin typeface="Agrandir"/>
              </a:rPr>
              <a:t>sobreajuste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 e </a:t>
            </a:r>
            <a:r>
              <a:rPr lang="pt-BR" sz="2800" dirty="0" err="1">
                <a:solidFill>
                  <a:srgbClr val="2B2B2B"/>
                </a:solidFill>
                <a:latin typeface="Agrandir"/>
              </a:rPr>
              <a:t>subajuste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. Além disso, foi optado por realizar o pré-processamento das imagens para realizar o </a:t>
            </a:r>
            <a:r>
              <a:rPr lang="pt-BR" sz="2800" dirty="0" err="1">
                <a:solidFill>
                  <a:srgbClr val="2B2B2B"/>
                </a:solidFill>
                <a:latin typeface="Agrandir"/>
              </a:rPr>
              <a:t>agusamento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 de características da imagem. Logo depois, foi realizado o treinamento das quatro redes </a:t>
            </a:r>
            <a:r>
              <a:rPr lang="pt-BR" sz="2800" dirty="0" err="1">
                <a:solidFill>
                  <a:srgbClr val="2B2B2B"/>
                </a:solidFill>
                <a:latin typeface="Agrandir"/>
              </a:rPr>
              <a:t>CNN's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, seguindo os mesmos padrões, tais como, 1000 </a:t>
            </a:r>
            <a:r>
              <a:rPr lang="pt-BR" sz="2800" dirty="0" err="1">
                <a:solidFill>
                  <a:srgbClr val="2B2B2B"/>
                </a:solidFill>
                <a:latin typeface="Agrandir"/>
              </a:rPr>
              <a:t>epócas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 de treinamento e </a:t>
            </a:r>
            <a:r>
              <a:rPr lang="pt-BR" sz="2800" dirty="0" err="1">
                <a:solidFill>
                  <a:srgbClr val="2B2B2B"/>
                </a:solidFill>
                <a:latin typeface="Agrandir"/>
              </a:rPr>
              <a:t>otimizador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 Adam. 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Para seleção do melhor modelo foi levado em conta as métricas de acurácia e precisão</a:t>
            </a:r>
            <a:r>
              <a:rPr lang="pt-BR" sz="2800" dirty="0" smtClean="0">
                <a:solidFill>
                  <a:srgbClr val="2B2B2B"/>
                </a:solidFill>
                <a:latin typeface="Agrandir"/>
              </a:rPr>
              <a:t>.</a:t>
            </a:r>
            <a:endParaRPr lang="en-US" sz="2800" dirty="0">
              <a:solidFill>
                <a:srgbClr val="2B2B2B"/>
              </a:solidFill>
              <a:latin typeface="Agrandir"/>
            </a:endParaRPr>
          </a:p>
        </p:txBody>
      </p:sp>
    </p:spTree>
    <p:extLst>
      <p:ext uri="{BB962C8B-B14F-4D97-AF65-F5344CB8AC3E}">
        <p14:creationId xmlns:p14="http://schemas.microsoft.com/office/powerpoint/2010/main" val="2173450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rgbClr val="92D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3257" y="4035568"/>
            <a:ext cx="17741486" cy="113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9600" dirty="0" err="1" smtClean="0">
                <a:solidFill>
                  <a:srgbClr val="2B2B2B"/>
                </a:solidFill>
                <a:latin typeface="Agrandir"/>
              </a:rPr>
              <a:t>Resultados</a:t>
            </a:r>
            <a:endParaRPr lang="en-US" sz="9600" dirty="0">
              <a:solidFill>
                <a:srgbClr val="2B2B2B"/>
              </a:solidFill>
              <a:latin typeface="Agrandi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9E2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90787"/>
            <a:ext cx="16230600" cy="1471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2B2B2B"/>
                </a:solidFill>
                <a:latin typeface="Agrandir"/>
              </a:rPr>
              <a:t>	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Os resultados obtidos para cada rede podem ser visualizados a seguir. Vale ressaltar que entre os 10 pré-processamentos utilizados, o melhor em todos os modelos foi 'Filtro Gaussiano + </a:t>
            </a:r>
            <a:r>
              <a:rPr lang="pt-BR" sz="2800" dirty="0" err="1">
                <a:solidFill>
                  <a:srgbClr val="2B2B2B"/>
                </a:solidFill>
                <a:latin typeface="Agrandir"/>
              </a:rPr>
              <a:t>Binarização</a:t>
            </a:r>
            <a:r>
              <a:rPr lang="pt-BR" sz="2800" dirty="0" smtClean="0">
                <a:solidFill>
                  <a:srgbClr val="2B2B2B"/>
                </a:solidFill>
                <a:latin typeface="Agrandir"/>
              </a:rPr>
              <a:t>'.</a:t>
            </a:r>
            <a:endParaRPr lang="en-US" sz="2800" dirty="0">
              <a:solidFill>
                <a:srgbClr val="2B2B2B"/>
              </a:solidFill>
              <a:latin typeface="Agrandir"/>
            </a:endParaRPr>
          </a:p>
        </p:txBody>
      </p:sp>
    </p:spTree>
    <p:extLst>
      <p:ext uri="{BB962C8B-B14F-4D97-AF65-F5344CB8AC3E}">
        <p14:creationId xmlns:p14="http://schemas.microsoft.com/office/powerpoint/2010/main" val="12082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183902"/>
            <a:chOff x="0" y="-123825"/>
            <a:chExt cx="21640800" cy="15785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err="1" smtClean="0">
                  <a:solidFill>
                    <a:srgbClr val="2B2B2B"/>
                  </a:solidFill>
                  <a:latin typeface="Agrandir"/>
                </a:rPr>
                <a:t>AlexNet</a:t>
              </a: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574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  <p:grpSp>
        <p:nvGrpSpPr>
          <p:cNvPr id="5" name="Agrupar 9">
            <a:extLst>
              <a:ext uri="{FF2B5EF4-FFF2-40B4-BE49-F238E27FC236}">
                <a16:creationId xmlns:a16="http://schemas.microsoft.com/office/drawing/2014/main" xmlns="" id="{83D11186-9A03-76A8-2749-8706104E58DA}"/>
              </a:ext>
            </a:extLst>
          </p:cNvPr>
          <p:cNvGrpSpPr/>
          <p:nvPr/>
        </p:nvGrpSpPr>
        <p:grpSpPr>
          <a:xfrm>
            <a:off x="2954385" y="2250154"/>
            <a:ext cx="11439525" cy="7241248"/>
            <a:chOff x="1809750" y="490537"/>
            <a:chExt cx="13811250" cy="930592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xmlns="" id="{605B12EE-0A1B-537B-B92B-B3354F50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0" y="490537"/>
              <a:ext cx="13811250" cy="93059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8A3F334-CB6E-761A-7824-6A039205BD18}"/>
                </a:ext>
              </a:extLst>
            </p:cNvPr>
            <p:cNvSpPr/>
            <p:nvPr/>
          </p:nvSpPr>
          <p:spPr>
            <a:xfrm>
              <a:off x="2571750" y="1333500"/>
              <a:ext cx="12268200" cy="76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5" y="2955059"/>
            <a:ext cx="7299404" cy="585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6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9E2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98541" y="4115412"/>
            <a:ext cx="6780460" cy="113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pt-BR" sz="9600" dirty="0" smtClean="0">
                <a:solidFill>
                  <a:srgbClr val="2B2B2B"/>
                </a:solidFill>
                <a:latin typeface="Agrandir"/>
              </a:rPr>
              <a:t>Tópicos</a:t>
            </a:r>
            <a:endParaRPr lang="pt-BR" sz="9600" dirty="0">
              <a:solidFill>
                <a:srgbClr val="2B2B2B"/>
              </a:solidFill>
              <a:latin typeface="Agrandir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809000" y="1029562"/>
            <a:ext cx="6907145" cy="868442"/>
            <a:chOff x="0" y="68741"/>
            <a:chExt cx="9209527" cy="1157921"/>
          </a:xfrm>
        </p:grpSpPr>
        <p:sp>
          <p:nvSpPr>
            <p:cNvPr id="4" name="Freeform 4"/>
            <p:cNvSpPr/>
            <p:nvPr/>
          </p:nvSpPr>
          <p:spPr>
            <a:xfrm>
              <a:off x="0" y="68741"/>
              <a:ext cx="1124235" cy="1157921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19"/>
                  </a:lnTo>
                  <a:lnTo>
                    <a:pt x="0" y="1157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634311" y="251546"/>
              <a:ext cx="7575216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pt-BR" sz="2999" dirty="0" smtClean="0">
                  <a:solidFill>
                    <a:srgbClr val="2B2B2B"/>
                  </a:solidFill>
                  <a:latin typeface="Agrandir"/>
                </a:rPr>
                <a:t>Motivação </a:t>
              </a:r>
              <a:r>
                <a:rPr lang="pt-BR" sz="2999" dirty="0" smtClean="0">
                  <a:solidFill>
                    <a:srgbClr val="2B2B2B"/>
                  </a:solidFill>
                  <a:latin typeface="Agrandir"/>
                </a:rPr>
                <a:t>do </a:t>
              </a:r>
              <a:r>
                <a:rPr lang="pt-BR" sz="2999" dirty="0" smtClean="0">
                  <a:solidFill>
                    <a:srgbClr val="2B2B2B"/>
                  </a:solidFill>
                  <a:latin typeface="Agrandir"/>
                </a:rPr>
                <a:t>trabalho</a:t>
              </a:r>
              <a:endParaRPr lang="pt-BR" sz="2999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51305" y="439632"/>
              <a:ext cx="421625" cy="341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2400" dirty="0">
                  <a:solidFill>
                    <a:srgbClr val="2B2B2B"/>
                  </a:solidFill>
                  <a:latin typeface="Agrandir Bold"/>
                </a:rPr>
                <a:t>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09000" y="2064690"/>
            <a:ext cx="6907145" cy="868440"/>
            <a:chOff x="0" y="0"/>
            <a:chExt cx="9209527" cy="1157920"/>
          </a:xfrm>
        </p:grpSpPr>
        <p:sp>
          <p:nvSpPr>
            <p:cNvPr id="8" name="TextBox 8"/>
            <p:cNvSpPr txBox="1"/>
            <p:nvPr/>
          </p:nvSpPr>
          <p:spPr>
            <a:xfrm>
              <a:off x="1634311" y="147159"/>
              <a:ext cx="7575216" cy="676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pt-BR" sz="2999" dirty="0" smtClean="0">
                  <a:solidFill>
                    <a:srgbClr val="2B2B2B"/>
                  </a:solidFill>
                  <a:latin typeface="Agrandir"/>
                </a:rPr>
                <a:t>Introdução</a:t>
              </a:r>
              <a:endParaRPr lang="pt-BR" sz="2999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1305" y="370892"/>
              <a:ext cx="421625" cy="366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2400" dirty="0">
                  <a:solidFill>
                    <a:srgbClr val="2B2B2B"/>
                  </a:solidFill>
                  <a:latin typeface="Agrandir Bold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09000" y="3104580"/>
            <a:ext cx="6907145" cy="868440"/>
            <a:chOff x="0" y="0"/>
            <a:chExt cx="9209527" cy="1157920"/>
          </a:xfrm>
        </p:grpSpPr>
        <p:sp>
          <p:nvSpPr>
            <p:cNvPr id="12" name="TextBox 12"/>
            <p:cNvSpPr txBox="1"/>
            <p:nvPr/>
          </p:nvSpPr>
          <p:spPr>
            <a:xfrm>
              <a:off x="1634311" y="147159"/>
              <a:ext cx="7575216" cy="676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pt-BR" sz="2999" dirty="0" smtClean="0">
                  <a:solidFill>
                    <a:srgbClr val="2B2B2B"/>
                  </a:solidFill>
                  <a:latin typeface="Agrandir"/>
                </a:rPr>
                <a:t>Objetivos</a:t>
              </a:r>
              <a:endParaRPr lang="pt-BR" sz="2999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51305" y="370892"/>
              <a:ext cx="421625" cy="366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2400" dirty="0">
                  <a:solidFill>
                    <a:srgbClr val="2B2B2B"/>
                  </a:solidFill>
                  <a:latin typeface="Agrandir Bold"/>
                </a:rPr>
                <a:t>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809000" y="4144469"/>
            <a:ext cx="6907145" cy="868441"/>
            <a:chOff x="0" y="68741"/>
            <a:chExt cx="9209527" cy="1157920"/>
          </a:xfrm>
        </p:grpSpPr>
        <p:sp>
          <p:nvSpPr>
            <p:cNvPr id="16" name="TextBox 16"/>
            <p:cNvSpPr txBox="1"/>
            <p:nvPr/>
          </p:nvSpPr>
          <p:spPr>
            <a:xfrm>
              <a:off x="1634311" y="288627"/>
              <a:ext cx="7575216" cy="6763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pt-BR" sz="2999" dirty="0" smtClean="0">
                  <a:solidFill>
                    <a:srgbClr val="2B2B2B"/>
                  </a:solidFill>
                  <a:latin typeface="Agrandir"/>
                </a:rPr>
                <a:t>Materiais e Métodos</a:t>
              </a:r>
              <a:endParaRPr lang="pt-BR" sz="2999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68741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19"/>
                  </a:lnTo>
                  <a:lnTo>
                    <a:pt x="0" y="1157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51305" y="439632"/>
              <a:ext cx="421625" cy="366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2400" dirty="0">
                  <a:solidFill>
                    <a:srgbClr val="2B2B2B"/>
                  </a:solidFill>
                  <a:latin typeface="Agrandir Bold"/>
                </a:rPr>
                <a:t>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809000" y="5184359"/>
            <a:ext cx="6907145" cy="868440"/>
            <a:chOff x="0" y="0"/>
            <a:chExt cx="9209527" cy="1157920"/>
          </a:xfrm>
        </p:grpSpPr>
        <p:sp>
          <p:nvSpPr>
            <p:cNvPr id="20" name="TextBox 20"/>
            <p:cNvSpPr txBox="1"/>
            <p:nvPr/>
          </p:nvSpPr>
          <p:spPr>
            <a:xfrm>
              <a:off x="1634311" y="147159"/>
              <a:ext cx="7575216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pt-BR" sz="2999" dirty="0" smtClean="0">
                  <a:solidFill>
                    <a:srgbClr val="2B2B2B"/>
                  </a:solidFill>
                  <a:latin typeface="Agrandir"/>
                </a:rPr>
                <a:t>Metodologia</a:t>
              </a:r>
              <a:endParaRPr lang="pt-BR" sz="2999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51305" y="370892"/>
              <a:ext cx="421625" cy="366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2400" dirty="0">
                  <a:solidFill>
                    <a:srgbClr val="2B2B2B"/>
                  </a:solidFill>
                  <a:latin typeface="Agrandir Bold"/>
                </a:rPr>
                <a:t>5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809000" y="6224249"/>
            <a:ext cx="6907145" cy="868440"/>
            <a:chOff x="0" y="0"/>
            <a:chExt cx="9209527" cy="1157920"/>
          </a:xfrm>
        </p:grpSpPr>
        <p:sp>
          <p:nvSpPr>
            <p:cNvPr id="24" name="TextBox 24"/>
            <p:cNvSpPr txBox="1"/>
            <p:nvPr/>
          </p:nvSpPr>
          <p:spPr>
            <a:xfrm>
              <a:off x="1634311" y="147159"/>
              <a:ext cx="7575216" cy="676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pt-BR" sz="2999" dirty="0" smtClean="0">
                  <a:solidFill>
                    <a:srgbClr val="2B2B2B"/>
                  </a:solidFill>
                  <a:latin typeface="Agrandir"/>
                </a:rPr>
                <a:t>Resultados</a:t>
              </a:r>
              <a:endParaRPr lang="pt-BR" sz="2999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351305" y="370892"/>
              <a:ext cx="421625" cy="341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2400" dirty="0">
                  <a:solidFill>
                    <a:srgbClr val="2B2B2B"/>
                  </a:solidFill>
                  <a:latin typeface="Agrandir Bold"/>
                </a:rPr>
                <a:t>6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809000" y="7264138"/>
            <a:ext cx="6907145" cy="868440"/>
            <a:chOff x="0" y="0"/>
            <a:chExt cx="9209527" cy="1157920"/>
          </a:xfrm>
        </p:grpSpPr>
        <p:sp>
          <p:nvSpPr>
            <p:cNvPr id="28" name="TextBox 28"/>
            <p:cNvSpPr txBox="1"/>
            <p:nvPr/>
          </p:nvSpPr>
          <p:spPr>
            <a:xfrm>
              <a:off x="1634311" y="147159"/>
              <a:ext cx="7575216" cy="676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pt-BR" sz="2999" dirty="0" smtClean="0">
                  <a:solidFill>
                    <a:srgbClr val="2B2B2B"/>
                  </a:solidFill>
                  <a:latin typeface="Agrandir"/>
                </a:rPr>
                <a:t>Conclusão</a:t>
              </a:r>
              <a:endParaRPr lang="pt-BR" sz="2999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351305" y="370892"/>
              <a:ext cx="421625" cy="341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2400" dirty="0">
                  <a:solidFill>
                    <a:srgbClr val="2B2B2B"/>
                  </a:solidFill>
                  <a:latin typeface="Agrandir Bold"/>
                </a:rPr>
                <a:t>7</a:t>
              </a:r>
              <a:endParaRPr lang="en-US" sz="1400" dirty="0">
                <a:solidFill>
                  <a:srgbClr val="2B2B2B"/>
                </a:solidFill>
                <a:latin typeface="Agrandir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183902"/>
            <a:chOff x="0" y="-123825"/>
            <a:chExt cx="21640800" cy="15785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err="1" smtClean="0">
                  <a:solidFill>
                    <a:srgbClr val="2B2B2B"/>
                  </a:solidFill>
                  <a:latin typeface="Agrandir"/>
                </a:rPr>
                <a:t>AlexNet</a:t>
              </a: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574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  <p:grpSp>
        <p:nvGrpSpPr>
          <p:cNvPr id="5" name="Agrupar 9">
            <a:extLst>
              <a:ext uri="{FF2B5EF4-FFF2-40B4-BE49-F238E27FC236}">
                <a16:creationId xmlns:a16="http://schemas.microsoft.com/office/drawing/2014/main" xmlns="" id="{83D11186-9A03-76A8-2749-8706104E58DA}"/>
              </a:ext>
            </a:extLst>
          </p:cNvPr>
          <p:cNvGrpSpPr/>
          <p:nvPr/>
        </p:nvGrpSpPr>
        <p:grpSpPr>
          <a:xfrm>
            <a:off x="2954385" y="2250154"/>
            <a:ext cx="11439525" cy="7241248"/>
            <a:chOff x="1809750" y="490537"/>
            <a:chExt cx="13811250" cy="930592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xmlns="" id="{605B12EE-0A1B-537B-B92B-B3354F50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0" y="490537"/>
              <a:ext cx="13811250" cy="93059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8A3F334-CB6E-761A-7824-6A039205BD18}"/>
                </a:ext>
              </a:extLst>
            </p:cNvPr>
            <p:cNvSpPr/>
            <p:nvPr/>
          </p:nvSpPr>
          <p:spPr>
            <a:xfrm>
              <a:off x="2571750" y="1333500"/>
              <a:ext cx="12268200" cy="76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194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55" y="3132340"/>
            <a:ext cx="5975983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614790"/>
            <a:chOff x="0" y="-123825"/>
            <a:chExt cx="21640800" cy="2153050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err="1" smtClean="0">
                  <a:solidFill>
                    <a:srgbClr val="2B2B2B"/>
                  </a:solidFill>
                  <a:latin typeface="Agrandir"/>
                </a:rPr>
                <a:t>AlexNet</a:t>
              </a: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1149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Acurácia: 65%</a:t>
              </a:r>
            </a:p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Precisão: 70%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1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183902"/>
            <a:chOff x="0" y="-123825"/>
            <a:chExt cx="21640800" cy="15785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EfficientNetB0</a:t>
              </a: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574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  <p:grpSp>
        <p:nvGrpSpPr>
          <p:cNvPr id="5" name="Agrupar 9">
            <a:extLst>
              <a:ext uri="{FF2B5EF4-FFF2-40B4-BE49-F238E27FC236}">
                <a16:creationId xmlns:a16="http://schemas.microsoft.com/office/drawing/2014/main" xmlns="" id="{83D11186-9A03-76A8-2749-8706104E58DA}"/>
              </a:ext>
            </a:extLst>
          </p:cNvPr>
          <p:cNvGrpSpPr/>
          <p:nvPr/>
        </p:nvGrpSpPr>
        <p:grpSpPr>
          <a:xfrm>
            <a:off x="2954385" y="2250154"/>
            <a:ext cx="11439525" cy="7241248"/>
            <a:chOff x="1809750" y="490537"/>
            <a:chExt cx="13811250" cy="930592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xmlns="" id="{605B12EE-0A1B-537B-B92B-B3354F50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0" y="490537"/>
              <a:ext cx="13811250" cy="93059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8A3F334-CB6E-761A-7824-6A039205BD18}"/>
                </a:ext>
              </a:extLst>
            </p:cNvPr>
            <p:cNvSpPr/>
            <p:nvPr/>
          </p:nvSpPr>
          <p:spPr>
            <a:xfrm>
              <a:off x="2571750" y="1333500"/>
              <a:ext cx="12268200" cy="76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717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47" y="3242290"/>
            <a:ext cx="6400800" cy="525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183902"/>
            <a:chOff x="0" y="-123825"/>
            <a:chExt cx="21640800" cy="15785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EfficientNetB0 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574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  <p:grpSp>
        <p:nvGrpSpPr>
          <p:cNvPr id="5" name="Agrupar 9">
            <a:extLst>
              <a:ext uri="{FF2B5EF4-FFF2-40B4-BE49-F238E27FC236}">
                <a16:creationId xmlns:a16="http://schemas.microsoft.com/office/drawing/2014/main" xmlns="" id="{83D11186-9A03-76A8-2749-8706104E58DA}"/>
              </a:ext>
            </a:extLst>
          </p:cNvPr>
          <p:cNvGrpSpPr/>
          <p:nvPr/>
        </p:nvGrpSpPr>
        <p:grpSpPr>
          <a:xfrm>
            <a:off x="2954385" y="2250154"/>
            <a:ext cx="11439525" cy="7241248"/>
            <a:chOff x="1809750" y="490537"/>
            <a:chExt cx="13811250" cy="930592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xmlns="" id="{605B12EE-0A1B-537B-B92B-B3354F50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0" y="490537"/>
              <a:ext cx="13811250" cy="93059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8A3F334-CB6E-761A-7824-6A039205BD18}"/>
                </a:ext>
              </a:extLst>
            </p:cNvPr>
            <p:cNvSpPr/>
            <p:nvPr/>
          </p:nvSpPr>
          <p:spPr>
            <a:xfrm>
              <a:off x="2571750" y="1333500"/>
              <a:ext cx="12268200" cy="76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14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47" y="3077344"/>
            <a:ext cx="6096000" cy="55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614790"/>
            <a:chOff x="0" y="-123825"/>
            <a:chExt cx="21640800" cy="2153050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EfficientNetB0 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1149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Acurácia: 90%</a:t>
              </a:r>
            </a:p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Precisão: 93%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183902"/>
            <a:chOff x="0" y="-123825"/>
            <a:chExt cx="21640800" cy="15785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InceptionV3: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574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  <p:grpSp>
        <p:nvGrpSpPr>
          <p:cNvPr id="5" name="Agrupar 9">
            <a:extLst>
              <a:ext uri="{FF2B5EF4-FFF2-40B4-BE49-F238E27FC236}">
                <a16:creationId xmlns:a16="http://schemas.microsoft.com/office/drawing/2014/main" xmlns="" id="{83D11186-9A03-76A8-2749-8706104E58DA}"/>
              </a:ext>
            </a:extLst>
          </p:cNvPr>
          <p:cNvGrpSpPr/>
          <p:nvPr/>
        </p:nvGrpSpPr>
        <p:grpSpPr>
          <a:xfrm>
            <a:off x="2954385" y="2250154"/>
            <a:ext cx="11439525" cy="7241248"/>
            <a:chOff x="1809750" y="490537"/>
            <a:chExt cx="13811250" cy="930592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xmlns="" id="{605B12EE-0A1B-537B-B92B-B3354F50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0" y="490537"/>
              <a:ext cx="13811250" cy="93059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8A3F334-CB6E-761A-7824-6A039205BD18}"/>
                </a:ext>
              </a:extLst>
            </p:cNvPr>
            <p:cNvSpPr/>
            <p:nvPr/>
          </p:nvSpPr>
          <p:spPr>
            <a:xfrm>
              <a:off x="2571750" y="1333500"/>
              <a:ext cx="12268200" cy="76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122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35" y="3327833"/>
            <a:ext cx="6527823" cy="508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6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183902"/>
            <a:chOff x="0" y="-123825"/>
            <a:chExt cx="21640800" cy="15785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InceptionV3 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574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  <p:grpSp>
        <p:nvGrpSpPr>
          <p:cNvPr id="5" name="Agrupar 9">
            <a:extLst>
              <a:ext uri="{FF2B5EF4-FFF2-40B4-BE49-F238E27FC236}">
                <a16:creationId xmlns:a16="http://schemas.microsoft.com/office/drawing/2014/main" xmlns="" id="{83D11186-9A03-76A8-2749-8706104E58DA}"/>
              </a:ext>
            </a:extLst>
          </p:cNvPr>
          <p:cNvGrpSpPr/>
          <p:nvPr/>
        </p:nvGrpSpPr>
        <p:grpSpPr>
          <a:xfrm>
            <a:off x="2954385" y="2250154"/>
            <a:ext cx="11439525" cy="7241248"/>
            <a:chOff x="1809750" y="490537"/>
            <a:chExt cx="13811250" cy="930592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xmlns="" id="{605B12EE-0A1B-537B-B92B-B3354F50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0" y="490537"/>
              <a:ext cx="13811250" cy="93059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8A3F334-CB6E-761A-7824-6A039205BD18}"/>
                </a:ext>
              </a:extLst>
            </p:cNvPr>
            <p:cNvSpPr/>
            <p:nvPr/>
          </p:nvSpPr>
          <p:spPr>
            <a:xfrm>
              <a:off x="2571750" y="1333500"/>
              <a:ext cx="12268200" cy="76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045" y="3108648"/>
            <a:ext cx="5940425" cy="552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2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614790"/>
            <a:chOff x="0" y="-123825"/>
            <a:chExt cx="21640800" cy="2153050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InceptionV3 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1149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Acurácia: 20%</a:t>
              </a:r>
            </a:p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Precisão: 4%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9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183902"/>
            <a:chOff x="0" y="-123825"/>
            <a:chExt cx="21640800" cy="15785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err="1" smtClean="0">
                  <a:solidFill>
                    <a:srgbClr val="2B2B2B"/>
                  </a:solidFill>
                  <a:latin typeface="Agrandir"/>
                </a:rPr>
                <a:t>LeNet</a:t>
              </a: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574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  <p:grpSp>
        <p:nvGrpSpPr>
          <p:cNvPr id="5" name="Agrupar 9">
            <a:extLst>
              <a:ext uri="{FF2B5EF4-FFF2-40B4-BE49-F238E27FC236}">
                <a16:creationId xmlns:a16="http://schemas.microsoft.com/office/drawing/2014/main" xmlns="" id="{83D11186-9A03-76A8-2749-8706104E58DA}"/>
              </a:ext>
            </a:extLst>
          </p:cNvPr>
          <p:cNvGrpSpPr/>
          <p:nvPr/>
        </p:nvGrpSpPr>
        <p:grpSpPr>
          <a:xfrm>
            <a:off x="2954385" y="2250154"/>
            <a:ext cx="11439525" cy="7241248"/>
            <a:chOff x="1809750" y="490537"/>
            <a:chExt cx="13811250" cy="930592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xmlns="" id="{605B12EE-0A1B-537B-B92B-B3354F50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0" y="490537"/>
              <a:ext cx="13811250" cy="93059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8A3F334-CB6E-761A-7824-6A039205BD18}"/>
                </a:ext>
              </a:extLst>
            </p:cNvPr>
            <p:cNvSpPr/>
            <p:nvPr/>
          </p:nvSpPr>
          <p:spPr>
            <a:xfrm>
              <a:off x="2571750" y="1333500"/>
              <a:ext cx="12268200" cy="76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26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58" y="3271981"/>
            <a:ext cx="6477000" cy="51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183902"/>
            <a:chOff x="0" y="-123825"/>
            <a:chExt cx="21640800" cy="15785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err="1" smtClean="0">
                  <a:solidFill>
                    <a:srgbClr val="2B2B2B"/>
                  </a:solidFill>
                  <a:latin typeface="Agrandir"/>
                </a:rPr>
                <a:t>LeNet</a:t>
              </a: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574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  <p:grpSp>
        <p:nvGrpSpPr>
          <p:cNvPr id="5" name="Agrupar 9">
            <a:extLst>
              <a:ext uri="{FF2B5EF4-FFF2-40B4-BE49-F238E27FC236}">
                <a16:creationId xmlns:a16="http://schemas.microsoft.com/office/drawing/2014/main" xmlns="" id="{83D11186-9A03-76A8-2749-8706104E58DA}"/>
              </a:ext>
            </a:extLst>
          </p:cNvPr>
          <p:cNvGrpSpPr/>
          <p:nvPr/>
        </p:nvGrpSpPr>
        <p:grpSpPr>
          <a:xfrm>
            <a:off x="2954385" y="2250154"/>
            <a:ext cx="11439525" cy="7241248"/>
            <a:chOff x="1809750" y="490537"/>
            <a:chExt cx="13811250" cy="930592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xmlns="" id="{605B12EE-0A1B-537B-B92B-B3354F50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0" y="490537"/>
              <a:ext cx="13811250" cy="93059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8A3F334-CB6E-761A-7824-6A039205BD18}"/>
                </a:ext>
              </a:extLst>
            </p:cNvPr>
            <p:cNvSpPr/>
            <p:nvPr/>
          </p:nvSpPr>
          <p:spPr>
            <a:xfrm>
              <a:off x="2571750" y="1333500"/>
              <a:ext cx="12268200" cy="76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218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34" y="3078798"/>
            <a:ext cx="6092825" cy="558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rgbClr val="92D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3257" y="4035568"/>
            <a:ext cx="17741486" cy="113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pt-BR" sz="9600" dirty="0" smtClean="0">
                <a:solidFill>
                  <a:srgbClr val="2B2B2B"/>
                </a:solidFill>
                <a:latin typeface="Agrandir"/>
              </a:rPr>
              <a:t>Motivação do trabalho</a:t>
            </a:r>
            <a:endParaRPr lang="pt-BR" sz="9600" dirty="0">
              <a:solidFill>
                <a:srgbClr val="2B2B2B"/>
              </a:solidFill>
              <a:latin typeface="Agrandi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1614790"/>
            <a:chOff x="0" y="-123825"/>
            <a:chExt cx="21640800" cy="2153050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err="1" smtClean="0">
                  <a:solidFill>
                    <a:srgbClr val="2B2B2B"/>
                  </a:solidFill>
                  <a:latin typeface="Agrandir"/>
                </a:rPr>
                <a:t>LeNet</a:t>
              </a: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1149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Acurácia: 55%</a:t>
              </a:r>
            </a:p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Precisão: 55.9%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9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1028152"/>
            <a:ext cx="16230600" cy="2476564"/>
            <a:chOff x="0" y="-123825"/>
            <a:chExt cx="21640800" cy="3302080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API: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3"/>
              <a:ext cx="21640800" cy="2298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Rota 1: upload de imagens</a:t>
              </a:r>
            </a:p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Rota 2: predição</a:t>
              </a:r>
            </a:p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Rota 3: gabarito</a:t>
              </a:r>
            </a:p>
            <a:p>
              <a:pPr lvl="1" algn="just"/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Rota 4: resultados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rgbClr val="92D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3257" y="4035568"/>
            <a:ext cx="17741486" cy="113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9600" dirty="0" err="1" smtClean="0">
                <a:solidFill>
                  <a:srgbClr val="2B2B2B"/>
                </a:solidFill>
                <a:latin typeface="Agrandir"/>
              </a:rPr>
              <a:t>Conclusão</a:t>
            </a:r>
            <a:endParaRPr lang="en-US" sz="9600" dirty="0">
              <a:solidFill>
                <a:srgbClr val="2B2B2B"/>
              </a:solidFill>
              <a:latin typeface="Agrandi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9E2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90787"/>
            <a:ext cx="16230600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pt-BR" sz="2800" dirty="0" smtClean="0">
                <a:solidFill>
                  <a:srgbClr val="2B2B2B"/>
                </a:solidFill>
                <a:latin typeface="Agrandir"/>
              </a:rPr>
              <a:t>	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Neste trabalho foi avaliado o uso de quatro redes </a:t>
            </a:r>
            <a:r>
              <a:rPr lang="pt-BR" sz="2800" dirty="0" err="1">
                <a:solidFill>
                  <a:srgbClr val="2B2B2B"/>
                </a:solidFill>
                <a:latin typeface="Agrandir"/>
              </a:rPr>
              <a:t>convolucionais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 e técnicas de pré-processamento para se </a:t>
            </a:r>
            <a:r>
              <a:rPr lang="pt-BR" sz="2800" dirty="0" smtClean="0">
                <a:solidFill>
                  <a:srgbClr val="2B2B2B"/>
                </a:solidFill>
                <a:latin typeface="Agrandir"/>
              </a:rPr>
              <a:t>desenvolver 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um classificador robusto e com alta precisão. </a:t>
            </a:r>
            <a:r>
              <a:rPr lang="pt-BR" sz="2800" dirty="0">
                <a:solidFill>
                  <a:srgbClr val="2B2B2B"/>
                </a:solidFill>
                <a:latin typeface="Agrandir"/>
              </a:rPr>
              <a:t>Através dos experimentos, a rede EfficientNetB0 se mostrou com os melhores resultados de acurácia e precisão, junto com a configuração de pré-processamento 'Filtro Gaussiano + </a:t>
            </a:r>
            <a:r>
              <a:rPr lang="pt-BR" sz="2800" dirty="0" err="1">
                <a:solidFill>
                  <a:srgbClr val="2B2B2B"/>
                </a:solidFill>
                <a:latin typeface="Agrandir"/>
              </a:rPr>
              <a:t>Binarização</a:t>
            </a:r>
            <a:r>
              <a:rPr lang="pt-BR" sz="2800" dirty="0" smtClean="0">
                <a:solidFill>
                  <a:srgbClr val="2B2B2B"/>
                </a:solidFill>
                <a:latin typeface="Agrandir"/>
              </a:rPr>
              <a:t>'.</a:t>
            </a:r>
            <a:endParaRPr lang="en-US" sz="2800" dirty="0">
              <a:solidFill>
                <a:srgbClr val="2B2B2B"/>
              </a:solidFill>
              <a:latin typeface="Agrandir"/>
            </a:endParaRPr>
          </a:p>
        </p:txBody>
      </p:sp>
    </p:spTree>
    <p:extLst>
      <p:ext uri="{BB962C8B-B14F-4D97-AF65-F5344CB8AC3E}">
        <p14:creationId xmlns:p14="http://schemas.microsoft.com/office/powerpoint/2010/main" val="35421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rgbClr val="92D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-1575624" y="-5981700"/>
            <a:ext cx="13761077" cy="141535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161572" y="4159095"/>
            <a:ext cx="8465475" cy="104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pt-BR" sz="6999" dirty="0" smtClean="0">
                <a:solidFill>
                  <a:srgbClr val="2B2B2B"/>
                </a:solidFill>
                <a:latin typeface="Agrandir"/>
              </a:rPr>
              <a:t>Dúvidas?</a:t>
            </a:r>
            <a:endParaRPr lang="pt-BR" sz="6999" dirty="0">
              <a:solidFill>
                <a:srgbClr val="2B2B2B"/>
              </a:solidFill>
              <a:latin typeface="Agrandi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  <a:duotone>
              <a:prstClr val="black"/>
              <a:srgbClr val="92D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435299">
            <a:off x="-3167656" y="620698"/>
            <a:ext cx="6335313" cy="707679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xmlns="" id="{D31CA67B-CB95-0295-CD32-0A2BC5D5CDAF}"/>
              </a:ext>
            </a:extLst>
          </p:cNvPr>
          <p:cNvSpPr txBox="1"/>
          <p:nvPr/>
        </p:nvSpPr>
        <p:spPr>
          <a:xfrm>
            <a:off x="5197782" y="7531262"/>
            <a:ext cx="8465475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pt-BR" sz="2600" dirty="0" smtClean="0">
                <a:solidFill>
                  <a:srgbClr val="2B2B2B"/>
                </a:solidFill>
                <a:latin typeface="Agrandir"/>
              </a:rPr>
              <a:t>Contato</a:t>
            </a:r>
            <a:r>
              <a:rPr lang="pt-BR" sz="2600" dirty="0" smtClean="0">
                <a:solidFill>
                  <a:srgbClr val="2B2B2B"/>
                </a:solidFill>
                <a:latin typeface="Agrandir"/>
              </a:rPr>
              <a:t>:</a:t>
            </a:r>
          </a:p>
          <a:p>
            <a:pPr marL="0" lvl="0" indent="0" algn="ctr">
              <a:lnSpc>
                <a:spcPts val="3640"/>
              </a:lnSpc>
            </a:pPr>
            <a:r>
              <a:rPr lang="pt-BR" sz="2600" dirty="0" smtClean="0">
                <a:latin typeface="Agrandir"/>
              </a:rPr>
              <a:t>iagomagalhaes23@gmail.com</a:t>
            </a:r>
          </a:p>
          <a:p>
            <a:pPr lvl="0" algn="ctr">
              <a:lnSpc>
                <a:spcPts val="3640"/>
              </a:lnSpc>
            </a:pPr>
            <a:r>
              <a:rPr lang="pt-BR" sz="2600" dirty="0" smtClean="0">
                <a:latin typeface="Agrandir"/>
              </a:rPr>
              <a:t>vanessacarvalho@alu.ufc.br</a:t>
            </a:r>
            <a:endParaRPr lang="pt-BR" sz="2600" dirty="0" smtClean="0">
              <a:latin typeface="Agrand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9E2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25637"/>
            <a:ext cx="16230600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dirty="0" smtClean="0">
                <a:solidFill>
                  <a:srgbClr val="2B2B2B"/>
                </a:solidFill>
                <a:latin typeface="Agrandir"/>
              </a:rPr>
              <a:t>	</a:t>
            </a:r>
            <a:r>
              <a:rPr lang="pt-BR" sz="2800" dirty="0">
                <a:latin typeface="Agrandir" panose="020B0604020202020204" charset="0"/>
              </a:rPr>
              <a:t>Este trabalho visa desenvolver uma solução para correção automática de provas e simulados </a:t>
            </a:r>
            <a:r>
              <a:rPr lang="pt-BR" sz="2800" dirty="0" smtClean="0">
                <a:latin typeface="Agrandir" panose="020B0604020202020204" charset="0"/>
              </a:rPr>
              <a:t>de múltipla </a:t>
            </a:r>
            <a:r>
              <a:rPr lang="pt-BR" sz="2800" dirty="0">
                <a:latin typeface="Agrandir" panose="020B0604020202020204" charset="0"/>
              </a:rPr>
              <a:t>escolha tem como propósito simplificar e otimizar o procedimento de avaliação acadêmica em contextos educacionais, com o intuito de atender às demandas de educadores, professores e instituições de ensino.</a:t>
            </a:r>
            <a:endParaRPr lang="en-US" sz="2800" dirty="0">
              <a:solidFill>
                <a:srgbClr val="2B2B2B"/>
              </a:solidFill>
              <a:latin typeface="Agrandir" panose="020B0604020202020204" charset="0"/>
            </a:endParaRPr>
          </a:p>
          <a:p>
            <a:pPr marL="0" lvl="0" indent="0">
              <a:lnSpc>
                <a:spcPts val="3920"/>
              </a:lnSpc>
              <a:spcBef>
                <a:spcPct val="0"/>
              </a:spcBef>
            </a:pPr>
            <a:endParaRPr lang="en-US" sz="2800" dirty="0">
              <a:solidFill>
                <a:srgbClr val="2B2B2B"/>
              </a:solidFill>
              <a:latin typeface="Agrandir"/>
            </a:endParaRPr>
          </a:p>
        </p:txBody>
      </p:sp>
    </p:spTree>
    <p:extLst>
      <p:ext uri="{BB962C8B-B14F-4D97-AF65-F5344CB8AC3E}">
        <p14:creationId xmlns:p14="http://schemas.microsoft.com/office/powerpoint/2010/main" val="13878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rgbClr val="92D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3257" y="4035568"/>
            <a:ext cx="17741486" cy="113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9600" dirty="0" err="1">
                <a:solidFill>
                  <a:srgbClr val="2B2B2B"/>
                </a:solidFill>
                <a:latin typeface="Agrandir"/>
              </a:rPr>
              <a:t>Introdução</a:t>
            </a:r>
            <a:endParaRPr lang="en-US" sz="9600" dirty="0">
              <a:solidFill>
                <a:srgbClr val="2B2B2B"/>
              </a:solidFill>
              <a:latin typeface="Agrandi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9E2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25637"/>
            <a:ext cx="16230600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dirty="0" smtClean="0">
                <a:solidFill>
                  <a:srgbClr val="2B2B2B"/>
                </a:solidFill>
                <a:latin typeface="Agrandir"/>
              </a:rPr>
              <a:t>	</a:t>
            </a:r>
            <a:r>
              <a:rPr lang="pt-BR" sz="2800" dirty="0" smtClean="0">
                <a:solidFill>
                  <a:srgbClr val="2B2B2B"/>
                </a:solidFill>
                <a:latin typeface="Agrandir"/>
              </a:rPr>
              <a:t>Neste trabalho buscamos testar arquiteturas de redes neurais </a:t>
            </a:r>
            <a:r>
              <a:rPr lang="pt-BR" sz="2800" dirty="0" err="1" smtClean="0">
                <a:solidFill>
                  <a:srgbClr val="2B2B2B"/>
                </a:solidFill>
                <a:latin typeface="Agrandir"/>
              </a:rPr>
              <a:t>convolucionais</a:t>
            </a:r>
            <a:r>
              <a:rPr lang="pt-BR" sz="2800" dirty="0" smtClean="0">
                <a:solidFill>
                  <a:srgbClr val="2B2B2B"/>
                </a:solidFill>
                <a:latin typeface="Agrandir"/>
              </a:rPr>
              <a:t> que melhor se adaptassem ao </a:t>
            </a:r>
            <a:r>
              <a:rPr lang="pt-BR" sz="2800" dirty="0" err="1" smtClean="0">
                <a:solidFill>
                  <a:srgbClr val="2B2B2B"/>
                </a:solidFill>
                <a:latin typeface="Agrandir"/>
              </a:rPr>
              <a:t>dataset</a:t>
            </a:r>
            <a:r>
              <a:rPr lang="pt-BR" sz="2800" dirty="0" smtClean="0">
                <a:solidFill>
                  <a:srgbClr val="2B2B2B"/>
                </a:solidFill>
                <a:latin typeface="Agrandir"/>
              </a:rPr>
              <a:t> disponibilizado pela equipe do </a:t>
            </a:r>
            <a:r>
              <a:rPr lang="pt-BR" sz="2800" dirty="0" err="1" smtClean="0">
                <a:solidFill>
                  <a:srgbClr val="2B2B2B"/>
                </a:solidFill>
                <a:latin typeface="Agrandir"/>
              </a:rPr>
              <a:t>Hackathon</a:t>
            </a:r>
            <a:r>
              <a:rPr lang="pt-BR" sz="2800" dirty="0" smtClean="0">
                <a:solidFill>
                  <a:srgbClr val="2B2B2B"/>
                </a:solidFill>
                <a:latin typeface="Agrandir"/>
              </a:rPr>
              <a:t>. Após a seleção do melhor modelo, será desenvolvida uma API para utilização da melhor rede para correção automática de provas e simulados.</a:t>
            </a:r>
            <a:endParaRPr lang="en-US" sz="2800" dirty="0">
              <a:solidFill>
                <a:srgbClr val="2B2B2B"/>
              </a:solidFill>
              <a:latin typeface="Agrand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rgbClr val="92D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3257" y="4035568"/>
            <a:ext cx="17741486" cy="113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pt-BR" sz="9600" dirty="0" smtClean="0">
                <a:solidFill>
                  <a:srgbClr val="2B2B2B"/>
                </a:solidFill>
                <a:latin typeface="Agrandir"/>
              </a:rPr>
              <a:t>Objetivos</a:t>
            </a:r>
            <a:endParaRPr lang="pt-BR" sz="9600" dirty="0">
              <a:solidFill>
                <a:srgbClr val="2B2B2B"/>
              </a:solidFill>
              <a:latin typeface="Agrandi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56593"/>
            <a:ext cx="16230600" cy="1224170"/>
            <a:chOff x="0" y="-123825"/>
            <a:chExt cx="21640800" cy="1632225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Objetivo Geral: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628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920"/>
                </a:lnSpc>
              </a:pPr>
              <a:r>
                <a:rPr lang="en-US" sz="2800" dirty="0" smtClean="0">
                  <a:solidFill>
                    <a:srgbClr val="2B2B2B"/>
                  </a:solidFill>
                  <a:latin typeface="Agrandir"/>
                </a:rPr>
                <a:t>	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Analisar o uso de redes </a:t>
              </a:r>
              <a:r>
                <a:rPr lang="pt-BR" sz="2800" dirty="0" err="1">
                  <a:solidFill>
                    <a:srgbClr val="2B2B2B"/>
                  </a:solidFill>
                  <a:latin typeface="Agrandir"/>
                </a:rPr>
                <a:t>convolucionais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 no auxílio de leitura de cartões respostas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;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56593"/>
            <a:ext cx="16230600" cy="2045677"/>
            <a:chOff x="0" y="-123825"/>
            <a:chExt cx="21640800" cy="272756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3825"/>
              <a:ext cx="21640800" cy="628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  <a:spcBef>
                  <a:spcPct val="0"/>
                </a:spcBef>
              </a:pP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Objetivo Específicos:</a:t>
              </a:r>
              <a:endParaRPr lang="en-US" sz="2800" dirty="0">
                <a:solidFill>
                  <a:srgbClr val="2B2B2B"/>
                </a:solidFill>
                <a:latin typeface="Agrandi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0194"/>
              <a:ext cx="21640800" cy="1723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Criar 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um detector de respostas com </a:t>
              </a:r>
              <a:r>
                <a:rPr lang="pt-BR" sz="2800" dirty="0" err="1">
                  <a:solidFill>
                    <a:srgbClr val="2B2B2B"/>
                  </a:solidFill>
                  <a:latin typeface="Agrandir"/>
                </a:rPr>
                <a:t>Deep</a:t>
              </a: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 Learning;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Analisar desempenho de arquiteturas de CNN;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pt-BR" sz="2800" dirty="0">
                  <a:solidFill>
                    <a:srgbClr val="2B2B2B"/>
                  </a:solidFill>
                  <a:latin typeface="Agrandir"/>
                </a:rPr>
                <a:t>Desenvolver uma API para analisar imagens de provas diversas</a:t>
              </a:r>
              <a:r>
                <a:rPr lang="pt-BR" sz="2800" dirty="0" smtClean="0">
                  <a:solidFill>
                    <a:srgbClr val="2B2B2B"/>
                  </a:solidFill>
                  <a:latin typeface="Agrandir"/>
                </a:rPr>
                <a:t>.</a:t>
              </a:r>
              <a:endParaRPr lang="pt-BR" sz="2800" dirty="0">
                <a:solidFill>
                  <a:srgbClr val="2B2B2B"/>
                </a:solidFill>
                <a:latin typeface="Agrand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7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205</Words>
  <Application>Microsoft Office PowerPoint</Application>
  <PresentationFormat>Personalizar</PresentationFormat>
  <Paragraphs>96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Calibri</vt:lpstr>
      <vt:lpstr>Agrandir</vt:lpstr>
      <vt:lpstr>Agrandir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Elementos Isométricos e Mockups Tecnologia na Educação Apresentação de Tecnologia</dc:title>
  <dc:creator>user</dc:creator>
  <cp:lastModifiedBy>Conta da Microsoft</cp:lastModifiedBy>
  <cp:revision>27</cp:revision>
  <dcterms:created xsi:type="dcterms:W3CDTF">2006-08-16T00:00:00Z</dcterms:created>
  <dcterms:modified xsi:type="dcterms:W3CDTF">2023-11-13T01:13:52Z</dcterms:modified>
  <dc:identifier>DAFwPbdnyIE</dc:identifier>
</cp:coreProperties>
</file>