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626"/>
    <a:srgbClr val="BE7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CC232-27A3-48EA-87D6-6280BE8DDC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E1A038-642F-4626-BCFA-22212BF99E0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Todos os dados enviados pela internet são divididos em pedaços menores chamados "pacotes". </a:t>
          </a:r>
          <a:endParaRPr lang="en-US" dirty="0"/>
        </a:p>
      </dgm:t>
    </dgm:pt>
    <dgm:pt modelId="{B58E1194-6138-4269-8DC7-604B9AE3A464}" type="parTrans" cxnId="{495AEF81-69BD-4681-AB52-ADB1259CD127}">
      <dgm:prSet/>
      <dgm:spPr/>
      <dgm:t>
        <a:bodyPr/>
        <a:lstStyle/>
        <a:p>
          <a:endParaRPr lang="en-US"/>
        </a:p>
      </dgm:t>
    </dgm:pt>
    <dgm:pt modelId="{B5100C4B-B318-47E9-A5FA-DF950C497814}" type="sibTrans" cxnId="{495AEF81-69BD-4681-AB52-ADB1259CD127}">
      <dgm:prSet/>
      <dgm:spPr/>
      <dgm:t>
        <a:bodyPr/>
        <a:lstStyle/>
        <a:p>
          <a:endParaRPr lang="en-US"/>
        </a:p>
      </dgm:t>
    </dgm:pt>
    <dgm:pt modelId="{1C67D438-4B53-4FD9-9191-CA7FB2A23EA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Um pacote tem </a:t>
          </a:r>
          <a:r>
            <a:rPr lang="pt-BR" b="1" dirty="0"/>
            <a:t>duas</a:t>
          </a:r>
          <a:r>
            <a:rPr lang="pt-BR" dirty="0"/>
            <a:t> partes: o </a:t>
          </a:r>
          <a:r>
            <a:rPr lang="pt-BR" b="1" dirty="0"/>
            <a:t>cabeçalho</a:t>
          </a:r>
          <a:r>
            <a:rPr lang="pt-BR" dirty="0"/>
            <a:t>, que contém informações sobre o próprio pacote e o </a:t>
          </a:r>
          <a:r>
            <a:rPr lang="pt-BR" b="1" dirty="0"/>
            <a:t>corpo</a:t>
          </a:r>
          <a:r>
            <a:rPr lang="pt-BR" dirty="0"/>
            <a:t>, que são os dados reais sendo enviados. </a:t>
          </a:r>
          <a:endParaRPr lang="en-US" dirty="0"/>
        </a:p>
      </dgm:t>
    </dgm:pt>
    <dgm:pt modelId="{2D2A3E41-7155-410D-B196-9A57F988C942}" type="parTrans" cxnId="{D228FF05-C809-41A5-A386-31A0A831F7F8}">
      <dgm:prSet/>
      <dgm:spPr/>
      <dgm:t>
        <a:bodyPr/>
        <a:lstStyle/>
        <a:p>
          <a:endParaRPr lang="en-US"/>
        </a:p>
      </dgm:t>
    </dgm:pt>
    <dgm:pt modelId="{76AC312C-F8B9-434E-8284-384BB8387571}" type="sibTrans" cxnId="{D228FF05-C809-41A5-A386-31A0A831F7F8}">
      <dgm:prSet/>
      <dgm:spPr/>
      <dgm:t>
        <a:bodyPr/>
        <a:lstStyle/>
        <a:p>
          <a:endParaRPr lang="en-US"/>
        </a:p>
      </dgm:t>
    </dgm:pt>
    <dgm:pt modelId="{9AB1BC63-78FD-4625-9F9F-2AD0F6FCEFB2}" type="pres">
      <dgm:prSet presAssocID="{5CCCC232-27A3-48EA-87D6-6280BE8DDC3C}" presName="root" presStyleCnt="0">
        <dgm:presLayoutVars>
          <dgm:dir/>
          <dgm:resizeHandles val="exact"/>
        </dgm:presLayoutVars>
      </dgm:prSet>
      <dgm:spPr/>
    </dgm:pt>
    <dgm:pt modelId="{9EEAD113-5DCF-4914-85AB-EDC984FE9E07}" type="pres">
      <dgm:prSet presAssocID="{78E1A038-642F-4626-BCFA-22212BF99E00}" presName="compNode" presStyleCnt="0"/>
      <dgm:spPr/>
    </dgm:pt>
    <dgm:pt modelId="{38F8D945-D186-460F-B370-3C5B99D2552F}" type="pres">
      <dgm:prSet presAssocID="{78E1A038-642F-4626-BCFA-22212BF99E0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cador de documento"/>
        </a:ext>
      </dgm:extLst>
    </dgm:pt>
    <dgm:pt modelId="{EDEB0C86-1ADA-4BFC-AFB2-029A8605B125}" type="pres">
      <dgm:prSet presAssocID="{78E1A038-642F-4626-BCFA-22212BF99E00}" presName="spaceRect" presStyleCnt="0"/>
      <dgm:spPr/>
    </dgm:pt>
    <dgm:pt modelId="{702FCD31-3CE5-47D7-B228-3D476163585F}" type="pres">
      <dgm:prSet presAssocID="{78E1A038-642F-4626-BCFA-22212BF99E00}" presName="textRect" presStyleLbl="revTx" presStyleIdx="0" presStyleCnt="2" custScaleX="178459">
        <dgm:presLayoutVars>
          <dgm:chMax val="1"/>
          <dgm:chPref val="1"/>
        </dgm:presLayoutVars>
      </dgm:prSet>
      <dgm:spPr/>
    </dgm:pt>
    <dgm:pt modelId="{24D3E642-89F1-40E9-A713-93156694D358}" type="pres">
      <dgm:prSet presAssocID="{B5100C4B-B318-47E9-A5FA-DF950C497814}" presName="sibTrans" presStyleCnt="0"/>
      <dgm:spPr/>
    </dgm:pt>
    <dgm:pt modelId="{415FCE7B-D2C4-4DF7-BAD4-BBBE1CE14ADA}" type="pres">
      <dgm:prSet presAssocID="{1C67D438-4B53-4FD9-9191-CA7FB2A23EA2}" presName="compNode" presStyleCnt="0"/>
      <dgm:spPr/>
    </dgm:pt>
    <dgm:pt modelId="{72AE5829-CBF1-4AC2-873F-3768E1571EE9}" type="pres">
      <dgm:prSet presAssocID="{1C67D438-4B53-4FD9-9191-CA7FB2A23E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739E2754-ABBB-472E-B79E-A3C0843CC258}" type="pres">
      <dgm:prSet presAssocID="{1C67D438-4B53-4FD9-9191-CA7FB2A23EA2}" presName="spaceRect" presStyleCnt="0"/>
      <dgm:spPr/>
    </dgm:pt>
    <dgm:pt modelId="{91F807EE-D4C7-4EBF-86D8-5484A41531DC}" type="pres">
      <dgm:prSet presAssocID="{1C67D438-4B53-4FD9-9191-CA7FB2A23EA2}" presName="textRect" presStyleLbl="revTx" presStyleIdx="1" presStyleCnt="2" custScaleX="170442" custScaleY="92815">
        <dgm:presLayoutVars>
          <dgm:chMax val="1"/>
          <dgm:chPref val="1"/>
        </dgm:presLayoutVars>
      </dgm:prSet>
      <dgm:spPr/>
    </dgm:pt>
  </dgm:ptLst>
  <dgm:cxnLst>
    <dgm:cxn modelId="{D228FF05-C809-41A5-A386-31A0A831F7F8}" srcId="{5CCCC232-27A3-48EA-87D6-6280BE8DDC3C}" destId="{1C67D438-4B53-4FD9-9191-CA7FB2A23EA2}" srcOrd="1" destOrd="0" parTransId="{2D2A3E41-7155-410D-B196-9A57F988C942}" sibTransId="{76AC312C-F8B9-434E-8284-384BB8387571}"/>
    <dgm:cxn modelId="{E5781234-8550-4259-B267-08783D33D8A7}" type="presOf" srcId="{1C67D438-4B53-4FD9-9191-CA7FB2A23EA2}" destId="{91F807EE-D4C7-4EBF-86D8-5484A41531DC}" srcOrd="0" destOrd="0" presId="urn:microsoft.com/office/officeart/2018/2/layout/IconLabelList"/>
    <dgm:cxn modelId="{9DB4294E-F0CF-49BD-A8FE-69F9E28984C5}" type="presOf" srcId="{78E1A038-642F-4626-BCFA-22212BF99E00}" destId="{702FCD31-3CE5-47D7-B228-3D476163585F}" srcOrd="0" destOrd="0" presId="urn:microsoft.com/office/officeart/2018/2/layout/IconLabelList"/>
    <dgm:cxn modelId="{495AEF81-69BD-4681-AB52-ADB1259CD127}" srcId="{5CCCC232-27A3-48EA-87D6-6280BE8DDC3C}" destId="{78E1A038-642F-4626-BCFA-22212BF99E00}" srcOrd="0" destOrd="0" parTransId="{B58E1194-6138-4269-8DC7-604B9AE3A464}" sibTransId="{B5100C4B-B318-47E9-A5FA-DF950C497814}"/>
    <dgm:cxn modelId="{DC5C34E0-6DE1-4248-8116-9E3B4EF3C44D}" type="presOf" srcId="{5CCCC232-27A3-48EA-87D6-6280BE8DDC3C}" destId="{9AB1BC63-78FD-4625-9F9F-2AD0F6FCEFB2}" srcOrd="0" destOrd="0" presId="urn:microsoft.com/office/officeart/2018/2/layout/IconLabelList"/>
    <dgm:cxn modelId="{95163E47-046F-47E0-AEB2-0F08567B4C1B}" type="presParOf" srcId="{9AB1BC63-78FD-4625-9F9F-2AD0F6FCEFB2}" destId="{9EEAD113-5DCF-4914-85AB-EDC984FE9E07}" srcOrd="0" destOrd="0" presId="urn:microsoft.com/office/officeart/2018/2/layout/IconLabelList"/>
    <dgm:cxn modelId="{5F72D40F-318A-4ECE-B020-1E03808891FC}" type="presParOf" srcId="{9EEAD113-5DCF-4914-85AB-EDC984FE9E07}" destId="{38F8D945-D186-460F-B370-3C5B99D2552F}" srcOrd="0" destOrd="0" presId="urn:microsoft.com/office/officeart/2018/2/layout/IconLabelList"/>
    <dgm:cxn modelId="{547F2A86-81B9-4699-9828-87EF42B2C192}" type="presParOf" srcId="{9EEAD113-5DCF-4914-85AB-EDC984FE9E07}" destId="{EDEB0C86-1ADA-4BFC-AFB2-029A8605B125}" srcOrd="1" destOrd="0" presId="urn:microsoft.com/office/officeart/2018/2/layout/IconLabelList"/>
    <dgm:cxn modelId="{C6B560A2-CF87-44A3-9F20-6E22188875D2}" type="presParOf" srcId="{9EEAD113-5DCF-4914-85AB-EDC984FE9E07}" destId="{702FCD31-3CE5-47D7-B228-3D476163585F}" srcOrd="2" destOrd="0" presId="urn:microsoft.com/office/officeart/2018/2/layout/IconLabelList"/>
    <dgm:cxn modelId="{50FE75F0-BE77-4C73-91E5-C84FAA70D17E}" type="presParOf" srcId="{9AB1BC63-78FD-4625-9F9F-2AD0F6FCEFB2}" destId="{24D3E642-89F1-40E9-A713-93156694D358}" srcOrd="1" destOrd="0" presId="urn:microsoft.com/office/officeart/2018/2/layout/IconLabelList"/>
    <dgm:cxn modelId="{B52ACB12-91F1-4036-8F91-134F2B2AC6A9}" type="presParOf" srcId="{9AB1BC63-78FD-4625-9F9F-2AD0F6FCEFB2}" destId="{415FCE7B-D2C4-4DF7-BAD4-BBBE1CE14ADA}" srcOrd="2" destOrd="0" presId="urn:microsoft.com/office/officeart/2018/2/layout/IconLabelList"/>
    <dgm:cxn modelId="{7B23D3BD-4511-4DED-877D-23692F424D12}" type="presParOf" srcId="{415FCE7B-D2C4-4DF7-BAD4-BBBE1CE14ADA}" destId="{72AE5829-CBF1-4AC2-873F-3768E1571EE9}" srcOrd="0" destOrd="0" presId="urn:microsoft.com/office/officeart/2018/2/layout/IconLabelList"/>
    <dgm:cxn modelId="{07A23DB3-9163-4956-A07C-4AA1031AA427}" type="presParOf" srcId="{415FCE7B-D2C4-4DF7-BAD4-BBBE1CE14ADA}" destId="{739E2754-ABBB-472E-B79E-A3C0843CC258}" srcOrd="1" destOrd="0" presId="urn:microsoft.com/office/officeart/2018/2/layout/IconLabelList"/>
    <dgm:cxn modelId="{BDD94DCA-8DAE-4F99-9976-9766F9159D39}" type="presParOf" srcId="{415FCE7B-D2C4-4DF7-BAD4-BBBE1CE14ADA}" destId="{91F807EE-D4C7-4EBF-86D8-5484A41531D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8D945-D186-460F-B370-3C5B99D2552F}">
      <dsp:nvSpPr>
        <dsp:cNvPr id="0" name=""/>
        <dsp:cNvSpPr/>
      </dsp:nvSpPr>
      <dsp:spPr>
        <a:xfrm>
          <a:off x="1471844" y="221325"/>
          <a:ext cx="916312" cy="916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FCD31-3CE5-47D7-B228-3D476163585F}">
      <dsp:nvSpPr>
        <dsp:cNvPr id="0" name=""/>
        <dsp:cNvSpPr/>
      </dsp:nvSpPr>
      <dsp:spPr>
        <a:xfrm>
          <a:off x="113065" y="1426476"/>
          <a:ext cx="3633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Todos os dados enviados pela internet são divididos em pedaços menores chamados "pacotes". </a:t>
          </a:r>
          <a:endParaRPr lang="en-US" sz="1100" kern="1200" dirty="0"/>
        </a:p>
      </dsp:txBody>
      <dsp:txXfrm>
        <a:off x="113065" y="1426476"/>
        <a:ext cx="3633871" cy="720000"/>
      </dsp:txXfrm>
    </dsp:sp>
    <dsp:sp modelId="{72AE5829-CBF1-4AC2-873F-3768E1571EE9}">
      <dsp:nvSpPr>
        <dsp:cNvPr id="0" name=""/>
        <dsp:cNvSpPr/>
      </dsp:nvSpPr>
      <dsp:spPr>
        <a:xfrm>
          <a:off x="1471844" y="2655539"/>
          <a:ext cx="916312" cy="916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807EE-D4C7-4EBF-86D8-5484A41531DC}">
      <dsp:nvSpPr>
        <dsp:cNvPr id="0" name=""/>
        <dsp:cNvSpPr/>
      </dsp:nvSpPr>
      <dsp:spPr>
        <a:xfrm>
          <a:off x="194688" y="3884697"/>
          <a:ext cx="3470625" cy="620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Um pacote tem </a:t>
          </a:r>
          <a:r>
            <a:rPr lang="pt-BR" sz="1100" b="1" kern="1200" dirty="0"/>
            <a:t>duas</a:t>
          </a:r>
          <a:r>
            <a:rPr lang="pt-BR" sz="1100" kern="1200" dirty="0"/>
            <a:t> partes: o </a:t>
          </a:r>
          <a:r>
            <a:rPr lang="pt-BR" sz="1100" b="1" kern="1200" dirty="0"/>
            <a:t>cabeçalho</a:t>
          </a:r>
          <a:r>
            <a:rPr lang="pt-BR" sz="1100" kern="1200" dirty="0"/>
            <a:t>, que contém informações sobre o próprio pacote e o </a:t>
          </a:r>
          <a:r>
            <a:rPr lang="pt-BR" sz="1100" b="1" kern="1200" dirty="0"/>
            <a:t>corpo</a:t>
          </a:r>
          <a:r>
            <a:rPr lang="pt-BR" sz="1100" kern="1200" dirty="0"/>
            <a:t>, que são os dados reais sendo enviados. </a:t>
          </a:r>
          <a:endParaRPr lang="en-US" sz="1100" kern="1200" dirty="0"/>
        </a:p>
      </dsp:txBody>
      <dsp:txXfrm>
        <a:off x="194688" y="3884697"/>
        <a:ext cx="3470625" cy="62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7CAE8-298E-3876-E4BF-1016B0237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C24167-8A71-E872-1D21-7E83F09A7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EA4848-C5C8-C930-2380-1BFD5DF9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F5B-FA17-4C75-BF68-0A3E5DF9D77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94D52B-1DE5-2F78-1038-8AD552BD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22DD5A-A083-B971-B860-565622EB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8EBF-CD7F-4EA2-908A-7C450085E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60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0B573-FF57-8D6B-8D32-107A5BF9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30D9D8-2EB9-22F6-B503-64EF90DE0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9E2D27-9A40-1EF8-CC21-194B2CB5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F5B-FA17-4C75-BF68-0A3E5DF9D77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039A01-84D3-A136-72A2-45B6FCB2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10AF0D-FA67-AFF4-147B-4C05EF76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8EBF-CD7F-4EA2-908A-7C450085E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23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D41048-5CBC-D70B-386B-8E3987B34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EB65A2-80CC-36C4-5724-8DB7A2EF3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2CEEA4-516B-A060-B972-6EAE3423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F5B-FA17-4C75-BF68-0A3E5DF9D77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0AE450-9427-0175-6080-36D3B9CC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C8B383-6289-79E5-39DE-68BAE6CE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8EBF-CD7F-4EA2-908A-7C450085E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1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67140-451B-562A-2F2E-A9E4BAB7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79E25-4375-6CF7-A74D-B5445D49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FF36A1-FE07-1CFB-FDE2-7972C15B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F5B-FA17-4C75-BF68-0A3E5DF9D77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85C85A-66F2-06F7-4C95-DEA58E1F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B7DB66-A4E8-7EBD-3780-CB77285D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8EBF-CD7F-4EA2-908A-7C450085E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41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227CE-E48D-F747-6B4D-60EE697D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E01055-D504-B879-53DC-6CBE04AD8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3D4F9B-0BCC-7316-2A96-3D2B8B04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F5B-FA17-4C75-BF68-0A3E5DF9D77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F76C16-EA42-1DB7-6576-8C42BE4F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6AB370-27FC-68C5-C724-C04E9D67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8EBF-CD7F-4EA2-908A-7C450085E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35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5E80-2858-EB47-6951-D79ED3A7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1DEF12-C2D3-BFA2-4802-9940E8F5A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3E8925-A1DB-E0C8-D055-6AD99E85C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6121F0-5127-08A0-7E24-50A02053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F5B-FA17-4C75-BF68-0A3E5DF9D77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FE96F4-DD99-D5CA-8B94-8ED453F2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D478A5-1014-8366-5D00-1C230883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8EBF-CD7F-4EA2-908A-7C450085E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45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8D88-88A0-0345-F4A1-74B9252B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FB862F-3143-9624-98A1-39607E69C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BC1691-6D78-9D7C-D760-81FA72FF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C04980-69C3-9FF1-2772-BDEC2B790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11A5FC-582A-0039-58F5-01C91336F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E6C6C7-BD60-2222-8307-64455DB3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F5B-FA17-4C75-BF68-0A3E5DF9D77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6F58C4-1F9C-9511-F241-D159079A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C4883C-6074-A633-4741-3CD54F43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8EBF-CD7F-4EA2-908A-7C450085E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92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D2B57-E096-F566-D828-384B4B14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80CEF5-D9DA-E8A8-2070-B76970BE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F5B-FA17-4C75-BF68-0A3E5DF9D77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9F595C-E340-E38D-4767-78259799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AB4A7F-302B-C2B9-CD03-4D107E04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8EBF-CD7F-4EA2-908A-7C450085E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70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BE826A-F7CF-6282-589A-22AD057B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F5B-FA17-4C75-BF68-0A3E5DF9D77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493663-09E8-6E6C-42C1-6ABD227E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8539B8-851C-EE81-9193-BA13638F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8EBF-CD7F-4EA2-908A-7C450085E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12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BA5BD-7F57-3F48-D83E-F6FCA2DF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EFCE4A-CC61-7F35-E29D-EC4071BC1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91D92C-6585-D46B-AC64-C7F6D8833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DAE6F1-7818-3CDE-B2C7-CE15F8C4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F5B-FA17-4C75-BF68-0A3E5DF9D77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24461E-ED6A-D786-0DED-AB396FFF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9E6EAB-9D9F-106A-B8E1-BF5B4BCB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8EBF-CD7F-4EA2-908A-7C450085E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4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45BFB-62CE-A23D-2201-E8F9074D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884552-F587-3D39-EF63-E1AD66983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2DE7A2-A742-E096-9704-0BB1834F2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AA4071-47C4-B124-4CBC-B9107179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F5B-FA17-4C75-BF68-0A3E5DF9D77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E47BAD-3998-F4F1-6981-DCCDC278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CCD9FF-7DC2-A3CA-F18D-FA184F76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8EBF-CD7F-4EA2-908A-7C450085E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27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D2BD85-DE8F-107E-DD7A-E2763D72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6760CC-9B72-4597-585B-73D4EDB79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653BE9-9381-F2B8-7C26-49A4417C0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7F6F5B-FA17-4C75-BF68-0A3E5DF9D77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088F28-C716-E8D8-4B56-74104C85A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BAFC22-0AAC-05D2-DA4B-335C13597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898EBF-CD7F-4EA2-908A-7C450085E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51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network-layer/what-is-routing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4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1A43BF-A530-1419-43F4-3C990820C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217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B71B3A-54BE-BC71-D298-DDD13A7C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  <a:latin typeface="Graduate" panose="02000503000000020004" pitchFamily="2" charset="0"/>
              </a:rPr>
              <a:t>GRUPO PALLAS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B4B4A3-B3C3-F9A7-74F4-0C7D96E45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FFFFFF"/>
                </a:solidFill>
                <a:latin typeface="Graduate" panose="02000503000000020004" pitchFamily="2" charset="0"/>
                <a:ea typeface="Roboto Mono" panose="00000009000000000000" pitchFamily="49" charset="0"/>
              </a:rPr>
              <a:t>Camada</a:t>
            </a:r>
            <a:r>
              <a:rPr lang="en-US" sz="2400" dirty="0">
                <a:solidFill>
                  <a:srgbClr val="FFFFFF"/>
                </a:solidFill>
                <a:latin typeface="Graduate" panose="02000503000000020004" pitchFamily="2" charset="0"/>
                <a:ea typeface="Roboto Mono" panose="00000009000000000000" pitchFamily="49" charset="0"/>
              </a:rPr>
              <a:t> de Rede</a:t>
            </a:r>
          </a:p>
        </p:txBody>
      </p:sp>
    </p:spTree>
    <p:extLst>
      <p:ext uri="{BB962C8B-B14F-4D97-AF65-F5344CB8AC3E}">
        <p14:creationId xmlns:p14="http://schemas.microsoft.com/office/powerpoint/2010/main" val="152829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" name="Rectangle 517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3" name="Rectangle 517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75" name="Group 5174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176" name="Oval 5175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2" name="Oval 5176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4" name="Oval 5177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0" name="Oval 5178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92" name="Oval 5179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1" name="Oval 5180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83" name="Rectangle 518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85" name="Group 518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186" name="Straight Connector 518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7" name="Straight Connector 518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8" name="Straight Connector 518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9" name="Straight Connector 518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91" name="Rectangle 519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93" name="Group 519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194" name="Straight Connector 519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5" name="Straight Connector 519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6" name="Straight Connector 519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7" name="Straight Connector 519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360F935-07AE-77DA-B09A-A149A915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br>
              <a:rPr lang="pt-BR" sz="4800" b="1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effectLst/>
                <a:latin typeface="Graduate" panose="02000503000000020004" pitchFamily="2" charset="0"/>
                <a:ea typeface="Arial Nova" panose="020B0504020202020204" pitchFamily="34" charset="0"/>
                <a:cs typeface="Arial Nova" panose="020B0504020202020204" pitchFamily="34" charset="0"/>
              </a:rPr>
            </a:br>
            <a:r>
              <a:rPr lang="pt-BR" sz="4800" b="1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effectLst/>
                <a:latin typeface="Graduate" panose="02000503000000020004" pitchFamily="2" charset="0"/>
                <a:ea typeface="Arial Nova" panose="020B0504020202020204" pitchFamily="34" charset="0"/>
                <a:cs typeface="Arial Nova" panose="020B0504020202020204" pitchFamily="34" charset="0"/>
              </a:rPr>
              <a:t>O que é um IP?</a:t>
            </a:r>
            <a:br>
              <a:rPr lang="pt-BR" sz="4800" b="1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effectLst/>
                <a:latin typeface="Graduat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4800" dirty="0">
              <a:ln w="22225">
                <a:solidFill>
                  <a:srgbClr val="FFFFFF"/>
                </a:solidFill>
              </a:ln>
              <a:solidFill>
                <a:schemeClr val="bg1"/>
              </a:solidFill>
              <a:latin typeface="Graduate" panose="02000503000000020004" pitchFamily="2" charset="0"/>
            </a:endParaRPr>
          </a:p>
        </p:txBody>
      </p:sp>
      <p:pic>
        <p:nvPicPr>
          <p:cNvPr id="5122" name="Picture 2" descr="How to Change IP Address: 4 Simple Methods (and Why You Should Do This)">
            <a:extLst>
              <a:ext uri="{FF2B5EF4-FFF2-40B4-BE49-F238E27FC236}">
                <a16:creationId xmlns:a16="http://schemas.microsoft.com/office/drawing/2014/main" id="{0175C83B-5542-3EDE-12DC-94FBEEBCB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9" r="1" b="2800"/>
          <a:stretch/>
        </p:blipFill>
        <p:spPr bwMode="auto">
          <a:xfrm>
            <a:off x="1003439" y="617779"/>
            <a:ext cx="10098905" cy="32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99" name="Group 5198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5200" name="Straight Connector 5199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1" name="Straight Connector 5200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2" name="Straight Connector 5201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3" name="Straight Connector 5202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05" name="Oval 5204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A4E22F-11F9-8814-92F7-B267AC2F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anchor="t">
            <a:normAutofit/>
          </a:bodyPr>
          <a:lstStyle/>
          <a:p>
            <a:r>
              <a:rPr lang="pt-BR" sz="1400" dirty="0">
                <a:solidFill>
                  <a:schemeClr val="bg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Um endereço IP é uma sequência de números separados por pontos. O endereço IP é representado por um conjunto de quatro números: por exemplo, 192.158.1.38. Cada número do conjunto pode variar entre 0 e 255.</a:t>
            </a:r>
          </a:p>
          <a:p>
            <a:r>
              <a:rPr lang="pt-BR" sz="1400" dirty="0">
                <a:solidFill>
                  <a:schemeClr val="bg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Os números do endereço IP não são aleatórios. Eles são matematicamente gerados e atribuídos pela IANA (</a:t>
            </a:r>
            <a:r>
              <a:rPr lang="pt-BR" sz="1400" u="none" strike="noStrike" dirty="0">
                <a:solidFill>
                  <a:schemeClr val="bg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Internet </a:t>
            </a:r>
            <a:r>
              <a:rPr lang="pt-BR" sz="1400" u="none" strike="noStrike" dirty="0" err="1">
                <a:solidFill>
                  <a:schemeClr val="bg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Assigned</a:t>
            </a:r>
            <a:r>
              <a:rPr lang="pt-BR" sz="1400" u="none" strike="noStrike" dirty="0">
                <a:solidFill>
                  <a:schemeClr val="bg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 </a:t>
            </a:r>
            <a:r>
              <a:rPr lang="pt-BR" sz="1400" u="none" strike="noStrike" dirty="0" err="1">
                <a:solidFill>
                  <a:schemeClr val="bg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Numbers</a:t>
            </a:r>
            <a:r>
              <a:rPr lang="pt-BR" sz="1400" u="none" strike="noStrike" dirty="0">
                <a:solidFill>
                  <a:schemeClr val="bg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 </a:t>
            </a:r>
            <a:r>
              <a:rPr lang="pt-BR" sz="1400" u="none" strike="noStrike" dirty="0" err="1">
                <a:solidFill>
                  <a:schemeClr val="bg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Authority</a:t>
            </a:r>
            <a:r>
              <a:rPr lang="pt-BR" sz="1400" dirty="0">
                <a:solidFill>
                  <a:schemeClr val="bg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, autoridade de números atribuídos à Internet), </a:t>
            </a:r>
            <a:endParaRPr lang="pt-BR" sz="1400" dirty="0">
              <a:solidFill>
                <a:schemeClr val="bg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90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" name="Rectangle 517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3" name="Rectangle 517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75" name="Group 5174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176" name="Oval 5175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2" name="Oval 5176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4" name="Oval 5177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0" name="Oval 5178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92" name="Oval 5179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1" name="Oval 5180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83" name="Rectangle 518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85" name="Group 518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186" name="Straight Connector 518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7" name="Straight Connector 518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8" name="Straight Connector 518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9" name="Straight Connector 518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91" name="Rectangle 519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93" name="Group 519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194" name="Straight Connector 519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5" name="Straight Connector 519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6" name="Straight Connector 519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7" name="Straight Connector 519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99" name="Group 5198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5200" name="Straight Connector 5199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1" name="Straight Connector 5200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2" name="Straight Connector 5201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3" name="Straight Connector 5202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05" name="Oval 5204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A4E22F-11F9-8814-92F7-B267AC2F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967" y="4667275"/>
            <a:ext cx="4501202" cy="1760390"/>
          </a:xfrm>
          <a:noFill/>
        </p:spPr>
        <p:txBody>
          <a:bodyPr anchor="t">
            <a:norm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Roboto Mono" panose="00000009000000000000" pitchFamily="49" charset="0"/>
              </a:rPr>
              <a:t>IP</a:t>
            </a:r>
          </a:p>
          <a:p>
            <a:r>
              <a:rPr lang="pt-BR" sz="1600" dirty="0" err="1">
                <a:solidFill>
                  <a:srgbClr val="FFFFFF"/>
                </a:solidFill>
                <a:latin typeface="Roboto Mono" panose="00000009000000000000" pitchFamily="49" charset="0"/>
              </a:rPr>
              <a:t>IPsec</a:t>
            </a:r>
            <a:endParaRPr lang="pt-BR" sz="1600" dirty="0">
              <a:solidFill>
                <a:srgbClr val="FFFFFF"/>
              </a:solidFill>
              <a:latin typeface="Roboto Mono" panose="00000009000000000000" pitchFamily="49" charset="0"/>
            </a:endParaRPr>
          </a:p>
          <a:p>
            <a:r>
              <a:rPr lang="pt-BR" sz="1600" dirty="0">
                <a:solidFill>
                  <a:srgbClr val="FFFFFF"/>
                </a:solidFill>
                <a:latin typeface="Roboto Mono" panose="00000009000000000000" pitchFamily="49" charset="0"/>
              </a:rPr>
              <a:t>ICMP</a:t>
            </a:r>
          </a:p>
          <a:p>
            <a:r>
              <a:rPr lang="pt-BR" sz="1600" dirty="0">
                <a:solidFill>
                  <a:srgbClr val="FFFFFF"/>
                </a:solidFill>
                <a:latin typeface="Roboto Mono" panose="00000009000000000000" pitchFamily="49" charset="0"/>
              </a:rPr>
              <a:t>IGMP</a:t>
            </a:r>
          </a:p>
          <a:p>
            <a:r>
              <a:rPr lang="pt-BR" sz="1600" dirty="0">
                <a:solidFill>
                  <a:srgbClr val="FFFFFF"/>
                </a:solidFill>
                <a:latin typeface="Roboto Mono" panose="00000009000000000000" pitchFamily="49" charset="0"/>
              </a:rPr>
              <a:t>GRE</a:t>
            </a:r>
          </a:p>
        </p:txBody>
      </p:sp>
      <p:pic>
        <p:nvPicPr>
          <p:cNvPr id="1026" name="Picture 2" descr="Protocolos de Rede | Conheça os princiais protocolos e suas aplicações!">
            <a:extLst>
              <a:ext uri="{FF2B5EF4-FFF2-40B4-BE49-F238E27FC236}">
                <a16:creationId xmlns:a16="http://schemas.microsoft.com/office/drawing/2014/main" id="{46AC67A1-19E9-40A6-8B8A-5EF618BCD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11" y="368864"/>
            <a:ext cx="4444859" cy="394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Espaço Reservado para Conteúdo 2">
            <a:extLst>
              <a:ext uri="{FF2B5EF4-FFF2-40B4-BE49-F238E27FC236}">
                <a16:creationId xmlns:a16="http://schemas.microsoft.com/office/drawing/2014/main" id="{0A972023-5F9F-4B6B-B7DB-18B54C1BED5A}"/>
              </a:ext>
            </a:extLst>
          </p:cNvPr>
          <p:cNvSpPr txBox="1">
            <a:spLocks/>
          </p:cNvSpPr>
          <p:nvPr/>
        </p:nvSpPr>
        <p:spPr>
          <a:xfrm>
            <a:off x="5303129" y="535195"/>
            <a:ext cx="6292120" cy="100710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>
                <a:solidFill>
                  <a:srgbClr val="FFFFFF"/>
                </a:solidFill>
                <a:latin typeface="Roboto Mono" panose="00000009000000000000" pitchFamily="49" charset="0"/>
              </a:rPr>
              <a:t>O Protocolo de internet (IP) é um conjunto de requisitos para endereçamento e roteamento de dados na internet. O IP pode ser usado com vários protocolos de transporte, incluindo TCP e UDP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endParaRPr lang="pt-BR" sz="1600" dirty="0">
              <a:solidFill>
                <a:schemeClr val="bg1"/>
              </a:solidFill>
              <a:latin typeface="Roboto Mono" panose="00000009000000000000" pitchFamily="49" charset="0"/>
            </a:endParaRPr>
          </a:p>
        </p:txBody>
      </p:sp>
      <p:sp>
        <p:nvSpPr>
          <p:cNvPr id="37" name="Espaço Reservado para Conteúdo 2">
            <a:extLst>
              <a:ext uri="{FF2B5EF4-FFF2-40B4-BE49-F238E27FC236}">
                <a16:creationId xmlns:a16="http://schemas.microsoft.com/office/drawing/2014/main" id="{0678FB9B-D891-4830-B10E-6F795F82FA0A}"/>
              </a:ext>
            </a:extLst>
          </p:cNvPr>
          <p:cNvSpPr txBox="1">
            <a:spLocks/>
          </p:cNvSpPr>
          <p:nvPr/>
        </p:nvSpPr>
        <p:spPr>
          <a:xfrm>
            <a:off x="5365233" y="1612495"/>
            <a:ext cx="6292120" cy="141509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500" dirty="0">
                <a:solidFill>
                  <a:srgbClr val="FFFFFF"/>
                </a:solidFill>
                <a:latin typeface="Roboto Mono" panose="00000009000000000000" pitchFamily="49" charset="0"/>
              </a:rPr>
              <a:t>O </a:t>
            </a:r>
            <a:r>
              <a:rPr lang="pt-BR" sz="1500" dirty="0" err="1">
                <a:solidFill>
                  <a:srgbClr val="FFFFFF"/>
                </a:solidFill>
                <a:latin typeface="Roboto Mono" panose="00000009000000000000" pitchFamily="49" charset="0"/>
              </a:rPr>
              <a:t>IPSec</a:t>
            </a:r>
            <a:r>
              <a:rPr lang="pt-BR" sz="1500" dirty="0">
                <a:solidFill>
                  <a:srgbClr val="FFFFFF"/>
                </a:solidFill>
                <a:latin typeface="Roboto Mono" panose="00000009000000000000" pitchFamily="49" charset="0"/>
              </a:rPr>
              <a:t> é um conjunto de regras ou protocolos de comunicação para configurar conexões seguras em uma rede.</a:t>
            </a:r>
          </a:p>
          <a:p>
            <a:pPr algn="just"/>
            <a:r>
              <a:rPr lang="pt-BR" sz="1500" dirty="0">
                <a:solidFill>
                  <a:srgbClr val="FFFFFF"/>
                </a:solidFill>
                <a:latin typeface="Roboto Mono" panose="00000009000000000000" pitchFamily="49" charset="0"/>
              </a:rPr>
              <a:t>O </a:t>
            </a:r>
            <a:r>
              <a:rPr lang="pt-BR" sz="1500" dirty="0" err="1">
                <a:solidFill>
                  <a:srgbClr val="FFFFFF"/>
                </a:solidFill>
                <a:latin typeface="Roboto Mono" panose="00000009000000000000" pitchFamily="49" charset="0"/>
              </a:rPr>
              <a:t>IPSec</a:t>
            </a:r>
            <a:r>
              <a:rPr lang="pt-BR" sz="1500" dirty="0">
                <a:solidFill>
                  <a:srgbClr val="FFFFFF"/>
                </a:solidFill>
                <a:latin typeface="Roboto Mono" panose="00000009000000000000" pitchFamily="49" charset="0"/>
              </a:rPr>
              <a:t> adiciona criptografia e autenticação para tornar esse protocolo ainda mais seguro. Por exemplo, ele codifica os dados na fonte e os decodifica no destino. Ele também autentica a fonte dos dados. </a:t>
            </a:r>
          </a:p>
        </p:txBody>
      </p:sp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AC799355-BEC6-434C-83F3-8F6753AA62FB}"/>
              </a:ext>
            </a:extLst>
          </p:cNvPr>
          <p:cNvSpPr txBox="1">
            <a:spLocks/>
          </p:cNvSpPr>
          <p:nvPr/>
        </p:nvSpPr>
        <p:spPr>
          <a:xfrm>
            <a:off x="5406163" y="3140697"/>
            <a:ext cx="6095997" cy="86690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>
                <a:solidFill>
                  <a:srgbClr val="FFFFFF"/>
                </a:solidFill>
                <a:latin typeface="Roboto Mono" panose="00000009000000000000" pitchFamily="49" charset="0"/>
              </a:rPr>
              <a:t>O Protocolo de mensagens de controle da Internet (ICMP) é um protocolo que os dispositivos de uma rede usam para comunicar problemas com a transmissão de dados</a:t>
            </a:r>
            <a:r>
              <a:rPr lang="pt-BR" sz="1300" dirty="0">
                <a:solidFill>
                  <a:srgbClr val="FFFFFF"/>
                </a:solidFill>
                <a:latin typeface="Roboto Mono" panose="00000009000000000000" pitchFamily="49" charset="0"/>
              </a:rPr>
              <a:t>.</a:t>
            </a:r>
          </a:p>
        </p:txBody>
      </p:sp>
      <p:sp>
        <p:nvSpPr>
          <p:cNvPr id="39" name="Espaço Reservado para Conteúdo 2">
            <a:extLst>
              <a:ext uri="{FF2B5EF4-FFF2-40B4-BE49-F238E27FC236}">
                <a16:creationId xmlns:a16="http://schemas.microsoft.com/office/drawing/2014/main" id="{3ECAB995-78B8-4DCA-BDDD-EFAB387562A7}"/>
              </a:ext>
            </a:extLst>
          </p:cNvPr>
          <p:cNvSpPr txBox="1">
            <a:spLocks/>
          </p:cNvSpPr>
          <p:nvPr/>
        </p:nvSpPr>
        <p:spPr>
          <a:xfrm>
            <a:off x="5438168" y="4080535"/>
            <a:ext cx="6095997" cy="105534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>
                <a:solidFill>
                  <a:srgbClr val="FFFFFF"/>
                </a:solidFill>
                <a:latin typeface="Roboto Mono" panose="00000009000000000000" pitchFamily="49" charset="0"/>
              </a:rPr>
              <a:t>O Protocolo de Gerenciamento de Grupos da Internet (IGMP) é um protocolo que permite que vários dispositivos compartilhem um endereço de IP para que todos possam receber os mesmos dados.</a:t>
            </a:r>
          </a:p>
        </p:txBody>
      </p:sp>
      <p:sp>
        <p:nvSpPr>
          <p:cNvPr id="40" name="Espaço Reservado para Conteúdo 2">
            <a:extLst>
              <a:ext uri="{FF2B5EF4-FFF2-40B4-BE49-F238E27FC236}">
                <a16:creationId xmlns:a16="http://schemas.microsoft.com/office/drawing/2014/main" id="{CF0BC81C-A448-4230-9792-72DA022F11D3}"/>
              </a:ext>
            </a:extLst>
          </p:cNvPr>
          <p:cNvSpPr txBox="1">
            <a:spLocks/>
          </p:cNvSpPr>
          <p:nvPr/>
        </p:nvSpPr>
        <p:spPr>
          <a:xfrm>
            <a:off x="3549320" y="5373323"/>
            <a:ext cx="8642680" cy="86115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>
                <a:solidFill>
                  <a:srgbClr val="FFFFFF"/>
                </a:solidFill>
                <a:latin typeface="Roboto Mono" panose="00000009000000000000" pitchFamily="49" charset="0"/>
              </a:rPr>
              <a:t>O Encapsulamento Genérico de Roteamento, ou GRE, é um protocolo para encapsular pacotes de dados que usam um protocolo de </a:t>
            </a:r>
            <a:r>
              <a:rPr lang="pt-BR" sz="1600" dirty="0">
                <a:solidFill>
                  <a:srgbClr val="FFFFFF"/>
                </a:solidFill>
                <a:latin typeface="Roboto Mono" panose="00000009000000000000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roteamento</a:t>
            </a:r>
            <a:r>
              <a:rPr lang="pt-BR" sz="1600" dirty="0">
                <a:solidFill>
                  <a:srgbClr val="FFFFFF"/>
                </a:solidFill>
                <a:latin typeface="Roboto Mono" panose="00000009000000000000" pitchFamily="49" charset="0"/>
              </a:rPr>
              <a:t> dentro dos pacotes de outro protocolo. </a:t>
            </a:r>
          </a:p>
        </p:txBody>
      </p:sp>
    </p:spTree>
    <p:extLst>
      <p:ext uri="{BB962C8B-B14F-4D97-AF65-F5344CB8AC3E}">
        <p14:creationId xmlns:p14="http://schemas.microsoft.com/office/powerpoint/2010/main" val="275071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8278145-0BBC-E53D-6F23-F2AC7A13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201" y="3992786"/>
            <a:ext cx="6986254" cy="2049345"/>
          </a:xfrm>
          <a:noFill/>
        </p:spPr>
        <p:txBody>
          <a:bodyPr anchor="t">
            <a:noAutofit/>
          </a:bodyPr>
          <a:lstStyle/>
          <a:p>
            <a:r>
              <a:rPr lang="pt-BR" sz="8800" b="1">
                <a:solidFill>
                  <a:schemeClr val="bg1"/>
                </a:solidFill>
                <a:latin typeface="Graduate" panose="02000503000000020004" pitchFamily="2" charset="0"/>
              </a:rPr>
              <a:t>Conclusão</a:t>
            </a:r>
            <a:endParaRPr lang="pt-BR" sz="8800" b="1" dirty="0">
              <a:solidFill>
                <a:schemeClr val="bg1"/>
              </a:solidFill>
              <a:latin typeface="Graduate" panose="02000503000000020004" pitchFamily="2" charset="0"/>
            </a:endParaRPr>
          </a:p>
        </p:txBody>
      </p:sp>
      <p:pic>
        <p:nvPicPr>
          <p:cNvPr id="7" name="Graphic 6" descr="Sair">
            <a:extLst>
              <a:ext uri="{FF2B5EF4-FFF2-40B4-BE49-F238E27FC236}">
                <a16:creationId xmlns:a16="http://schemas.microsoft.com/office/drawing/2014/main" id="{0AD156CD-2814-8EFF-FD4D-3C5EC37A3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267" y="617779"/>
            <a:ext cx="3265248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sfera de malha e nós">
            <a:extLst>
              <a:ext uri="{FF2B5EF4-FFF2-40B4-BE49-F238E27FC236}">
                <a16:creationId xmlns:a16="http://schemas.microsoft.com/office/drawing/2014/main" id="{14234445-F078-8C9C-8B37-8478E180F1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30" b="2357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CC3866-AACA-1C8F-2F53-17C9C215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pt-BR" sz="8000" b="1">
                <a:ln w="22225">
                  <a:solidFill>
                    <a:srgbClr val="FFFFFF"/>
                  </a:solidFill>
                </a:ln>
                <a:noFill/>
                <a:latin typeface="Graduate" panose="02000503000000020004" pitchFamily="2" charset="0"/>
              </a:rPr>
              <a:t>O que é camada de rede?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0EF75-08EC-CF6A-93EE-076F7FE4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A “camada de rede” é a parte do processo de comunicação da internet no qual essas conexões ocorrem, enviando pacotes de dados entre diferentes redes.</a:t>
            </a:r>
            <a:endParaRPr lang="pt-BR" sz="2000">
              <a:solidFill>
                <a:srgbClr val="FF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  <a:cs typeface="Times New Roman" panose="02020603050405020304" pitchFamily="18" charset="0"/>
            </a:endParaRPr>
          </a:p>
          <a:p>
            <a:endParaRPr lang="pt-B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2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inel de sala de servidor iluminado">
            <a:extLst>
              <a:ext uri="{FF2B5EF4-FFF2-40B4-BE49-F238E27FC236}">
                <a16:creationId xmlns:a16="http://schemas.microsoft.com/office/drawing/2014/main" id="{88061569-5E4C-DA8C-2A56-3669BD203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-8298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287A3A-25BE-7CA6-F4A1-70C241E9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pt-BR" sz="8000" dirty="0">
                <a:ln w="22225">
                  <a:solidFill>
                    <a:srgbClr val="FFFFFF"/>
                  </a:solidFill>
                </a:ln>
                <a:noFill/>
                <a:latin typeface="Graduate" panose="02000503000000020004" pitchFamily="2" charset="0"/>
              </a:rPr>
              <a:t>MODELO OSI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ED2F1A-2AEE-02DB-3939-4937E7C91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327" y="1065861"/>
            <a:ext cx="4913746" cy="4965483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No </a:t>
            </a:r>
            <a:r>
              <a:rPr lang="pt-BR" sz="2000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modelo OSI</a:t>
            </a:r>
            <a:r>
              <a:rPr lang="pt-BR" sz="2000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 existem 7 camadas.</a:t>
            </a:r>
          </a:p>
          <a:p>
            <a:endParaRPr lang="pt-BR" sz="2000" dirty="0">
              <a:solidFill>
                <a:srgbClr val="FF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  <a:cs typeface="Arial Nova" panose="020B0504020202020204" pitchFamily="34" charset="0"/>
            </a:endParaRPr>
          </a:p>
          <a:p>
            <a:r>
              <a:rPr lang="pt-BR" sz="2000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A camada de rede é a camada 3. </a:t>
            </a:r>
          </a:p>
          <a:p>
            <a:endParaRPr lang="pt-BR" sz="2000" dirty="0">
              <a:solidFill>
                <a:srgbClr val="FF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  <a:cs typeface="Arial Nova" panose="020B0504020202020204" pitchFamily="34" charset="0"/>
            </a:endParaRPr>
          </a:p>
          <a:p>
            <a:r>
              <a:rPr lang="pt-BR" sz="2000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O </a:t>
            </a:r>
            <a:r>
              <a:rPr lang="pt-BR" sz="2000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protocolo de internet (IP)</a:t>
            </a:r>
            <a:r>
              <a:rPr lang="pt-BR" sz="2000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 é um dos principais protocolos usados nesta camada, junto com vários outros protocolos de </a:t>
            </a:r>
            <a:r>
              <a:rPr lang="pt-BR" sz="2000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roteamento</a:t>
            </a:r>
            <a:r>
              <a:rPr lang="pt-BR" sz="2000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, teste e </a:t>
            </a:r>
            <a:r>
              <a:rPr lang="pt-BR" sz="2000" strike="noStrike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criptografia</a:t>
            </a:r>
            <a:r>
              <a:rPr lang="pt-BR" sz="2000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.</a:t>
            </a:r>
            <a:br>
              <a:rPr lang="pt-BR" sz="2000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</a:br>
            <a:endParaRPr lang="pt-BR" sz="2000" dirty="0">
              <a:solidFill>
                <a:srgbClr val="FFFF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8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9381F-1A52-4397-5940-733DFCB7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1EA50-602A-8B3C-B18D-7618E5F8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E1A483-3885-A3EC-52B4-CEEA9BD43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65872" cy="686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1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são superior de cubos conectados com linhas pretas">
            <a:extLst>
              <a:ext uri="{FF2B5EF4-FFF2-40B4-BE49-F238E27FC236}">
                <a16:creationId xmlns:a16="http://schemas.microsoft.com/office/drawing/2014/main" id="{CD561D4C-949C-2D18-E6A1-8870F8474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500" b="125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6E7B0E-1F16-53A8-ACE6-40FA1237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pt-BR" sz="6800" b="1">
                <a:ln w="22225">
                  <a:solidFill>
                    <a:srgbClr val="FFFFFF"/>
                  </a:solidFill>
                </a:ln>
                <a:noFill/>
                <a:effectLst/>
                <a:latin typeface="Graduate" panose="02000503000000020004" pitchFamily="2" charset="0"/>
                <a:ea typeface="Arial Nova" panose="020B0504020202020204" pitchFamily="34" charset="0"/>
                <a:cs typeface="Arial Nova" panose="020B0504020202020204" pitchFamily="34" charset="0"/>
              </a:rPr>
              <a:t>O que acontece na camada de rede?</a:t>
            </a:r>
            <a:br>
              <a:rPr lang="pt-BR" sz="6800" b="1">
                <a:ln w="22225">
                  <a:solidFill>
                    <a:srgbClr val="FFFFFF"/>
                  </a:solidFill>
                </a:ln>
                <a:noFill/>
                <a:effectLst/>
                <a:latin typeface="Graduat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6800">
              <a:ln w="22225">
                <a:solidFill>
                  <a:srgbClr val="FFFFFF"/>
                </a:solidFill>
              </a:ln>
              <a:noFill/>
              <a:latin typeface="Graduate" panose="02000503000000020004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CC59B-08E7-1721-030E-08CA636B7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0" y="1065862"/>
            <a:ext cx="4041451" cy="5523474"/>
          </a:xfrm>
        </p:spPr>
        <p:txBody>
          <a:bodyPr anchor="ctr">
            <a:normAutofit/>
          </a:bodyPr>
          <a:lstStyle/>
          <a:p>
            <a:r>
              <a:rPr lang="pt-BR" sz="1700" b="1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Qualquer coisa que tenha a ver com conexões entre redes ocorre na camada de rede. </a:t>
            </a:r>
            <a:r>
              <a:rPr lang="pt-BR" sz="1700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Isso inclui </a:t>
            </a:r>
            <a:r>
              <a:rPr lang="pt-BR" sz="1700" b="1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configurar as rotas que os pacotes de dados vão seguir</a:t>
            </a:r>
            <a:r>
              <a:rPr lang="pt-BR" sz="1700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, </a:t>
            </a:r>
            <a:r>
              <a:rPr lang="pt-BR" sz="1700" b="1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verificar se um servidor em outra rede está funcionando</a:t>
            </a:r>
            <a:r>
              <a:rPr lang="pt-BR" sz="1700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 e </a:t>
            </a:r>
            <a:r>
              <a:rPr lang="pt-BR" sz="1700" b="1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endereçar e receber pacotes de IP de outras redes</a:t>
            </a:r>
            <a:r>
              <a:rPr lang="pt-BR" sz="1700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. </a:t>
            </a:r>
          </a:p>
          <a:p>
            <a:endParaRPr lang="pt-BR" sz="1700" dirty="0">
              <a:solidFill>
                <a:srgbClr val="FFFFFF"/>
              </a:solidFill>
              <a:latin typeface="Roboto Mono" panose="00000009000000000000" pitchFamily="49" charset="0"/>
              <a:ea typeface="Roboto Mono" panose="00000009000000000000" pitchFamily="49" charset="0"/>
              <a:cs typeface="Arial Nova" panose="020B0504020202020204" pitchFamily="34" charset="0"/>
            </a:endParaRPr>
          </a:p>
          <a:p>
            <a:endParaRPr lang="pt-BR" sz="1700" dirty="0">
              <a:solidFill>
                <a:srgbClr val="FF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  <a:cs typeface="Arial Nova" panose="020B0504020202020204" pitchFamily="34" charset="0"/>
            </a:endParaRPr>
          </a:p>
          <a:p>
            <a:r>
              <a:rPr lang="pt-BR" sz="1700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Este último processo é talvez </a:t>
            </a:r>
            <a:r>
              <a:rPr lang="pt-BR" sz="1700" b="1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o mais importante</a:t>
            </a:r>
            <a:r>
              <a:rPr lang="pt-BR" sz="1700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, já que a grande maioria do tráfego da internet é enviada por IP.</a:t>
            </a:r>
            <a:endParaRPr lang="pt-BR" sz="1700" dirty="0">
              <a:solidFill>
                <a:srgbClr val="FFFFFF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  <a:cs typeface="Times New Roman" panose="02020603050405020304" pitchFamily="18" charset="0"/>
            </a:endParaRPr>
          </a:p>
          <a:p>
            <a:endParaRPr lang="pt-BR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310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37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2" name="Picture 4" descr="Interior de armazém escuro">
            <a:extLst>
              <a:ext uri="{FF2B5EF4-FFF2-40B4-BE49-F238E27FC236}">
                <a16:creationId xmlns:a16="http://schemas.microsoft.com/office/drawing/2014/main" id="{1417C280-C641-587B-3926-3A8BA3F0C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C900FA-1B07-824D-4EEC-51CCFBA4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pt-BR" sz="8000" b="1">
                <a:ln w="22225">
                  <a:solidFill>
                    <a:srgbClr val="FFFFFF"/>
                  </a:solidFill>
                </a:ln>
                <a:noFill/>
                <a:effectLst/>
                <a:latin typeface="Graduate" panose="02000503000000020004" pitchFamily="2" charset="0"/>
                <a:ea typeface="Arial Nova" panose="020B0504020202020204" pitchFamily="34" charset="0"/>
                <a:cs typeface="Arial Nova" panose="020B0504020202020204" pitchFamily="34" charset="0"/>
              </a:rPr>
              <a:t>O que é um pacote?</a:t>
            </a:r>
            <a:br>
              <a:rPr lang="pt-BR" sz="8000" b="1">
                <a:ln w="22225">
                  <a:solidFill>
                    <a:srgbClr val="FFFFFF"/>
                  </a:solidFill>
                </a:ln>
                <a:noFill/>
                <a:effectLst/>
                <a:latin typeface="Graduat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8000">
              <a:ln w="22225">
                <a:solidFill>
                  <a:srgbClr val="FFFFFF"/>
                </a:solidFill>
              </a:ln>
              <a:noFill/>
              <a:latin typeface="Graduate" panose="02000503000000020004" pitchFamily="2" charset="0"/>
            </a:endParaRPr>
          </a:p>
        </p:txBody>
      </p: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2" name="Espaço Reservado para Conteúdo 2">
            <a:extLst>
              <a:ext uri="{FF2B5EF4-FFF2-40B4-BE49-F238E27FC236}">
                <a16:creationId xmlns:a16="http://schemas.microsoft.com/office/drawing/2014/main" id="{7D85256B-236A-8251-1CA8-255C2DF83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928477"/>
              </p:ext>
            </p:extLst>
          </p:nvPr>
        </p:nvGraphicFramePr>
        <p:xfrm>
          <a:off x="7534641" y="1065862"/>
          <a:ext cx="3860002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7577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5530A1-A36E-F4D8-94B9-C08BFFD47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2" b="823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F36AFA-DB74-3E98-84DF-7B9BD2D9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715" y="1496292"/>
            <a:ext cx="5695183" cy="4583998"/>
          </a:xfrm>
        </p:spPr>
        <p:txBody>
          <a:bodyPr>
            <a:normAutofit fontScale="90000"/>
          </a:bodyPr>
          <a:lstStyle/>
          <a:p>
            <a:pPr algn="r"/>
            <a:r>
              <a:rPr lang="pt-BR" sz="8000" b="1" dirty="0">
                <a:ln w="22225">
                  <a:solidFill>
                    <a:srgbClr val="FFFFFF"/>
                  </a:solidFill>
                </a:ln>
                <a:noFill/>
                <a:effectLst/>
                <a:latin typeface="Graduate" panose="02000503000000020004" pitchFamily="2" charset="0"/>
                <a:ea typeface="Arial Nova" panose="020B0504020202020204" pitchFamily="34" charset="0"/>
                <a:cs typeface="Arial Nova" panose="020B0504020202020204" pitchFamily="34" charset="0"/>
              </a:rPr>
              <a:t> modelo </a:t>
            </a:r>
            <a:br>
              <a:rPr lang="pt-BR" sz="8000" b="1" dirty="0">
                <a:ln w="22225">
                  <a:solidFill>
                    <a:srgbClr val="FFFFFF"/>
                  </a:solidFill>
                </a:ln>
                <a:noFill/>
                <a:effectLst/>
                <a:latin typeface="Graduate" panose="02000503000000020004" pitchFamily="2" charset="0"/>
                <a:ea typeface="Arial Nova" panose="020B0504020202020204" pitchFamily="34" charset="0"/>
                <a:cs typeface="Arial Nova" panose="020B0504020202020204" pitchFamily="34" charset="0"/>
              </a:rPr>
            </a:br>
            <a:r>
              <a:rPr lang="pt-BR" sz="8000" b="1" dirty="0">
                <a:ln w="22225">
                  <a:solidFill>
                    <a:srgbClr val="FFFFFF"/>
                  </a:solidFill>
                </a:ln>
                <a:noFill/>
                <a:effectLst/>
                <a:latin typeface="Graduate" panose="02000503000000020004" pitchFamily="2" charset="0"/>
                <a:ea typeface="Arial Nova" panose="020B0504020202020204" pitchFamily="34" charset="0"/>
                <a:cs typeface="Arial Nova" panose="020B0504020202020204" pitchFamily="34" charset="0"/>
              </a:rPr>
              <a:t>OSI</a:t>
            </a:r>
            <a:br>
              <a:rPr lang="pt-BR" sz="8000" b="1" dirty="0">
                <a:ln w="22225">
                  <a:solidFill>
                    <a:srgbClr val="FFFFFF"/>
                  </a:solidFill>
                </a:ln>
                <a:noFill/>
                <a:effectLst/>
                <a:latin typeface="Graduate" panose="02000503000000020004" pitchFamily="2" charset="0"/>
                <a:ea typeface="Arial Nova" panose="020B0504020202020204" pitchFamily="34" charset="0"/>
                <a:cs typeface="Arial Nova" panose="020B0504020202020204" pitchFamily="34" charset="0"/>
              </a:rPr>
            </a:br>
            <a:r>
              <a:rPr lang="pt-BR" sz="8000" b="1" dirty="0">
                <a:ln w="22225">
                  <a:solidFill>
                    <a:srgbClr val="FFFFFF"/>
                  </a:solidFill>
                </a:ln>
                <a:noFill/>
                <a:effectLst/>
                <a:latin typeface="Graduate" panose="02000503000000020004" pitchFamily="2" charset="0"/>
                <a:ea typeface="Arial Nova" panose="020B0504020202020204" pitchFamily="34" charset="0"/>
                <a:cs typeface="Arial Nova" panose="020B0504020202020204" pitchFamily="34" charset="0"/>
              </a:rPr>
              <a:t> x             </a:t>
            </a:r>
            <a:br>
              <a:rPr lang="pt-BR" sz="8000" b="1" dirty="0">
                <a:ln w="22225">
                  <a:solidFill>
                    <a:srgbClr val="FFFFFF"/>
                  </a:solidFill>
                </a:ln>
                <a:noFill/>
                <a:effectLst/>
                <a:latin typeface="Graduate" panose="02000503000000020004" pitchFamily="2" charset="0"/>
                <a:ea typeface="Arial Nova" panose="020B0504020202020204" pitchFamily="34" charset="0"/>
                <a:cs typeface="Arial Nova" panose="020B0504020202020204" pitchFamily="34" charset="0"/>
              </a:rPr>
            </a:br>
            <a:r>
              <a:rPr lang="pt-BR" sz="8000" b="1" dirty="0">
                <a:ln w="22225">
                  <a:solidFill>
                    <a:srgbClr val="FFFFFF"/>
                  </a:solidFill>
                </a:ln>
                <a:noFill/>
                <a:effectLst/>
                <a:latin typeface="Graduate" panose="02000503000000020004" pitchFamily="2" charset="0"/>
                <a:ea typeface="Arial Nova" panose="020B0504020202020204" pitchFamily="34" charset="0"/>
                <a:cs typeface="Arial Nova" panose="020B0504020202020204" pitchFamily="34" charset="0"/>
              </a:rPr>
              <a:t>modelo </a:t>
            </a:r>
            <a:br>
              <a:rPr lang="pt-BR" sz="8000" b="1" dirty="0">
                <a:ln w="22225">
                  <a:solidFill>
                    <a:srgbClr val="FFFFFF"/>
                  </a:solidFill>
                </a:ln>
                <a:noFill/>
                <a:effectLst/>
                <a:latin typeface="Graduate" panose="02000503000000020004" pitchFamily="2" charset="0"/>
                <a:ea typeface="Arial Nova" panose="020B0504020202020204" pitchFamily="34" charset="0"/>
                <a:cs typeface="Arial Nova" panose="020B0504020202020204" pitchFamily="34" charset="0"/>
              </a:rPr>
            </a:br>
            <a:r>
              <a:rPr lang="pt-BR" sz="8000" b="1" dirty="0">
                <a:ln w="22225">
                  <a:solidFill>
                    <a:srgbClr val="FFFFFF"/>
                  </a:solidFill>
                </a:ln>
                <a:noFill/>
                <a:effectLst/>
                <a:latin typeface="Graduate" panose="02000503000000020004" pitchFamily="2" charset="0"/>
                <a:ea typeface="Arial Nova" panose="020B0504020202020204" pitchFamily="34" charset="0"/>
                <a:cs typeface="Arial Nova" panose="020B0504020202020204" pitchFamily="34" charset="0"/>
              </a:rPr>
              <a:t>TCP/IP</a:t>
            </a:r>
            <a:br>
              <a:rPr lang="pt-BR" sz="8000" b="1" dirty="0">
                <a:ln w="22225">
                  <a:solidFill>
                    <a:srgbClr val="FFFFFF"/>
                  </a:solidFill>
                </a:ln>
                <a:noFill/>
                <a:effectLst/>
                <a:latin typeface="Graduat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8000" dirty="0">
              <a:ln w="22225">
                <a:solidFill>
                  <a:srgbClr val="FFFFFF"/>
                </a:solidFill>
              </a:ln>
              <a:noFill/>
              <a:latin typeface="Graduate" panose="02000503000000020004" pitchFamily="2" charset="0"/>
            </a:endParaRP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E587F-A9CA-71E8-9744-CD59FD14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pt-BR" sz="1700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O modelo TCP/IP é um modelo alternativo do funcionamento da internet. Ele divide os processos envolvidos em </a:t>
            </a:r>
            <a:r>
              <a:rPr lang="pt-BR" sz="1700" b="1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quatro</a:t>
            </a:r>
            <a:r>
              <a:rPr lang="pt-BR" sz="1700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 camadas em vez de </a:t>
            </a:r>
            <a:r>
              <a:rPr lang="pt-BR" sz="1700" b="1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sete</a:t>
            </a:r>
            <a:r>
              <a:rPr lang="pt-BR" sz="1700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.</a:t>
            </a:r>
          </a:p>
          <a:p>
            <a:endParaRPr lang="pt-BR" sz="1700" dirty="0">
              <a:solidFill>
                <a:srgbClr val="FFFFFF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pt-BR" sz="1700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Alguns argumentariam que o modelo TCP/IP reflete melhor a maneira como a internet funciona hoje, mas </a:t>
            </a:r>
            <a:r>
              <a:rPr lang="pt-BR" sz="1700" b="1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o modelo OSI ainda é amplamente referenciado para a compreensão da internet e ambos os modelos têm seus pontos fortes e fracos</a:t>
            </a:r>
            <a:r>
              <a:rPr lang="pt-BR" sz="1700" dirty="0">
                <a:solidFill>
                  <a:srgbClr val="FFFFFF"/>
                </a:solidFill>
                <a:effectLst/>
                <a:latin typeface="Arial Nova" panose="020B0504020202020204" pitchFamily="34" charset="0"/>
                <a:ea typeface="Arial Nova" panose="020B0504020202020204" pitchFamily="34" charset="0"/>
                <a:cs typeface="Arial Nova" panose="020B0504020202020204" pitchFamily="34" charset="0"/>
              </a:rPr>
              <a:t>.</a:t>
            </a:r>
            <a:endParaRPr lang="pt-BR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30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Freeform: Shape 308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3" name="Freeform: Shape 308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iagrama&#10;&#10;Descrição gerada automaticamente">
            <a:extLst>
              <a:ext uri="{FF2B5EF4-FFF2-40B4-BE49-F238E27FC236}">
                <a16:creationId xmlns:a16="http://schemas.microsoft.com/office/drawing/2014/main" id="{7B57D97E-3DAC-8F64-9D72-07491D7B1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892191"/>
            <a:ext cx="6922008" cy="517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AE5457-BF92-AD4D-D8EE-2D662E9C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600">
                <a:effectLst/>
                <a:latin typeface="Graduate" panose="02000503000000020004" pitchFamily="2" charset="0"/>
                <a:ea typeface="Arial Nova" panose="020B0504020202020204" pitchFamily="34" charset="0"/>
                <a:cs typeface="Arial Nova" panose="020B0504020202020204" pitchFamily="34" charset="0"/>
              </a:rPr>
              <a:t>No modelo TCP/IP as quatro camadas são:</a:t>
            </a:r>
            <a:br>
              <a:rPr lang="pt-BR" sz="26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sz="2600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CBDF71-636A-27EF-E586-C158C19CA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742950" lvl="1" indent="-285750"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pt-BR" sz="1100" b="1"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4. A camada de aplicação:</a:t>
            </a:r>
            <a:r>
              <a:rPr lang="pt-BR" sz="1100"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 corresponde, aproximadamente, à camada 7 no modelo OSI.</a:t>
            </a:r>
            <a:endParaRPr lang="pt-BR" sz="1100">
              <a:effectLst/>
              <a:latin typeface="Roboto Mono" panose="00000009000000000000" pitchFamily="49" charset="0"/>
              <a:ea typeface="Roboto Mono" panose="00000009000000000000" pitchFamily="49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pt-BR" sz="1100" b="1"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3. Camada de transporte:</a:t>
            </a:r>
            <a:r>
              <a:rPr lang="pt-BR" sz="1100"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 corresponde à camada 4 no modelo OSI.</a:t>
            </a:r>
            <a:endParaRPr lang="pt-BR" sz="1100">
              <a:effectLst/>
              <a:latin typeface="Roboto Mono" panose="00000009000000000000" pitchFamily="49" charset="0"/>
              <a:ea typeface="Roboto Mono" panose="00000009000000000000" pitchFamily="49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pt-BR" sz="1100" b="1"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2. Camada da Internet:</a:t>
            </a:r>
            <a:r>
              <a:rPr lang="pt-BR" sz="1100"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 corresponde à camada 3 no modelo OSI.</a:t>
            </a:r>
            <a:endParaRPr lang="pt-BR" sz="1100">
              <a:effectLst/>
              <a:latin typeface="Roboto Mono" panose="00000009000000000000" pitchFamily="49" charset="0"/>
              <a:ea typeface="Roboto Mono" panose="00000009000000000000" pitchFamily="49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pt-BR" sz="1100" b="1"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1. Camada de acesso à rede:</a:t>
            </a:r>
            <a:r>
              <a:rPr lang="pt-BR" sz="1100"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 combina os processos das camadas 1 e 2 no modelo OSI.</a:t>
            </a:r>
            <a:endParaRPr lang="pt-BR" sz="1100">
              <a:effectLst/>
              <a:latin typeface="Roboto Mono" panose="00000009000000000000" pitchFamily="49" charset="0"/>
              <a:ea typeface="Roboto Mono" panose="00000009000000000000" pitchFamily="49" charset="0"/>
              <a:cs typeface="Times New Roman" panose="02020603050405020304" pitchFamily="18" charset="0"/>
            </a:endParaRPr>
          </a:p>
          <a:p>
            <a:endParaRPr lang="pt-BR" sz="11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EF59A1-3CEE-0AFD-A440-59F4138CF87A}"/>
              </a:ext>
            </a:extLst>
          </p:cNvPr>
          <p:cNvSpPr txBox="1"/>
          <p:nvPr/>
        </p:nvSpPr>
        <p:spPr>
          <a:xfrm>
            <a:off x="5072634" y="6066392"/>
            <a:ext cx="612190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22222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Algumas fontes sustentam que os processos nas camadas 5 e 6 do OSI não são mais necessários na internet moderna ou, na verdade, pertencem às </a:t>
            </a:r>
            <a:r>
              <a:rPr lang="pt-BR" sz="1100" u="sng" dirty="0">
                <a:solidFill>
                  <a:srgbClr val="22222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camadas</a:t>
            </a:r>
            <a:r>
              <a:rPr lang="pt-BR" sz="1100" dirty="0">
                <a:solidFill>
                  <a:srgbClr val="22222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 7 e 4 (representadas pelas camadas 4 e 3 no modelo TCP / IP).</a:t>
            </a:r>
            <a:endParaRPr lang="pt-BR" sz="1100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3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undo preto com letras vermelhas&#10;&#10;Descrição gerada automaticamente com confiança baixa">
            <a:extLst>
              <a:ext uri="{FF2B5EF4-FFF2-40B4-BE49-F238E27FC236}">
                <a16:creationId xmlns:a16="http://schemas.microsoft.com/office/drawing/2014/main" id="{B5F9C425-A9CE-38E0-93C4-68419FD5D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" b="1338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6EC990-3A5D-A962-4055-9A65FDD9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pt-BR" sz="8000" b="1">
                <a:ln w="22225">
                  <a:solidFill>
                    <a:srgbClr val="FFFFFF"/>
                  </a:solidFill>
                </a:ln>
                <a:noFill/>
                <a:effectLst/>
                <a:latin typeface="Graduate" panose="02000503000000020004" pitchFamily="2" charset="0"/>
                <a:ea typeface="Arial Nova" panose="020B0504020202020204" pitchFamily="34" charset="0"/>
                <a:cs typeface="Arial Nova" panose="020B0504020202020204" pitchFamily="34" charset="0"/>
              </a:rPr>
              <a:t>Definição de endereço IP</a:t>
            </a:r>
            <a:br>
              <a:rPr lang="pt-BR" sz="8000" b="1">
                <a:ln w="22225">
                  <a:solidFill>
                    <a:srgbClr val="FFFFFF"/>
                  </a:solidFill>
                </a:ln>
                <a:noFill/>
                <a:effectLst/>
                <a:latin typeface="Graduat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8000">
              <a:ln w="22225">
                <a:solidFill>
                  <a:srgbClr val="FFFFFF"/>
                </a:solidFill>
              </a:ln>
              <a:noFill/>
              <a:latin typeface="Graduate" panose="02000503000000020004" pitchFamily="2" charset="0"/>
            </a:endParaRPr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C99FFE-7E55-A54A-33CC-2A5C6CEF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Arial Nova" panose="020B0504020202020204" pitchFamily="34" charset="0"/>
              </a:rPr>
              <a:t>Endereço IP é um endereço exclusivo que identifica um dispositivo na Internet ou em uma rede local</a:t>
            </a:r>
          </a:p>
          <a:p>
            <a:endParaRPr lang="pt-B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97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715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-apple-system</vt:lpstr>
      <vt:lpstr>Aptos</vt:lpstr>
      <vt:lpstr>Aptos Display</vt:lpstr>
      <vt:lpstr>Arial</vt:lpstr>
      <vt:lpstr>Arial Nova</vt:lpstr>
      <vt:lpstr>Calibri</vt:lpstr>
      <vt:lpstr>Graduate</vt:lpstr>
      <vt:lpstr>Roboto Mono</vt:lpstr>
      <vt:lpstr>Symbol</vt:lpstr>
      <vt:lpstr>Tema do Office</vt:lpstr>
      <vt:lpstr>GRUPO PALLAS</vt:lpstr>
      <vt:lpstr>O que é camada de rede?</vt:lpstr>
      <vt:lpstr>MODELO OSI</vt:lpstr>
      <vt:lpstr>Apresentação do PowerPoint</vt:lpstr>
      <vt:lpstr>O que acontece na camada de rede? </vt:lpstr>
      <vt:lpstr>O que é um pacote? </vt:lpstr>
      <vt:lpstr> modelo  OSI  x              modelo  TCP/IP </vt:lpstr>
      <vt:lpstr>No modelo TCP/IP as quatro camadas são: </vt:lpstr>
      <vt:lpstr>Definição de endereço IP </vt:lpstr>
      <vt:lpstr> O que é um IP? </vt:lpstr>
      <vt:lpstr>Apresentação do PowerPoint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PALLAS</dc:title>
  <dc:creator>Nelson Junior</dc:creator>
  <cp:lastModifiedBy>IAGO YURI ROSSAN</cp:lastModifiedBy>
  <cp:revision>6</cp:revision>
  <dcterms:created xsi:type="dcterms:W3CDTF">2024-04-26T16:57:50Z</dcterms:created>
  <dcterms:modified xsi:type="dcterms:W3CDTF">2024-04-26T22:54:54Z</dcterms:modified>
</cp:coreProperties>
</file>