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"/>
  </p:notes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736"/>
    <a:srgbClr val="79BCFF"/>
    <a:srgbClr val="AFD7FF"/>
    <a:srgbClr val="0D1D41"/>
    <a:srgbClr val="DB0632"/>
    <a:srgbClr val="D9ECFF"/>
    <a:srgbClr val="003160"/>
    <a:srgbClr val="003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2714" autoAdjust="0"/>
  </p:normalViewPr>
  <p:slideViewPr>
    <p:cSldViewPr snapToGrid="0">
      <p:cViewPr varScale="1">
        <p:scale>
          <a:sx n="34" d="100"/>
          <a:sy n="34" d="100"/>
        </p:scale>
        <p:origin x="17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898D8-40C2-4A74-98E7-44CBB7B47CA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4E48C-D8E1-44C8-9D66-9CFCE3C6F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19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E48C-D8E1-44C8-9D66-9CFCE3C6FC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59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402" y="3499590"/>
            <a:ext cx="22706410" cy="7444669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72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699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43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0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3" y="5331060"/>
            <a:ext cx="26112371" cy="8894992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3" y="14310202"/>
            <a:ext cx="26112371" cy="4677666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73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06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2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5" y="5241960"/>
            <a:ext cx="12807833" cy="256900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5" y="7810963"/>
            <a:ext cx="1280783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7" y="5241960"/>
            <a:ext cx="12870909" cy="256900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7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8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4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4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6" y="1425575"/>
            <a:ext cx="9764543" cy="4989513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47"/>
            <a:ext cx="15326827" cy="15196234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6" y="6415088"/>
            <a:ext cx="9764543" cy="11884743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94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6" y="1425575"/>
            <a:ext cx="9764543" cy="4989513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70909" y="3078847"/>
            <a:ext cx="15326827" cy="15196234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6" y="6415088"/>
            <a:ext cx="9764543" cy="11884743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05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2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4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B65E-AA03-4B4D-9512-98A3279FCFB7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4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4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CE33-EEF9-4BE5-8273-CB1E8B033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mage result for glasgow university logo no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Image result for glasgow university logo no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5047451" y="26257402"/>
            <a:ext cx="7065733" cy="733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270638" rtl="0" eaLnBrk="1" latinLnBrk="0" hangingPunct="1">
              <a:lnSpc>
                <a:spcPct val="90000"/>
              </a:lnSpc>
              <a:spcBef>
                <a:spcPts val="2483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35319" indent="0" algn="ctr" defTabSz="2270638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None/>
              <a:defRPr sz="49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638" indent="0" algn="ctr" defTabSz="2270638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None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05957" indent="0" algn="ctr" defTabSz="2270638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None/>
              <a:defRPr sz="3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41276" indent="0" algn="ctr" defTabSz="2270638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None/>
              <a:defRPr sz="3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76595" indent="0" algn="ctr" defTabSz="2270638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None/>
              <a:defRPr sz="3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914" indent="0" algn="ctr" defTabSz="2270638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None/>
              <a:defRPr sz="3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47233" indent="0" algn="ctr" defTabSz="2270638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None/>
              <a:defRPr sz="3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82552" indent="0" algn="ctr" defTabSz="2270638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None/>
              <a:defRPr sz="39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EE79E0-D81E-9408-9DBF-F002955B591E}"/>
              </a:ext>
            </a:extLst>
          </p:cNvPr>
          <p:cNvSpPr txBox="1"/>
          <p:nvPr/>
        </p:nvSpPr>
        <p:spPr>
          <a:xfrm>
            <a:off x="251532" y="223490"/>
            <a:ext cx="18261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solidFill>
                  <a:srgbClr val="DB06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Semi-Supervised Approach to Mirror Detection in Videos</a:t>
            </a:r>
          </a:p>
        </p:txBody>
      </p:sp>
      <p:pic>
        <p:nvPicPr>
          <p:cNvPr id="29" name="Picture 2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7037858-32F6-FDF9-8540-BC1AF30B8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123" y="1200088"/>
            <a:ext cx="11566294" cy="26634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F07E9C-3371-25CB-E2B8-CA34560CAF6E}"/>
              </a:ext>
            </a:extLst>
          </p:cNvPr>
          <p:cNvSpPr txBox="1"/>
          <p:nvPr/>
        </p:nvSpPr>
        <p:spPr>
          <a:xfrm>
            <a:off x="307975" y="2438691"/>
            <a:ext cx="22706412" cy="234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D1D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Iain High</a:t>
            </a:r>
          </a:p>
          <a:p>
            <a:r>
              <a:rPr lang="en-GB" sz="4800" dirty="0">
                <a:solidFill>
                  <a:srgbClr val="0D1D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4800" baseline="30000" dirty="0">
                <a:solidFill>
                  <a:srgbClr val="0D1D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4800" dirty="0">
                <a:solidFill>
                  <a:srgbClr val="0D1D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Year Honours Project 2024</a:t>
            </a:r>
          </a:p>
          <a:p>
            <a:r>
              <a:rPr lang="en-GB" sz="4800" dirty="0">
                <a:solidFill>
                  <a:srgbClr val="0D1D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Informatics; University of Edinburgh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97B4661-82E9-6093-1370-EE3857C66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81990"/>
              </p:ext>
            </p:extLst>
          </p:nvPr>
        </p:nvGraphicFramePr>
        <p:xfrm>
          <a:off x="356006" y="4960807"/>
          <a:ext cx="29563200" cy="160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800">
                  <a:extLst>
                    <a:ext uri="{9D8B030D-6E8A-4147-A177-3AD203B41FA5}">
                      <a16:colId xmlns:a16="http://schemas.microsoft.com/office/drawing/2014/main" val="25648366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4546868"/>
                    </a:ext>
                  </a:extLst>
                </a:gridCol>
                <a:gridCol w="7120800">
                  <a:extLst>
                    <a:ext uri="{9D8B030D-6E8A-4147-A177-3AD203B41FA5}">
                      <a16:colId xmlns:a16="http://schemas.microsoft.com/office/drawing/2014/main" val="3859213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96378484"/>
                    </a:ext>
                  </a:extLst>
                </a:gridCol>
                <a:gridCol w="7120800">
                  <a:extLst>
                    <a:ext uri="{9D8B030D-6E8A-4147-A177-3AD203B41FA5}">
                      <a16:colId xmlns:a16="http://schemas.microsoft.com/office/drawing/2014/main" val="6685740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62552820"/>
                    </a:ext>
                  </a:extLst>
                </a:gridCol>
                <a:gridCol w="7120800">
                  <a:extLst>
                    <a:ext uri="{9D8B030D-6E8A-4147-A177-3AD203B41FA5}">
                      <a16:colId xmlns:a16="http://schemas.microsoft.com/office/drawing/2014/main" val="2150404684"/>
                    </a:ext>
                  </a:extLst>
                </a:gridCol>
              </a:tblGrid>
              <a:tr h="7851600"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mirror detection datasets have a high degree of similarity between the training and test set.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leads to the existing SOTA performing well on the test set, but substantially worse on dissimilar data.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address this issue, we introduce two new datasets which are much less similar.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also introduce three different models which use semi-supervised techniques during model training to enable better adaptability.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find each of our semi-supervised approaches outperforms current SOTA.</a:t>
                      </a:r>
                    </a:p>
                  </a:txBody>
                  <a:tcPr>
                    <a:solidFill>
                      <a:srgbClr val="79B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</a:p>
                    <a:p>
                      <a:pPr marL="457200" marR="0" lvl="0" indent="-45720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existing Video Mirror Detection Dataset (VMDD) primarily features mirrors in consistent settings.</a:t>
                      </a:r>
                    </a:p>
                    <a:p>
                      <a:pPr marL="457200" marR="0" lvl="0" indent="-45720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leads to high similarity between the training and test set – the model performs well on the test set but doesn’t adapt well to dissimilar data.</a:t>
                      </a:r>
                    </a:p>
                    <a:p>
                      <a:pPr marL="457200" marR="0" lvl="0" indent="-45720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overcome this, we compiled a vast unlabelled mirror dataset of 228,541 video frames.</a:t>
                      </a:r>
                    </a:p>
                    <a:p>
                      <a:pPr marL="457200" marR="0" lvl="0" indent="-45720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Additionally, we created a smaller, annotated dataset to evaluate the model’s adaptability to varied environments.</a:t>
                      </a:r>
                    </a:p>
                  </a:txBody>
                  <a:tcPr>
                    <a:solidFill>
                      <a:srgbClr val="79B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25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5677"/>
                  </a:ext>
                </a:extLst>
              </a:tr>
              <a:tr h="7851600"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Motivation</a:t>
                      </a:r>
                    </a:p>
                    <a:p>
                      <a:pPr marL="342900" marR="0" lvl="0" indent="-34290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Mirrors and reflective surfaces pervade our modern environment.</a:t>
                      </a:r>
                    </a:p>
                    <a:p>
                      <a:pPr marL="342900" marR="0" lvl="0" indent="-34290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Despite their significance, they remain absent from major object detection and segmentation datasets (ImageNet, CIFAR, COCO). </a:t>
                      </a:r>
                    </a:p>
                    <a:p>
                      <a:pPr marL="342900" marR="0" lvl="0" indent="-34290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leads to mirrors significantly impacting CV tasks.</a:t>
                      </a:r>
                    </a:p>
                    <a:p>
                      <a:pPr marL="342900" marR="0" lvl="0" indent="-34290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Mirrors were identified to be one of the six primary sources of error in person detection.</a:t>
                      </a:r>
                    </a:p>
                    <a:p>
                      <a:pPr marL="342900" marR="0" lvl="0" indent="-34290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Majority of mirror detection work focuses on identifying mirrors in single images.</a:t>
                      </a:r>
                    </a:p>
                  </a:txBody>
                  <a:tcPr>
                    <a:solidFill>
                      <a:srgbClr val="79B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Contributions</a:t>
                      </a:r>
                      <a:endParaRPr lang="en-GB" sz="4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8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Collecting two new mirror datasets – a large unannotated dataset used for semi-supervised training, and a small annotated dataset used to measure adaptability of the model.</a:t>
                      </a:r>
                      <a:br>
                        <a:rPr lang="en-GB" sz="28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8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8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self-training, expectation-maximisation, and co-training techniques</a:t>
                      </a:r>
                      <a:br>
                        <a:rPr lang="en-GB" sz="28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8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8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each of these semi-supervised approaches on both the existing dataset and newly created annotated dataset.</a:t>
                      </a:r>
                    </a:p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9B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can be seen from the results above, introducing more diverse data through semi-supervised approaches significantly increases the model’s ability to adapt to dissimilar videos.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top of this, the semi-supervised approaches perform better than the SOTA on the original test set.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is the first time semi-supervised techniques have been attempted on the mirror detection problem.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Future work in the domain of mirror detection could focus on detection of concave and convex mirrors.</a:t>
                      </a:r>
                    </a:p>
                  </a:txBody>
                  <a:tcPr>
                    <a:solidFill>
                      <a:srgbClr val="79B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73680"/>
                  </a:ext>
                </a:extLst>
              </a:tr>
            </a:tbl>
          </a:graphicData>
        </a:graphic>
      </p:graphicFrame>
      <p:pic>
        <p:nvPicPr>
          <p:cNvPr id="24" name="Picture 2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1E53751E-47DC-251C-3684-8F580F828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836" y="9142186"/>
            <a:ext cx="7206096" cy="3653035"/>
          </a:xfrm>
          <a:prstGeom prst="rect">
            <a:avLst/>
          </a:prstGeom>
        </p:spPr>
      </p:pic>
      <p:pic>
        <p:nvPicPr>
          <p:cNvPr id="27" name="Picture 26" descr="A graph with red line and blue line&#10;&#10;Description automatically generated">
            <a:extLst>
              <a:ext uri="{FF2B5EF4-FFF2-40B4-BE49-F238E27FC236}">
                <a16:creationId xmlns:a16="http://schemas.microsoft.com/office/drawing/2014/main" id="{E93B75D1-4EC1-6601-A671-1923958DD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836" y="4958480"/>
            <a:ext cx="7206096" cy="36530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3B3336-B978-1926-24B8-F030B223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264" y="13171513"/>
            <a:ext cx="7054215" cy="302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346145-7546-EBFA-83E1-ED7761C85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264" y="16023382"/>
            <a:ext cx="62007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828D8CF-C0E4-6019-B365-B2E2EC3E1574}"/>
              </a:ext>
            </a:extLst>
          </p:cNvPr>
          <p:cNvSpPr txBox="1"/>
          <p:nvPr/>
        </p:nvSpPr>
        <p:spPr>
          <a:xfrm>
            <a:off x="19907502" y="14230865"/>
            <a:ext cx="2532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Left: Self-training and EM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Below: Co-training</a:t>
            </a:r>
          </a:p>
        </p:txBody>
      </p:sp>
      <p:pic>
        <p:nvPicPr>
          <p:cNvPr id="15" name="Picture 14" descr="A screenshot of a mirror model&#10;&#10;Description automatically generated">
            <a:extLst>
              <a:ext uri="{FF2B5EF4-FFF2-40B4-BE49-F238E27FC236}">
                <a16:creationId xmlns:a16="http://schemas.microsoft.com/office/drawing/2014/main" id="{61BC2CD8-AECD-FC4E-085A-1FB44EC642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537" y="5681837"/>
            <a:ext cx="7077663" cy="69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8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399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Annual Impact of Flooding in Scotland</dc:title>
  <dc:creator>George High</dc:creator>
  <cp:lastModifiedBy>Iain High</cp:lastModifiedBy>
  <cp:revision>120</cp:revision>
  <dcterms:created xsi:type="dcterms:W3CDTF">2019-08-15T08:52:21Z</dcterms:created>
  <dcterms:modified xsi:type="dcterms:W3CDTF">2024-03-05T11:32:10Z</dcterms:modified>
</cp:coreProperties>
</file>