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2127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1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3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09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1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9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7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1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FA2D88C-C5C1-42CD-AB44-3BC7C111D878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7963C9A-AA72-4E4A-8ED1-44BC6474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1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9EB1-1781-F6E3-446C-22E7F2DE6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en-GB" sz="6300"/>
              <a:t>Mirror Detection in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D8103-B7BD-2700-7B38-5639D0615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Iain High</a:t>
            </a:r>
          </a:p>
        </p:txBody>
      </p: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C13E35B2-E262-F3F6-C661-E5F3CE6F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15" y="643467"/>
            <a:ext cx="2841413" cy="28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2F7B-DFB1-E4B2-EDBC-1FD45CE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C097-3749-ABF0-0D2F-C18D579F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semi-supervised model has already made a small improvement over the SOTA model. As can be seen by the results below: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0C242-1F4F-A1BC-BF1F-41466D4D3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87005"/>
              </p:ext>
            </p:extLst>
          </p:nvPr>
        </p:nvGraphicFramePr>
        <p:xfrm>
          <a:off x="2353587" y="2694086"/>
          <a:ext cx="750921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842">
                  <a:extLst>
                    <a:ext uri="{9D8B030D-6E8A-4147-A177-3AD203B41FA5}">
                      <a16:colId xmlns:a16="http://schemas.microsoft.com/office/drawing/2014/main" val="805296295"/>
                    </a:ext>
                  </a:extLst>
                </a:gridCol>
                <a:gridCol w="1501842">
                  <a:extLst>
                    <a:ext uri="{9D8B030D-6E8A-4147-A177-3AD203B41FA5}">
                      <a16:colId xmlns:a16="http://schemas.microsoft.com/office/drawing/2014/main" val="823803377"/>
                    </a:ext>
                  </a:extLst>
                </a:gridCol>
                <a:gridCol w="1501842">
                  <a:extLst>
                    <a:ext uri="{9D8B030D-6E8A-4147-A177-3AD203B41FA5}">
                      <a16:colId xmlns:a16="http://schemas.microsoft.com/office/drawing/2014/main" val="1351442238"/>
                    </a:ext>
                  </a:extLst>
                </a:gridCol>
                <a:gridCol w="1431252">
                  <a:extLst>
                    <a:ext uri="{9D8B030D-6E8A-4147-A177-3AD203B41FA5}">
                      <a16:colId xmlns:a16="http://schemas.microsoft.com/office/drawing/2014/main" val="4109401545"/>
                    </a:ext>
                  </a:extLst>
                </a:gridCol>
                <a:gridCol w="1572432">
                  <a:extLst>
                    <a:ext uri="{9D8B030D-6E8A-4147-A177-3AD203B41FA5}">
                      <a16:colId xmlns:a16="http://schemas.microsoft.com/office/drawing/2014/main" val="18087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VMDD-Test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VMDD-Test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Annotated </a:t>
                      </a:r>
                      <a:r>
                        <a:rPr lang="en-GB" dirty="0" err="1"/>
                        <a:t>Pexel</a:t>
                      </a:r>
                      <a:r>
                        <a:rPr lang="en-GB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Annotated </a:t>
                      </a:r>
                      <a:r>
                        <a:rPr lang="en-GB" dirty="0" err="1"/>
                        <a:t>Pexel</a:t>
                      </a:r>
                      <a:r>
                        <a:rPr lang="en-GB" dirty="0"/>
                        <a:t>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4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VMDD (SOTA)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Self-Learning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WIP*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373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CACCA4-82E7-E7DC-9017-0A1E6F9BE047}"/>
              </a:ext>
            </a:extLst>
          </p:cNvPr>
          <p:cNvSpPr txBox="1"/>
          <p:nvPr/>
        </p:nvSpPr>
        <p:spPr>
          <a:xfrm>
            <a:off x="1006679" y="5931017"/>
            <a:ext cx="1010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Submitted the EM model to train on Eddie yesterday, hoping it would get results before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124571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BE96-2600-09DE-DDEC-4AFADB6B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954C-FFED-1827-1DA0-563ECF9F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Term (Next few Weeks)</a:t>
            </a:r>
          </a:p>
          <a:p>
            <a:pPr lvl="1"/>
            <a:r>
              <a:rPr lang="en-GB" dirty="0"/>
              <a:t>Get results from the EM approach and compare to self-learning.</a:t>
            </a:r>
          </a:p>
          <a:p>
            <a:pPr lvl="1"/>
            <a:r>
              <a:rPr lang="en-GB" dirty="0"/>
              <a:t>Possibly rethink how the confidence for predictions is calculated.</a:t>
            </a:r>
          </a:p>
          <a:p>
            <a:pPr lvl="1"/>
            <a:r>
              <a:rPr lang="en-GB" dirty="0"/>
              <a:t>Look into other types of Semi-supervised approaches for video segmentation.</a:t>
            </a:r>
          </a:p>
          <a:p>
            <a:pPr lvl="1"/>
            <a:r>
              <a:rPr lang="en-GB" dirty="0"/>
              <a:t>Quantise the similarity of videos in the VMD dataset compared to the new unannotated (Sum Squared Differences / Mutual Information / Cross Correlation).</a:t>
            </a:r>
          </a:p>
          <a:p>
            <a:pPr lvl="1"/>
            <a:r>
              <a:rPr lang="en-GB" dirty="0"/>
              <a:t>Continued Refinement of self-supervised approach – testing different confidence thresholds + start iteration for the self-supervised step.</a:t>
            </a:r>
          </a:p>
          <a:p>
            <a:r>
              <a:rPr lang="en-GB" dirty="0"/>
              <a:t>Long Term (&gt;4 Weeks)</a:t>
            </a:r>
          </a:p>
          <a:p>
            <a:pPr lvl="1"/>
            <a:r>
              <a:rPr lang="en-GB" dirty="0"/>
              <a:t>After the FLW, focus will be on writing the final report.</a:t>
            </a:r>
          </a:p>
          <a:p>
            <a:pPr lvl="1"/>
            <a:r>
              <a:rPr lang="en-GB" dirty="0"/>
              <a:t>Project Day on Wednesday 13</a:t>
            </a:r>
            <a:r>
              <a:rPr lang="en-GB" baseline="30000" dirty="0"/>
              <a:t>th</a:t>
            </a:r>
            <a:r>
              <a:rPr lang="en-GB" dirty="0"/>
              <a:t> March.</a:t>
            </a:r>
          </a:p>
          <a:p>
            <a:pPr lvl="1"/>
            <a:r>
              <a:rPr lang="en-GB" dirty="0"/>
              <a:t>Dissertation Deadline 4</a:t>
            </a:r>
            <a:r>
              <a:rPr lang="en-GB" baseline="30000" dirty="0"/>
              <a:t>th</a:t>
            </a:r>
            <a:r>
              <a:rPr lang="en-GB" dirty="0"/>
              <a:t> April.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33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17FF-4B26-6163-E0AF-B12FF59C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B26E-2829-0828-F221-E449CB99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Mirrors and reflective surfaces appear everywhere around us.</a:t>
            </a:r>
          </a:p>
          <a:p>
            <a:r>
              <a:rPr lang="en-GB" dirty="0"/>
              <a:t>Despite their significance, they are absent from major object detection and semantic segmentation datasets such as ImageNet, CIFAR, and COCO.</a:t>
            </a:r>
          </a:p>
          <a:p>
            <a:r>
              <a:rPr lang="en-GB" dirty="0"/>
              <a:t>Partially because of the absence in major datasets, and partially because of the nuanced complexity of reflections – Mirrors significantly impact CV tasks.</a:t>
            </a:r>
          </a:p>
          <a:p>
            <a:r>
              <a:rPr lang="en-GB" dirty="0"/>
              <a:t>E.g. Mirrors were identified to be one of the six primary error sources in person detection.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79D5-F255-52A0-5FB5-5E5055A4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855" y="4842588"/>
            <a:ext cx="4109658" cy="16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471C-E07E-C0E1-0FFE-D5A9C4E4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FAFA-D7EC-6D5F-AC25-0F9B4958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of the reasons mentioned previously, mirror detection is of crucial importance to CV.</a:t>
            </a:r>
          </a:p>
          <a:p>
            <a:r>
              <a:rPr lang="en-GB" dirty="0"/>
              <a:t>Custom models specifically for detecting mirrors are required because of reflections are usually not </a:t>
            </a:r>
          </a:p>
          <a:p>
            <a:r>
              <a:rPr lang="en-GB" dirty="0"/>
              <a:t>Moreover, the reason for focusing on videos opposed to images is because many real-world vision applications are video-based.</a:t>
            </a:r>
          </a:p>
          <a:p>
            <a:pPr lvl="1"/>
            <a:r>
              <a:rPr lang="en-GB" dirty="0"/>
              <a:t>Robotic Navigation</a:t>
            </a:r>
          </a:p>
          <a:p>
            <a:pPr lvl="1"/>
            <a:r>
              <a:rPr lang="en-GB" dirty="0"/>
              <a:t>Autonomous Driving</a:t>
            </a:r>
          </a:p>
          <a:p>
            <a:pPr lvl="1"/>
            <a:r>
              <a:rPr lang="en-GB" dirty="0"/>
              <a:t>Surveillance</a:t>
            </a:r>
          </a:p>
          <a:p>
            <a:pPr lvl="1"/>
            <a:endParaRPr lang="en-GB" dirty="0"/>
          </a:p>
          <a:p>
            <a:r>
              <a:rPr lang="en-GB" dirty="0"/>
              <a:t>Hence, we want to create a model which is able to detect mirrors in videos.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49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829E-3797-4D1B-F877-D4CF3C9F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07A9-4932-19B4-666E-F2F9943B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Mirror Detection in Images:</a:t>
            </a:r>
          </a:p>
          <a:p>
            <a:pPr lvl="1"/>
            <a:r>
              <a:rPr lang="en-GB" dirty="0"/>
              <a:t>Majority of mirror detection focuses on identifying mirrors in single images.</a:t>
            </a:r>
          </a:p>
          <a:p>
            <a:pPr lvl="1"/>
            <a:r>
              <a:rPr lang="en-GB" dirty="0" err="1"/>
              <a:t>MirrorNet</a:t>
            </a:r>
            <a:r>
              <a:rPr lang="en-GB" dirty="0"/>
              <a:t> – Utilises Contextual Contrast</a:t>
            </a:r>
          </a:p>
          <a:p>
            <a:pPr lvl="1"/>
            <a:r>
              <a:rPr lang="en-GB" dirty="0" err="1"/>
              <a:t>SANet</a:t>
            </a:r>
            <a:r>
              <a:rPr lang="en-GB" dirty="0"/>
              <a:t> – Semantic Associations</a:t>
            </a:r>
          </a:p>
          <a:p>
            <a:pPr lvl="1"/>
            <a:r>
              <a:rPr lang="en-GB" dirty="0"/>
              <a:t>Mirror-YOLO: YOLO approach to mirror detection</a:t>
            </a:r>
          </a:p>
          <a:p>
            <a:pPr lvl="1"/>
            <a:r>
              <a:rPr lang="en-GB" dirty="0" err="1"/>
              <a:t>VCNet</a:t>
            </a:r>
            <a:r>
              <a:rPr lang="en-GB" dirty="0"/>
              <a:t>: Visual chirality</a:t>
            </a:r>
          </a:p>
          <a:p>
            <a:endParaRPr lang="en-GB" dirty="0"/>
          </a:p>
          <a:p>
            <a:r>
              <a:rPr lang="en-GB" dirty="0"/>
              <a:t>Mirror Detection in Videos:</a:t>
            </a:r>
          </a:p>
          <a:p>
            <a:pPr lvl="1"/>
            <a:r>
              <a:rPr lang="en-GB" dirty="0"/>
              <a:t>Only one existing model which addresses mirror detection in videos – VMD-Net</a:t>
            </a:r>
          </a:p>
          <a:p>
            <a:pPr lvl="1"/>
            <a:r>
              <a:rPr lang="en-GB" dirty="0"/>
              <a:t>Uses intra-frame and inter-frame correspondences to detect mirrors in videos.</a:t>
            </a:r>
          </a:p>
          <a:p>
            <a:pPr lvl="1"/>
            <a:r>
              <a:rPr lang="en-GB" dirty="0"/>
              <a:t>SOTA model which ours will build upon and compare against.</a:t>
            </a:r>
          </a:p>
          <a:p>
            <a:pPr lvl="1"/>
            <a:r>
              <a:rPr lang="en-GB" dirty="0"/>
              <a:t>Outperforms all image mirror detection models.</a:t>
            </a:r>
          </a:p>
        </p:txBody>
      </p:sp>
    </p:spTree>
    <p:extLst>
      <p:ext uri="{BB962C8B-B14F-4D97-AF65-F5344CB8AC3E}">
        <p14:creationId xmlns:p14="http://schemas.microsoft.com/office/powerpoint/2010/main" val="74522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4C9-04E4-49DA-670F-76D3C2C6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0B33-03F7-F676-1697-911B9FAF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videos in the current VMD dataset are very similar to each other.</a:t>
            </a:r>
          </a:p>
          <a:p>
            <a:endParaRPr lang="en-GB" dirty="0"/>
          </a:p>
          <a:p>
            <a:r>
              <a:rPr lang="en-GB" dirty="0"/>
              <a:t>Because of this the model doesn’t adapt well to videos containing mirrors from different situations.</a:t>
            </a:r>
          </a:p>
          <a:p>
            <a:endParaRPr lang="en-GB" dirty="0"/>
          </a:p>
          <a:p>
            <a:r>
              <a:rPr lang="en-GB" dirty="0"/>
              <a:t>To resolve this issue, we propose a modified model which uses a semi-supervised training approach.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6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E6E2-9DE4-68BC-4ABE-9FCFC782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6650303" cy="1330518"/>
          </a:xfrm>
        </p:spPr>
        <p:txBody>
          <a:bodyPr>
            <a:normAutofit/>
          </a:bodyPr>
          <a:lstStyle/>
          <a:p>
            <a:r>
              <a:rPr lang="en-GB" dirty="0"/>
              <a:t>Existing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784B-167E-A402-853C-9136B8C7E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3779"/>
            <a:ext cx="6650302" cy="3908909"/>
          </a:xfrm>
        </p:spPr>
        <p:txBody>
          <a:bodyPr>
            <a:normAutofit/>
          </a:bodyPr>
          <a:lstStyle/>
          <a:p>
            <a:r>
              <a:rPr lang="en-GB" sz="2000" dirty="0"/>
              <a:t>Existing Dataset:</a:t>
            </a:r>
          </a:p>
          <a:p>
            <a:pPr lvl="1"/>
            <a:r>
              <a:rPr lang="en-GB" sz="2000" dirty="0"/>
              <a:t>Video Mirror Detection released an annotated dataset consisting of 269 videos, and a total of 14,987 frames.</a:t>
            </a:r>
          </a:p>
          <a:p>
            <a:pPr lvl="1"/>
            <a:r>
              <a:rPr lang="en-GB" sz="2000" dirty="0"/>
              <a:t>The data is all similar – The mirror is mainly in the foreground, visible for the entire duration of the video, videos are taken from two different environments – one household and one in a furniture store.</a:t>
            </a:r>
          </a:p>
        </p:txBody>
      </p:sp>
      <p:pic>
        <p:nvPicPr>
          <p:cNvPr id="9" name="Picture 8" descr="A group of lockers in a room&#10;&#10;Description automatically generated">
            <a:extLst>
              <a:ext uri="{FF2B5EF4-FFF2-40B4-BE49-F238E27FC236}">
                <a16:creationId xmlns:a16="http://schemas.microsoft.com/office/drawing/2014/main" id="{2ADF1484-EC22-BF8D-FAC5-60165A18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731"/>
          <a:stretch/>
        </p:blipFill>
        <p:spPr>
          <a:xfrm>
            <a:off x="8610600" y="10"/>
            <a:ext cx="3581400" cy="1677587"/>
          </a:xfrm>
          <a:custGeom>
            <a:avLst/>
            <a:gdLst/>
            <a:ahLst/>
            <a:cxnLst/>
            <a:rect l="l" t="t" r="r" b="b"/>
            <a:pathLst>
              <a:path w="3581400" h="1677597">
                <a:moveTo>
                  <a:pt x="161395" y="0"/>
                </a:moveTo>
                <a:lnTo>
                  <a:pt x="3581400" y="0"/>
                </a:lnTo>
                <a:lnTo>
                  <a:pt x="3581400" y="1677597"/>
                </a:lnTo>
                <a:lnTo>
                  <a:pt x="16028" y="1677597"/>
                </a:lnTo>
                <a:lnTo>
                  <a:pt x="14520" y="1674742"/>
                </a:lnTo>
                <a:cubicBezTo>
                  <a:pt x="19077" y="1661158"/>
                  <a:pt x="13236" y="1655969"/>
                  <a:pt x="11870" y="1634532"/>
                </a:cubicBezTo>
                <a:cubicBezTo>
                  <a:pt x="15960" y="1627315"/>
                  <a:pt x="14857" y="1619871"/>
                  <a:pt x="12123" y="1611974"/>
                </a:cubicBezTo>
                <a:cubicBezTo>
                  <a:pt x="14601" y="1592532"/>
                  <a:pt x="11088" y="1572641"/>
                  <a:pt x="10881" y="1549670"/>
                </a:cubicBezTo>
                <a:lnTo>
                  <a:pt x="1421" y="1487568"/>
                </a:lnTo>
                <a:lnTo>
                  <a:pt x="2231" y="1428268"/>
                </a:lnTo>
                <a:cubicBezTo>
                  <a:pt x="3846" y="1420887"/>
                  <a:pt x="5650" y="1413843"/>
                  <a:pt x="7559" y="1407245"/>
                </a:cubicBezTo>
                <a:cubicBezTo>
                  <a:pt x="2335" y="1397680"/>
                  <a:pt x="12971" y="1375400"/>
                  <a:pt x="1223" y="1371658"/>
                </a:cubicBezTo>
                <a:cubicBezTo>
                  <a:pt x="3461" y="1362565"/>
                  <a:pt x="8956" y="1359484"/>
                  <a:pt x="1070" y="1358381"/>
                </a:cubicBezTo>
                <a:cubicBezTo>
                  <a:pt x="1593" y="1355266"/>
                  <a:pt x="1218" y="1352935"/>
                  <a:pt x="412" y="1350955"/>
                </a:cubicBezTo>
                <a:lnTo>
                  <a:pt x="0" y="1350276"/>
                </a:lnTo>
                <a:lnTo>
                  <a:pt x="5162" y="1330155"/>
                </a:lnTo>
                <a:lnTo>
                  <a:pt x="4981" y="1326976"/>
                </a:lnTo>
                <a:lnTo>
                  <a:pt x="9454" y="1314508"/>
                </a:lnTo>
                <a:lnTo>
                  <a:pt x="17855" y="1287115"/>
                </a:lnTo>
                <a:cubicBezTo>
                  <a:pt x="19212" y="1284856"/>
                  <a:pt x="26250" y="1256761"/>
                  <a:pt x="28140" y="1255674"/>
                </a:cubicBezTo>
                <a:cubicBezTo>
                  <a:pt x="23472" y="1220662"/>
                  <a:pt x="37878" y="1249642"/>
                  <a:pt x="40706" y="1216246"/>
                </a:cubicBezTo>
                <a:cubicBezTo>
                  <a:pt x="29115" y="1194325"/>
                  <a:pt x="44888" y="1197089"/>
                  <a:pt x="48102" y="1147300"/>
                </a:cubicBezTo>
                <a:cubicBezTo>
                  <a:pt x="54707" y="1121708"/>
                  <a:pt x="50727" y="1107942"/>
                  <a:pt x="63890" y="1070753"/>
                </a:cubicBezTo>
                <a:cubicBezTo>
                  <a:pt x="68816" y="1034410"/>
                  <a:pt x="75171" y="958324"/>
                  <a:pt x="77661" y="929239"/>
                </a:cubicBezTo>
                <a:cubicBezTo>
                  <a:pt x="69046" y="901681"/>
                  <a:pt x="78084" y="919168"/>
                  <a:pt x="78834" y="896242"/>
                </a:cubicBezTo>
                <a:cubicBezTo>
                  <a:pt x="88537" y="908295"/>
                  <a:pt x="76451" y="866480"/>
                  <a:pt x="88448" y="872205"/>
                </a:cubicBezTo>
                <a:cubicBezTo>
                  <a:pt x="88206" y="867852"/>
                  <a:pt x="87591" y="863453"/>
                  <a:pt x="86885" y="858997"/>
                </a:cubicBezTo>
                <a:cubicBezTo>
                  <a:pt x="86765" y="858219"/>
                  <a:pt x="86642" y="857442"/>
                  <a:pt x="86522" y="856664"/>
                </a:cubicBezTo>
                <a:lnTo>
                  <a:pt x="87113" y="848522"/>
                </a:lnTo>
                <a:lnTo>
                  <a:pt x="84722" y="844735"/>
                </a:lnTo>
                <a:lnTo>
                  <a:pt x="83780" y="831413"/>
                </a:lnTo>
                <a:cubicBezTo>
                  <a:pt x="83822" y="826652"/>
                  <a:pt x="84330" y="821802"/>
                  <a:pt x="85585" y="816845"/>
                </a:cubicBezTo>
                <a:cubicBezTo>
                  <a:pt x="94144" y="803184"/>
                  <a:pt x="85848" y="765821"/>
                  <a:pt x="97019" y="749378"/>
                </a:cubicBezTo>
                <a:cubicBezTo>
                  <a:pt x="100233" y="742498"/>
                  <a:pt x="104715" y="716106"/>
                  <a:pt x="102234" y="708014"/>
                </a:cubicBezTo>
                <a:cubicBezTo>
                  <a:pt x="102481" y="701872"/>
                  <a:pt x="104818" y="696611"/>
                  <a:pt x="101661" y="690731"/>
                </a:cubicBezTo>
                <a:cubicBezTo>
                  <a:pt x="98063" y="682521"/>
                  <a:pt x="108190" y="669704"/>
                  <a:pt x="102578" y="667652"/>
                </a:cubicBezTo>
                <a:cubicBezTo>
                  <a:pt x="105340" y="642306"/>
                  <a:pt x="115874" y="560911"/>
                  <a:pt x="118234" y="538657"/>
                </a:cubicBezTo>
                <a:cubicBezTo>
                  <a:pt x="117638" y="537302"/>
                  <a:pt x="117131" y="535775"/>
                  <a:pt x="116730" y="534128"/>
                </a:cubicBezTo>
                <a:cubicBezTo>
                  <a:pt x="114402" y="524544"/>
                  <a:pt x="116056" y="512942"/>
                  <a:pt x="120423" y="508217"/>
                </a:cubicBezTo>
                <a:cubicBezTo>
                  <a:pt x="135842" y="482476"/>
                  <a:pt x="140032" y="452305"/>
                  <a:pt x="146490" y="425691"/>
                </a:cubicBezTo>
                <a:cubicBezTo>
                  <a:pt x="152632" y="394798"/>
                  <a:pt x="137378" y="407838"/>
                  <a:pt x="153347" y="374828"/>
                </a:cubicBezTo>
                <a:cubicBezTo>
                  <a:pt x="149818" y="367784"/>
                  <a:pt x="150382" y="362614"/>
                  <a:pt x="153662" y="355448"/>
                </a:cubicBezTo>
                <a:cubicBezTo>
                  <a:pt x="156334" y="340231"/>
                  <a:pt x="145653" y="334489"/>
                  <a:pt x="154323" y="323061"/>
                </a:cubicBezTo>
                <a:cubicBezTo>
                  <a:pt x="148259" y="322134"/>
                  <a:pt x="156546" y="292315"/>
                  <a:pt x="149604" y="295584"/>
                </a:cubicBezTo>
                <a:cubicBezTo>
                  <a:pt x="145978" y="282129"/>
                  <a:pt x="155190" y="282737"/>
                  <a:pt x="152223" y="269800"/>
                </a:cubicBezTo>
                <a:cubicBezTo>
                  <a:pt x="152875" y="257840"/>
                  <a:pt x="157283" y="280242"/>
                  <a:pt x="159574" y="268040"/>
                </a:cubicBezTo>
                <a:cubicBezTo>
                  <a:pt x="161332" y="252572"/>
                  <a:pt x="171677" y="259420"/>
                  <a:pt x="160187" y="239084"/>
                </a:cubicBezTo>
                <a:cubicBezTo>
                  <a:pt x="165715" y="225322"/>
                  <a:pt x="160228" y="218349"/>
                  <a:pt x="160377" y="194696"/>
                </a:cubicBezTo>
                <a:lnTo>
                  <a:pt x="162286" y="188429"/>
                </a:lnTo>
                <a:lnTo>
                  <a:pt x="156932" y="180431"/>
                </a:lnTo>
                <a:cubicBezTo>
                  <a:pt x="154788" y="175986"/>
                  <a:pt x="153490" y="170658"/>
                  <a:pt x="154246" y="163556"/>
                </a:cubicBezTo>
                <a:cubicBezTo>
                  <a:pt x="168756" y="121106"/>
                  <a:pt x="144558" y="160910"/>
                  <a:pt x="153818" y="90171"/>
                </a:cubicBezTo>
                <a:cubicBezTo>
                  <a:pt x="155960" y="86805"/>
                  <a:pt x="154719" y="77320"/>
                  <a:pt x="152128" y="77275"/>
                </a:cubicBezTo>
                <a:cubicBezTo>
                  <a:pt x="153243" y="72994"/>
                  <a:pt x="158878" y="63894"/>
                  <a:pt x="154912" y="61293"/>
                </a:cubicBezTo>
                <a:cubicBezTo>
                  <a:pt x="155507" y="49699"/>
                  <a:pt x="156808" y="38400"/>
                  <a:pt x="158770" y="27665"/>
                </a:cubicBezTo>
                <a:lnTo>
                  <a:pt x="164401" y="5871"/>
                </a:lnTo>
                <a:lnTo>
                  <a:pt x="161421" y="241"/>
                </a:lnTo>
                <a:cubicBezTo>
                  <a:pt x="161412" y="161"/>
                  <a:pt x="161403" y="80"/>
                  <a:pt x="161395" y="0"/>
                </a:cubicBezTo>
                <a:close/>
              </a:path>
            </a:pathLst>
          </a:custGeom>
        </p:spPr>
      </p:pic>
      <p:pic>
        <p:nvPicPr>
          <p:cNvPr id="11" name="Picture 10" descr="A person taking a picture of herself in a hallway&#10;&#10;Description automatically generated">
            <a:extLst>
              <a:ext uri="{FF2B5EF4-FFF2-40B4-BE49-F238E27FC236}">
                <a16:creationId xmlns:a16="http://schemas.microsoft.com/office/drawing/2014/main" id="{B3174B8A-5B10-A211-C797-41CBC9470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850"/>
          <a:stretch/>
        </p:blipFill>
        <p:spPr>
          <a:xfrm>
            <a:off x="8617346" y="1657844"/>
            <a:ext cx="3574654" cy="1752443"/>
          </a:xfrm>
          <a:custGeom>
            <a:avLst/>
            <a:gdLst/>
            <a:ahLst/>
            <a:cxnLst/>
            <a:rect l="l" t="t" r="r" b="b"/>
            <a:pathLst>
              <a:path w="3574654" h="1752443">
                <a:moveTo>
                  <a:pt x="8656" y="0"/>
                </a:moveTo>
                <a:lnTo>
                  <a:pt x="3574654" y="0"/>
                </a:lnTo>
                <a:lnTo>
                  <a:pt x="3574654" y="1752443"/>
                </a:lnTo>
                <a:lnTo>
                  <a:pt x="174206" y="1752443"/>
                </a:lnTo>
                <a:lnTo>
                  <a:pt x="173520" y="1742722"/>
                </a:lnTo>
                <a:cubicBezTo>
                  <a:pt x="166693" y="1740806"/>
                  <a:pt x="168850" y="1709464"/>
                  <a:pt x="158494" y="1720158"/>
                </a:cubicBezTo>
                <a:cubicBezTo>
                  <a:pt x="157707" y="1709842"/>
                  <a:pt x="161192" y="1700765"/>
                  <a:pt x="154638" y="1709133"/>
                </a:cubicBezTo>
                <a:cubicBezTo>
                  <a:pt x="154175" y="1705884"/>
                  <a:pt x="153224" y="1704360"/>
                  <a:pt x="152028" y="1703639"/>
                </a:cubicBezTo>
                <a:lnTo>
                  <a:pt x="151510" y="1703552"/>
                </a:lnTo>
                <a:lnTo>
                  <a:pt x="149939" y="1680484"/>
                </a:lnTo>
                <a:lnTo>
                  <a:pt x="148900" y="1678015"/>
                </a:lnTo>
                <a:cubicBezTo>
                  <a:pt x="148913" y="1672749"/>
                  <a:pt x="148924" y="1667484"/>
                  <a:pt x="148936" y="1662218"/>
                </a:cubicBezTo>
                <a:lnTo>
                  <a:pt x="148390" y="1654463"/>
                </a:lnTo>
                <a:lnTo>
                  <a:pt x="149402" y="1651435"/>
                </a:lnTo>
                <a:cubicBezTo>
                  <a:pt x="149846" y="1648628"/>
                  <a:pt x="149650" y="1645207"/>
                  <a:pt x="148002" y="1640413"/>
                </a:cubicBezTo>
                <a:lnTo>
                  <a:pt x="147401" y="1639463"/>
                </a:lnTo>
                <a:lnTo>
                  <a:pt x="147883" y="1629196"/>
                </a:lnTo>
                <a:cubicBezTo>
                  <a:pt x="148324" y="1625687"/>
                  <a:pt x="149076" y="1622319"/>
                  <a:pt x="150267" y="1619175"/>
                </a:cubicBezTo>
                <a:cubicBezTo>
                  <a:pt x="136723" y="1595128"/>
                  <a:pt x="139317" y="1561402"/>
                  <a:pt x="132165" y="1529881"/>
                </a:cubicBezTo>
                <a:cubicBezTo>
                  <a:pt x="133186" y="1488865"/>
                  <a:pt x="141785" y="1480519"/>
                  <a:pt x="131022" y="1453616"/>
                </a:cubicBezTo>
                <a:cubicBezTo>
                  <a:pt x="127310" y="1440813"/>
                  <a:pt x="129541" y="1421555"/>
                  <a:pt x="120754" y="1389024"/>
                </a:cubicBezTo>
                <a:cubicBezTo>
                  <a:pt x="114227" y="1358388"/>
                  <a:pt x="111705" y="1330175"/>
                  <a:pt x="105496" y="1302691"/>
                </a:cubicBezTo>
                <a:cubicBezTo>
                  <a:pt x="99430" y="1269937"/>
                  <a:pt x="99163" y="1277652"/>
                  <a:pt x="95268" y="1258284"/>
                </a:cubicBezTo>
                <a:cubicBezTo>
                  <a:pt x="93851" y="1254897"/>
                  <a:pt x="86672" y="1222305"/>
                  <a:pt x="84858" y="1219376"/>
                </a:cubicBezTo>
                <a:cubicBezTo>
                  <a:pt x="80520" y="1201736"/>
                  <a:pt x="73502" y="1179721"/>
                  <a:pt x="69245" y="1152443"/>
                </a:cubicBezTo>
                <a:cubicBezTo>
                  <a:pt x="72181" y="1130820"/>
                  <a:pt x="55102" y="1109065"/>
                  <a:pt x="59323" y="1082021"/>
                </a:cubicBezTo>
                <a:cubicBezTo>
                  <a:pt x="59933" y="1072426"/>
                  <a:pt x="56059" y="1044866"/>
                  <a:pt x="51817" y="1040962"/>
                </a:cubicBezTo>
                <a:cubicBezTo>
                  <a:pt x="50286" y="1035485"/>
                  <a:pt x="50657" y="1028293"/>
                  <a:pt x="46503" y="1027051"/>
                </a:cubicBezTo>
                <a:cubicBezTo>
                  <a:pt x="41346" y="1024363"/>
                  <a:pt x="45759" y="1001606"/>
                  <a:pt x="40736" y="1006491"/>
                </a:cubicBezTo>
                <a:cubicBezTo>
                  <a:pt x="43694" y="990397"/>
                  <a:pt x="32609" y="982630"/>
                  <a:pt x="28654" y="971512"/>
                </a:cubicBezTo>
                <a:cubicBezTo>
                  <a:pt x="30316" y="964989"/>
                  <a:pt x="28253" y="959112"/>
                  <a:pt x="25191" y="951644"/>
                </a:cubicBezTo>
                <a:lnTo>
                  <a:pt x="21142" y="941381"/>
                </a:lnTo>
                <a:cubicBezTo>
                  <a:pt x="21020" y="939810"/>
                  <a:pt x="20896" y="938238"/>
                  <a:pt x="20773" y="936667"/>
                </a:cubicBezTo>
                <a:cubicBezTo>
                  <a:pt x="19874" y="928278"/>
                  <a:pt x="16398" y="900629"/>
                  <a:pt x="15745" y="891045"/>
                </a:cubicBezTo>
                <a:lnTo>
                  <a:pt x="16852" y="879166"/>
                </a:lnTo>
                <a:cubicBezTo>
                  <a:pt x="16064" y="875445"/>
                  <a:pt x="11752" y="871879"/>
                  <a:pt x="11024" y="868721"/>
                </a:cubicBezTo>
                <a:lnTo>
                  <a:pt x="12485" y="860219"/>
                </a:lnTo>
                <a:cubicBezTo>
                  <a:pt x="8271" y="861111"/>
                  <a:pt x="11740" y="851094"/>
                  <a:pt x="11850" y="843525"/>
                </a:cubicBezTo>
                <a:cubicBezTo>
                  <a:pt x="11730" y="828022"/>
                  <a:pt x="11612" y="812518"/>
                  <a:pt x="11493" y="797015"/>
                </a:cubicBezTo>
                <a:lnTo>
                  <a:pt x="9000" y="768303"/>
                </a:lnTo>
                <a:lnTo>
                  <a:pt x="10494" y="759507"/>
                </a:lnTo>
                <a:cubicBezTo>
                  <a:pt x="10852" y="740351"/>
                  <a:pt x="4936" y="719172"/>
                  <a:pt x="9764" y="705570"/>
                </a:cubicBezTo>
                <a:cubicBezTo>
                  <a:pt x="10332" y="700041"/>
                  <a:pt x="10202" y="695038"/>
                  <a:pt x="9638" y="690388"/>
                </a:cubicBezTo>
                <a:lnTo>
                  <a:pt x="7047" y="677974"/>
                </a:lnTo>
                <a:lnTo>
                  <a:pt x="0" y="653388"/>
                </a:lnTo>
                <a:cubicBezTo>
                  <a:pt x="12182" y="652146"/>
                  <a:pt x="-4668" y="595337"/>
                  <a:pt x="6127" y="601549"/>
                </a:cubicBezTo>
                <a:cubicBezTo>
                  <a:pt x="3933" y="578838"/>
                  <a:pt x="25694" y="557816"/>
                  <a:pt x="13968" y="535919"/>
                </a:cubicBezTo>
                <a:cubicBezTo>
                  <a:pt x="14926" y="501851"/>
                  <a:pt x="11016" y="453329"/>
                  <a:pt x="11875" y="420166"/>
                </a:cubicBezTo>
                <a:cubicBezTo>
                  <a:pt x="6938" y="426282"/>
                  <a:pt x="8070" y="396529"/>
                  <a:pt x="8209" y="392858"/>
                </a:cubicBezTo>
                <a:cubicBezTo>
                  <a:pt x="10678" y="370586"/>
                  <a:pt x="9897" y="351343"/>
                  <a:pt x="13049" y="312846"/>
                </a:cubicBezTo>
                <a:cubicBezTo>
                  <a:pt x="11510" y="278783"/>
                  <a:pt x="19654" y="249172"/>
                  <a:pt x="10752" y="217790"/>
                </a:cubicBezTo>
                <a:cubicBezTo>
                  <a:pt x="12418" y="215662"/>
                  <a:pt x="13704" y="213034"/>
                  <a:pt x="14712" y="210066"/>
                </a:cubicBezTo>
                <a:lnTo>
                  <a:pt x="16900" y="200849"/>
                </a:lnTo>
                <a:lnTo>
                  <a:pt x="16484" y="199564"/>
                </a:lnTo>
                <a:cubicBezTo>
                  <a:pt x="15715" y="194009"/>
                  <a:pt x="16101" y="190699"/>
                  <a:pt x="16998" y="188389"/>
                </a:cubicBezTo>
                <a:lnTo>
                  <a:pt x="18474" y="186250"/>
                </a:lnTo>
                <a:lnTo>
                  <a:pt x="19253" y="178676"/>
                </a:lnTo>
                <a:lnTo>
                  <a:pt x="23738" y="138548"/>
                </a:lnTo>
                <a:lnTo>
                  <a:pt x="23258" y="138123"/>
                </a:lnTo>
                <a:cubicBezTo>
                  <a:pt x="22237" y="136655"/>
                  <a:pt x="21585" y="134605"/>
                  <a:pt x="21688" y="131277"/>
                </a:cubicBezTo>
                <a:cubicBezTo>
                  <a:pt x="14019" y="134681"/>
                  <a:pt x="18874" y="128568"/>
                  <a:pt x="19855" y="118460"/>
                </a:cubicBezTo>
                <a:cubicBezTo>
                  <a:pt x="8164" y="121490"/>
                  <a:pt x="15490" y="93803"/>
                  <a:pt x="9287" y="87467"/>
                </a:cubicBezTo>
                <a:cubicBezTo>
                  <a:pt x="10272" y="79974"/>
                  <a:pt x="11100" y="72101"/>
                  <a:pt x="11706" y="64012"/>
                </a:cubicBezTo>
                <a:cubicBezTo>
                  <a:pt x="11774" y="62414"/>
                  <a:pt x="11844" y="60817"/>
                  <a:pt x="11913" y="59219"/>
                </a:cubicBezTo>
                <a:lnTo>
                  <a:pt x="11800" y="59091"/>
                </a:lnTo>
                <a:cubicBezTo>
                  <a:pt x="11601" y="57983"/>
                  <a:pt x="11577" y="56382"/>
                  <a:pt x="11792" y="53973"/>
                </a:cubicBezTo>
                <a:lnTo>
                  <a:pt x="12291" y="50475"/>
                </a:lnTo>
                <a:lnTo>
                  <a:pt x="12694" y="41175"/>
                </a:lnTo>
                <a:lnTo>
                  <a:pt x="12068" y="37768"/>
                </a:lnTo>
                <a:lnTo>
                  <a:pt x="10718" y="36122"/>
                </a:lnTo>
                <a:cubicBezTo>
                  <a:pt x="10782" y="35853"/>
                  <a:pt x="10846" y="35583"/>
                  <a:pt x="10911" y="35314"/>
                </a:cubicBezTo>
                <a:cubicBezTo>
                  <a:pt x="13618" y="29654"/>
                  <a:pt x="17224" y="28942"/>
                  <a:pt x="7774" y="16898"/>
                </a:cubicBezTo>
                <a:close/>
              </a:path>
            </a:pathLst>
          </a:custGeom>
        </p:spPr>
      </p:pic>
      <p:pic>
        <p:nvPicPr>
          <p:cNvPr id="5" name="Picture 4" descr="A group of refrigerators in a room&#10;&#10;Description automatically generated">
            <a:extLst>
              <a:ext uri="{FF2B5EF4-FFF2-40B4-BE49-F238E27FC236}">
                <a16:creationId xmlns:a16="http://schemas.microsoft.com/office/drawing/2014/main" id="{6115D5FC-704B-8491-663B-77C8DF3384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8509"/>
          <a:stretch/>
        </p:blipFill>
        <p:spPr>
          <a:xfrm>
            <a:off x="8786988" y="3390534"/>
            <a:ext cx="3405012" cy="1752443"/>
          </a:xfrm>
          <a:custGeom>
            <a:avLst/>
            <a:gdLst/>
            <a:ahLst/>
            <a:cxnLst/>
            <a:rect l="l" t="t" r="r" b="b"/>
            <a:pathLst>
              <a:path w="3405012" h="1752443">
                <a:moveTo>
                  <a:pt x="0" y="0"/>
                </a:moveTo>
                <a:lnTo>
                  <a:pt x="3405012" y="0"/>
                </a:lnTo>
                <a:lnTo>
                  <a:pt x="3405012" y="1752443"/>
                </a:lnTo>
                <a:lnTo>
                  <a:pt x="150701" y="1752443"/>
                </a:lnTo>
                <a:lnTo>
                  <a:pt x="151133" y="1747002"/>
                </a:lnTo>
                <a:cubicBezTo>
                  <a:pt x="148082" y="1720397"/>
                  <a:pt x="138162" y="1706976"/>
                  <a:pt x="141124" y="1679782"/>
                </a:cubicBezTo>
                <a:cubicBezTo>
                  <a:pt x="138233" y="1654888"/>
                  <a:pt x="132497" y="1634841"/>
                  <a:pt x="132620" y="1612573"/>
                </a:cubicBezTo>
                <a:cubicBezTo>
                  <a:pt x="129044" y="1605219"/>
                  <a:pt x="127104" y="1597620"/>
                  <a:pt x="130223" y="1587920"/>
                </a:cubicBezTo>
                <a:lnTo>
                  <a:pt x="118649" y="1517306"/>
                </a:lnTo>
                <a:cubicBezTo>
                  <a:pt x="118727" y="1504116"/>
                  <a:pt x="126587" y="1522582"/>
                  <a:pt x="125184" y="1510721"/>
                </a:cubicBezTo>
                <a:cubicBezTo>
                  <a:pt x="120254" y="1500337"/>
                  <a:pt x="128918" y="1494774"/>
                  <a:pt x="123286" y="1484337"/>
                </a:cubicBezTo>
                <a:cubicBezTo>
                  <a:pt x="117384" y="1492089"/>
                  <a:pt x="120076" y="1448204"/>
                  <a:pt x="114286" y="1451361"/>
                </a:cubicBezTo>
                <a:cubicBezTo>
                  <a:pt x="120422" y="1434659"/>
                  <a:pt x="109532" y="1426428"/>
                  <a:pt x="109458" y="1410107"/>
                </a:cubicBezTo>
                <a:cubicBezTo>
                  <a:pt x="111304" y="1401070"/>
                  <a:pt x="116414" y="1379312"/>
                  <a:pt x="111952" y="1374933"/>
                </a:cubicBezTo>
                <a:cubicBezTo>
                  <a:pt x="121247" y="1332742"/>
                  <a:pt x="111990" y="1355376"/>
                  <a:pt x="112507" y="1321763"/>
                </a:cubicBezTo>
                <a:cubicBezTo>
                  <a:pt x="114038" y="1292024"/>
                  <a:pt x="104680" y="1296583"/>
                  <a:pt x="114684" y="1261703"/>
                </a:cubicBezTo>
                <a:cubicBezTo>
                  <a:pt x="117951" y="1254272"/>
                  <a:pt x="117538" y="1242085"/>
                  <a:pt x="113764" y="1234482"/>
                </a:cubicBezTo>
                <a:cubicBezTo>
                  <a:pt x="113115" y="1233173"/>
                  <a:pt x="112388" y="1232054"/>
                  <a:pt x="111607" y="1231156"/>
                </a:cubicBezTo>
                <a:cubicBezTo>
                  <a:pt x="119170" y="1209268"/>
                  <a:pt x="112520" y="1202536"/>
                  <a:pt x="118230" y="1191103"/>
                </a:cubicBezTo>
                <a:cubicBezTo>
                  <a:pt x="116952" y="1164152"/>
                  <a:pt x="106928" y="1147748"/>
                  <a:pt x="111866" y="1137301"/>
                </a:cubicBezTo>
                <a:cubicBezTo>
                  <a:pt x="109070" y="1117917"/>
                  <a:pt x="103766" y="1087902"/>
                  <a:pt x="101461" y="1074796"/>
                </a:cubicBezTo>
                <a:cubicBezTo>
                  <a:pt x="97539" y="1071283"/>
                  <a:pt x="98827" y="1064698"/>
                  <a:pt x="98024" y="1058665"/>
                </a:cubicBezTo>
                <a:cubicBezTo>
                  <a:pt x="94360" y="1052587"/>
                  <a:pt x="94092" y="1024379"/>
                  <a:pt x="95922" y="1015662"/>
                </a:cubicBezTo>
                <a:lnTo>
                  <a:pt x="91333" y="988711"/>
                </a:lnTo>
                <a:cubicBezTo>
                  <a:pt x="98562" y="941987"/>
                  <a:pt x="70330" y="921576"/>
                  <a:pt x="96654" y="884719"/>
                </a:cubicBezTo>
                <a:cubicBezTo>
                  <a:pt x="96548" y="867680"/>
                  <a:pt x="88256" y="880245"/>
                  <a:pt x="88150" y="863206"/>
                </a:cubicBezTo>
                <a:cubicBezTo>
                  <a:pt x="84996" y="840798"/>
                  <a:pt x="96332" y="851480"/>
                  <a:pt x="83698" y="830894"/>
                </a:cubicBezTo>
                <a:cubicBezTo>
                  <a:pt x="86835" y="790339"/>
                  <a:pt x="74016" y="769075"/>
                  <a:pt x="83164" y="732509"/>
                </a:cubicBezTo>
                <a:cubicBezTo>
                  <a:pt x="78466" y="739607"/>
                  <a:pt x="78936" y="653434"/>
                  <a:pt x="79811" y="641624"/>
                </a:cubicBezTo>
                <a:cubicBezTo>
                  <a:pt x="79592" y="616474"/>
                  <a:pt x="81385" y="589914"/>
                  <a:pt x="81852" y="551694"/>
                </a:cubicBezTo>
                <a:cubicBezTo>
                  <a:pt x="78871" y="517898"/>
                  <a:pt x="88476" y="533562"/>
                  <a:pt x="78257" y="503221"/>
                </a:cubicBezTo>
                <a:cubicBezTo>
                  <a:pt x="78107" y="484544"/>
                  <a:pt x="80125" y="442761"/>
                  <a:pt x="80950" y="439631"/>
                </a:cubicBezTo>
                <a:lnTo>
                  <a:pt x="80482" y="438394"/>
                </a:lnTo>
                <a:cubicBezTo>
                  <a:pt x="79478" y="432938"/>
                  <a:pt x="79723" y="429594"/>
                  <a:pt x="80521" y="427195"/>
                </a:cubicBezTo>
                <a:lnTo>
                  <a:pt x="81904" y="424907"/>
                </a:lnTo>
                <a:cubicBezTo>
                  <a:pt x="82057" y="422363"/>
                  <a:pt x="82210" y="419819"/>
                  <a:pt x="82363" y="417275"/>
                </a:cubicBezTo>
                <a:lnTo>
                  <a:pt x="84426" y="402379"/>
                </a:lnTo>
                <a:lnTo>
                  <a:pt x="83723" y="399462"/>
                </a:lnTo>
                <a:lnTo>
                  <a:pt x="85140" y="376794"/>
                </a:lnTo>
                <a:lnTo>
                  <a:pt x="84643" y="376419"/>
                </a:lnTo>
                <a:cubicBezTo>
                  <a:pt x="83560" y="375065"/>
                  <a:pt x="82822" y="373090"/>
                  <a:pt x="82783" y="369762"/>
                </a:cubicBezTo>
                <a:cubicBezTo>
                  <a:pt x="75270" y="373969"/>
                  <a:pt x="79859" y="367360"/>
                  <a:pt x="80411" y="357178"/>
                </a:cubicBezTo>
                <a:cubicBezTo>
                  <a:pt x="68864" y="361439"/>
                  <a:pt x="75006" y="333058"/>
                  <a:pt x="68544" y="327402"/>
                </a:cubicBezTo>
                <a:cubicBezTo>
                  <a:pt x="69211" y="319824"/>
                  <a:pt x="69703" y="311889"/>
                  <a:pt x="69965" y="303760"/>
                </a:cubicBezTo>
                <a:cubicBezTo>
                  <a:pt x="69966" y="302159"/>
                  <a:pt x="69968" y="300559"/>
                  <a:pt x="69969" y="298958"/>
                </a:cubicBezTo>
                <a:lnTo>
                  <a:pt x="69852" y="298844"/>
                </a:lnTo>
                <a:cubicBezTo>
                  <a:pt x="69606" y="297762"/>
                  <a:pt x="69513" y="296167"/>
                  <a:pt x="69626" y="293743"/>
                </a:cubicBezTo>
                <a:lnTo>
                  <a:pt x="69977" y="290202"/>
                </a:lnTo>
                <a:lnTo>
                  <a:pt x="69984" y="280887"/>
                </a:lnTo>
                <a:lnTo>
                  <a:pt x="69214" y="277557"/>
                </a:lnTo>
                <a:cubicBezTo>
                  <a:pt x="64253" y="266466"/>
                  <a:pt x="49047" y="274944"/>
                  <a:pt x="54630" y="251845"/>
                </a:cubicBezTo>
                <a:cubicBezTo>
                  <a:pt x="50339" y="228523"/>
                  <a:pt x="39950" y="218978"/>
                  <a:pt x="41532" y="193531"/>
                </a:cubicBezTo>
                <a:cubicBezTo>
                  <a:pt x="37482" y="171719"/>
                  <a:pt x="30875" y="155057"/>
                  <a:pt x="29911" y="134827"/>
                </a:cubicBezTo>
                <a:cubicBezTo>
                  <a:pt x="26044" y="129106"/>
                  <a:pt x="23769" y="122729"/>
                  <a:pt x="26358" y="113105"/>
                </a:cubicBezTo>
                <a:cubicBezTo>
                  <a:pt x="21488" y="93532"/>
                  <a:pt x="15187" y="92470"/>
                  <a:pt x="17140" y="76451"/>
                </a:cubicBezTo>
                <a:cubicBezTo>
                  <a:pt x="6336" y="71246"/>
                  <a:pt x="9567" y="68160"/>
                  <a:pt x="11130" y="60946"/>
                </a:cubicBezTo>
                <a:cubicBezTo>
                  <a:pt x="11146" y="60646"/>
                  <a:pt x="11160" y="60347"/>
                  <a:pt x="11175" y="60047"/>
                </a:cubicBezTo>
                <a:lnTo>
                  <a:pt x="9643" y="59374"/>
                </a:lnTo>
                <a:lnTo>
                  <a:pt x="8490" y="56536"/>
                </a:lnTo>
                <a:lnTo>
                  <a:pt x="7301" y="47381"/>
                </a:lnTo>
                <a:cubicBezTo>
                  <a:pt x="7260" y="46156"/>
                  <a:pt x="7219" y="44931"/>
                  <a:pt x="7178" y="43706"/>
                </a:cubicBezTo>
                <a:cubicBezTo>
                  <a:pt x="6973" y="41260"/>
                  <a:pt x="6682" y="39746"/>
                  <a:pt x="6309" y="38823"/>
                </a:cubicBezTo>
                <a:cubicBezTo>
                  <a:pt x="6268" y="38807"/>
                  <a:pt x="6228" y="38790"/>
                  <a:pt x="6186" y="38775"/>
                </a:cubicBezTo>
                <a:lnTo>
                  <a:pt x="5573" y="34055"/>
                </a:lnTo>
                <a:cubicBezTo>
                  <a:pt x="4775" y="25924"/>
                  <a:pt x="4222" y="17849"/>
                  <a:pt x="3878" y="10032"/>
                </a:cubicBezTo>
                <a:close/>
              </a:path>
            </a:pathLst>
          </a:custGeom>
        </p:spPr>
      </p:pic>
      <p:pic>
        <p:nvPicPr>
          <p:cNvPr id="7" name="Picture 6" descr="A cabinet in a room&#10;&#10;Description automatically generated">
            <a:extLst>
              <a:ext uri="{FF2B5EF4-FFF2-40B4-BE49-F238E27FC236}">
                <a16:creationId xmlns:a16="http://schemas.microsoft.com/office/drawing/2014/main" id="{093F6D48-82C6-98A0-2656-C59E2E328C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337"/>
          <a:stretch/>
        </p:blipFill>
        <p:spPr>
          <a:xfrm>
            <a:off x="8936986" y="5142978"/>
            <a:ext cx="3255014" cy="1715021"/>
          </a:xfrm>
          <a:custGeom>
            <a:avLst/>
            <a:gdLst/>
            <a:ahLst/>
            <a:cxnLst/>
            <a:rect l="l" t="t" r="r" b="b"/>
            <a:pathLst>
              <a:path w="3255014" h="1715021">
                <a:moveTo>
                  <a:pt x="703" y="0"/>
                </a:moveTo>
                <a:lnTo>
                  <a:pt x="3255014" y="0"/>
                </a:lnTo>
                <a:lnTo>
                  <a:pt x="3255014" y="1715021"/>
                </a:lnTo>
                <a:lnTo>
                  <a:pt x="20680" y="1715021"/>
                </a:lnTo>
                <a:lnTo>
                  <a:pt x="27488" y="1676166"/>
                </a:lnTo>
                <a:cubicBezTo>
                  <a:pt x="30060" y="1660248"/>
                  <a:pt x="32104" y="1646802"/>
                  <a:pt x="33656" y="1637755"/>
                </a:cubicBezTo>
                <a:cubicBezTo>
                  <a:pt x="39029" y="1635240"/>
                  <a:pt x="39060" y="1630227"/>
                  <a:pt x="36785" y="1620849"/>
                </a:cubicBezTo>
                <a:cubicBezTo>
                  <a:pt x="38105" y="1551256"/>
                  <a:pt x="100227" y="1472104"/>
                  <a:pt x="76656" y="1455842"/>
                </a:cubicBezTo>
                <a:cubicBezTo>
                  <a:pt x="77016" y="1439452"/>
                  <a:pt x="56490" y="1383714"/>
                  <a:pt x="62616" y="1345149"/>
                </a:cubicBezTo>
                <a:cubicBezTo>
                  <a:pt x="75519" y="1331119"/>
                  <a:pt x="65286" y="1248289"/>
                  <a:pt x="66967" y="1229214"/>
                </a:cubicBezTo>
                <a:cubicBezTo>
                  <a:pt x="75027" y="1226771"/>
                  <a:pt x="69197" y="1193906"/>
                  <a:pt x="80884" y="1198474"/>
                </a:cubicBezTo>
                <a:cubicBezTo>
                  <a:pt x="85953" y="1195255"/>
                  <a:pt x="86179" y="1185792"/>
                  <a:pt x="81857" y="1180728"/>
                </a:cubicBezTo>
                <a:cubicBezTo>
                  <a:pt x="83204" y="1169547"/>
                  <a:pt x="89262" y="1163440"/>
                  <a:pt x="82257" y="1151133"/>
                </a:cubicBezTo>
                <a:cubicBezTo>
                  <a:pt x="83837" y="1135715"/>
                  <a:pt x="101636" y="1122513"/>
                  <a:pt x="90618" y="1108407"/>
                </a:cubicBezTo>
                <a:cubicBezTo>
                  <a:pt x="108621" y="1097725"/>
                  <a:pt x="92049" y="1049300"/>
                  <a:pt x="95940" y="1018477"/>
                </a:cubicBezTo>
                <a:cubicBezTo>
                  <a:pt x="114997" y="965378"/>
                  <a:pt x="94883" y="900337"/>
                  <a:pt x="128252" y="875323"/>
                </a:cubicBezTo>
                <a:cubicBezTo>
                  <a:pt x="120042" y="819830"/>
                  <a:pt x="132154" y="777393"/>
                  <a:pt x="134499" y="734639"/>
                </a:cubicBezTo>
                <a:cubicBezTo>
                  <a:pt x="138830" y="715422"/>
                  <a:pt x="127012" y="702516"/>
                  <a:pt x="137671" y="686595"/>
                </a:cubicBezTo>
                <a:cubicBezTo>
                  <a:pt x="135031" y="648181"/>
                  <a:pt x="154500" y="566929"/>
                  <a:pt x="118662" y="504151"/>
                </a:cubicBezTo>
                <a:lnTo>
                  <a:pt x="70076" y="334867"/>
                </a:lnTo>
                <a:cubicBezTo>
                  <a:pt x="53138" y="284991"/>
                  <a:pt x="46242" y="268345"/>
                  <a:pt x="38295" y="239789"/>
                </a:cubicBezTo>
                <a:cubicBezTo>
                  <a:pt x="35440" y="214890"/>
                  <a:pt x="43757" y="197719"/>
                  <a:pt x="36565" y="163529"/>
                </a:cubicBezTo>
                <a:cubicBezTo>
                  <a:pt x="37934" y="145766"/>
                  <a:pt x="25190" y="110716"/>
                  <a:pt x="25258" y="98318"/>
                </a:cubicBezTo>
                <a:cubicBezTo>
                  <a:pt x="23374" y="99154"/>
                  <a:pt x="21566" y="92403"/>
                  <a:pt x="22800" y="89141"/>
                </a:cubicBezTo>
                <a:cubicBezTo>
                  <a:pt x="22768" y="32571"/>
                  <a:pt x="9002" y="70779"/>
                  <a:pt x="15482" y="33826"/>
                </a:cubicBezTo>
                <a:cubicBezTo>
                  <a:pt x="15094" y="16959"/>
                  <a:pt x="2812" y="18391"/>
                  <a:pt x="0" y="88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10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3338-5141-912B-C445-067CDEF6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6650303" cy="1330518"/>
          </a:xfrm>
        </p:spPr>
        <p:txBody>
          <a:bodyPr>
            <a:normAutofit/>
          </a:bodyPr>
          <a:lstStyle/>
          <a:p>
            <a:r>
              <a:rPr lang="en-GB" dirty="0"/>
              <a:t>New Dataset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A7D27C6-0A35-D389-C4A9-84964FD9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3779"/>
            <a:ext cx="6650302" cy="390890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Two new datasets were made for this project</a:t>
            </a:r>
          </a:p>
          <a:p>
            <a:endParaRPr lang="en-US" sz="2000" dirty="0"/>
          </a:p>
          <a:p>
            <a:r>
              <a:rPr lang="en-US" sz="2000" dirty="0"/>
              <a:t>Annotated Dataset</a:t>
            </a:r>
          </a:p>
          <a:p>
            <a:pPr lvl="1"/>
            <a:r>
              <a:rPr lang="en-US" sz="1600" dirty="0"/>
              <a:t>After noticing how similar the images in VMDD were, a new annotated dataset was created to how well the existing model would adapt.</a:t>
            </a:r>
          </a:p>
          <a:p>
            <a:pPr lvl="1"/>
            <a:r>
              <a:rPr lang="en-US" sz="1600" dirty="0"/>
              <a:t>It’s a very small dataset – consisting of just over 1,000 frames - and so isn’t used for training, just for testing adaptability.</a:t>
            </a:r>
          </a:p>
          <a:p>
            <a:r>
              <a:rPr lang="en-US" sz="2000" dirty="0"/>
              <a:t>Unannotated Dataset</a:t>
            </a:r>
          </a:p>
          <a:p>
            <a:pPr lvl="1"/>
            <a:r>
              <a:rPr lang="en-US" sz="1600" dirty="0"/>
              <a:t>A much larger unannotated dataset was also created using the </a:t>
            </a:r>
            <a:r>
              <a:rPr lang="en-US" sz="1600" dirty="0" err="1"/>
              <a:t>Pexels</a:t>
            </a:r>
            <a:r>
              <a:rPr lang="en-US" sz="1600" dirty="0"/>
              <a:t> API to gather 600 videos each containing a mirror. Total number of frames is </a:t>
            </a:r>
          </a:p>
          <a:p>
            <a:pPr lvl="1"/>
            <a:r>
              <a:rPr lang="en-US" sz="1600" dirty="0"/>
              <a:t>A lot more diverse environments, situations, and video lengths than the VMDD dataset.</a:t>
            </a:r>
          </a:p>
          <a:p>
            <a:pPr lvl="1"/>
            <a:r>
              <a:rPr lang="en-US" sz="1600" dirty="0"/>
              <a:t>Used for implementing a semi-supervised approach to mirror detection.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4" name="Picture 23" descr="A person in a black robe&#10;&#10;Description automatically generated">
            <a:extLst>
              <a:ext uri="{FF2B5EF4-FFF2-40B4-BE49-F238E27FC236}">
                <a16:creationId xmlns:a16="http://schemas.microsoft.com/office/drawing/2014/main" id="{E8C552B5-7CF3-ADB5-07DF-2FF1E593F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731"/>
          <a:stretch/>
        </p:blipFill>
        <p:spPr>
          <a:xfrm>
            <a:off x="8610600" y="10"/>
            <a:ext cx="3581400" cy="1677587"/>
          </a:xfrm>
          <a:custGeom>
            <a:avLst/>
            <a:gdLst/>
            <a:ahLst/>
            <a:cxnLst/>
            <a:rect l="l" t="t" r="r" b="b"/>
            <a:pathLst>
              <a:path w="3581400" h="1677597">
                <a:moveTo>
                  <a:pt x="161395" y="0"/>
                </a:moveTo>
                <a:lnTo>
                  <a:pt x="3581400" y="0"/>
                </a:lnTo>
                <a:lnTo>
                  <a:pt x="3581400" y="1677597"/>
                </a:lnTo>
                <a:lnTo>
                  <a:pt x="16028" y="1677597"/>
                </a:lnTo>
                <a:lnTo>
                  <a:pt x="14520" y="1674742"/>
                </a:lnTo>
                <a:cubicBezTo>
                  <a:pt x="19077" y="1661158"/>
                  <a:pt x="13236" y="1655969"/>
                  <a:pt x="11870" y="1634532"/>
                </a:cubicBezTo>
                <a:cubicBezTo>
                  <a:pt x="15960" y="1627315"/>
                  <a:pt x="14857" y="1619871"/>
                  <a:pt x="12123" y="1611974"/>
                </a:cubicBezTo>
                <a:cubicBezTo>
                  <a:pt x="14601" y="1592532"/>
                  <a:pt x="11088" y="1572641"/>
                  <a:pt x="10881" y="1549670"/>
                </a:cubicBezTo>
                <a:lnTo>
                  <a:pt x="1421" y="1487568"/>
                </a:lnTo>
                <a:lnTo>
                  <a:pt x="2231" y="1428268"/>
                </a:lnTo>
                <a:cubicBezTo>
                  <a:pt x="3846" y="1420887"/>
                  <a:pt x="5650" y="1413843"/>
                  <a:pt x="7559" y="1407245"/>
                </a:cubicBezTo>
                <a:cubicBezTo>
                  <a:pt x="2335" y="1397680"/>
                  <a:pt x="12971" y="1375400"/>
                  <a:pt x="1223" y="1371658"/>
                </a:cubicBezTo>
                <a:cubicBezTo>
                  <a:pt x="3461" y="1362565"/>
                  <a:pt x="8956" y="1359484"/>
                  <a:pt x="1070" y="1358381"/>
                </a:cubicBezTo>
                <a:cubicBezTo>
                  <a:pt x="1593" y="1355266"/>
                  <a:pt x="1218" y="1352935"/>
                  <a:pt x="412" y="1350955"/>
                </a:cubicBezTo>
                <a:lnTo>
                  <a:pt x="0" y="1350276"/>
                </a:lnTo>
                <a:lnTo>
                  <a:pt x="5162" y="1330155"/>
                </a:lnTo>
                <a:lnTo>
                  <a:pt x="4981" y="1326976"/>
                </a:lnTo>
                <a:lnTo>
                  <a:pt x="9454" y="1314508"/>
                </a:lnTo>
                <a:lnTo>
                  <a:pt x="17855" y="1287115"/>
                </a:lnTo>
                <a:cubicBezTo>
                  <a:pt x="19212" y="1284856"/>
                  <a:pt x="26250" y="1256761"/>
                  <a:pt x="28140" y="1255674"/>
                </a:cubicBezTo>
                <a:cubicBezTo>
                  <a:pt x="23472" y="1220662"/>
                  <a:pt x="37878" y="1249642"/>
                  <a:pt x="40706" y="1216246"/>
                </a:cubicBezTo>
                <a:cubicBezTo>
                  <a:pt x="29115" y="1194325"/>
                  <a:pt x="44888" y="1197089"/>
                  <a:pt x="48102" y="1147300"/>
                </a:cubicBezTo>
                <a:cubicBezTo>
                  <a:pt x="54707" y="1121708"/>
                  <a:pt x="50727" y="1107942"/>
                  <a:pt x="63890" y="1070753"/>
                </a:cubicBezTo>
                <a:cubicBezTo>
                  <a:pt x="68816" y="1034410"/>
                  <a:pt x="75171" y="958324"/>
                  <a:pt x="77661" y="929239"/>
                </a:cubicBezTo>
                <a:cubicBezTo>
                  <a:pt x="69046" y="901681"/>
                  <a:pt x="78084" y="919168"/>
                  <a:pt x="78834" y="896242"/>
                </a:cubicBezTo>
                <a:cubicBezTo>
                  <a:pt x="88537" y="908295"/>
                  <a:pt x="76451" y="866480"/>
                  <a:pt x="88448" y="872205"/>
                </a:cubicBezTo>
                <a:cubicBezTo>
                  <a:pt x="88206" y="867852"/>
                  <a:pt x="87591" y="863453"/>
                  <a:pt x="86885" y="858997"/>
                </a:cubicBezTo>
                <a:cubicBezTo>
                  <a:pt x="86765" y="858219"/>
                  <a:pt x="86642" y="857442"/>
                  <a:pt x="86522" y="856664"/>
                </a:cubicBezTo>
                <a:lnTo>
                  <a:pt x="87113" y="848522"/>
                </a:lnTo>
                <a:lnTo>
                  <a:pt x="84722" y="844735"/>
                </a:lnTo>
                <a:lnTo>
                  <a:pt x="83780" y="831413"/>
                </a:lnTo>
                <a:cubicBezTo>
                  <a:pt x="83822" y="826652"/>
                  <a:pt x="84330" y="821802"/>
                  <a:pt x="85585" y="816845"/>
                </a:cubicBezTo>
                <a:cubicBezTo>
                  <a:pt x="94144" y="803184"/>
                  <a:pt x="85848" y="765821"/>
                  <a:pt x="97019" y="749378"/>
                </a:cubicBezTo>
                <a:cubicBezTo>
                  <a:pt x="100233" y="742498"/>
                  <a:pt x="104715" y="716106"/>
                  <a:pt x="102234" y="708014"/>
                </a:cubicBezTo>
                <a:cubicBezTo>
                  <a:pt x="102481" y="701872"/>
                  <a:pt x="104818" y="696611"/>
                  <a:pt x="101661" y="690731"/>
                </a:cubicBezTo>
                <a:cubicBezTo>
                  <a:pt x="98063" y="682521"/>
                  <a:pt x="108190" y="669704"/>
                  <a:pt x="102578" y="667652"/>
                </a:cubicBezTo>
                <a:cubicBezTo>
                  <a:pt x="105340" y="642306"/>
                  <a:pt x="115874" y="560911"/>
                  <a:pt x="118234" y="538657"/>
                </a:cubicBezTo>
                <a:cubicBezTo>
                  <a:pt x="117638" y="537302"/>
                  <a:pt x="117131" y="535775"/>
                  <a:pt x="116730" y="534128"/>
                </a:cubicBezTo>
                <a:cubicBezTo>
                  <a:pt x="114402" y="524544"/>
                  <a:pt x="116056" y="512942"/>
                  <a:pt x="120423" y="508217"/>
                </a:cubicBezTo>
                <a:cubicBezTo>
                  <a:pt x="135842" y="482476"/>
                  <a:pt x="140032" y="452305"/>
                  <a:pt x="146490" y="425691"/>
                </a:cubicBezTo>
                <a:cubicBezTo>
                  <a:pt x="152632" y="394798"/>
                  <a:pt x="137378" y="407838"/>
                  <a:pt x="153347" y="374828"/>
                </a:cubicBezTo>
                <a:cubicBezTo>
                  <a:pt x="149818" y="367784"/>
                  <a:pt x="150382" y="362614"/>
                  <a:pt x="153662" y="355448"/>
                </a:cubicBezTo>
                <a:cubicBezTo>
                  <a:pt x="156334" y="340231"/>
                  <a:pt x="145653" y="334489"/>
                  <a:pt x="154323" y="323061"/>
                </a:cubicBezTo>
                <a:cubicBezTo>
                  <a:pt x="148259" y="322134"/>
                  <a:pt x="156546" y="292315"/>
                  <a:pt x="149604" y="295584"/>
                </a:cubicBezTo>
                <a:cubicBezTo>
                  <a:pt x="145978" y="282129"/>
                  <a:pt x="155190" y="282737"/>
                  <a:pt x="152223" y="269800"/>
                </a:cubicBezTo>
                <a:cubicBezTo>
                  <a:pt x="152875" y="257840"/>
                  <a:pt x="157283" y="280242"/>
                  <a:pt x="159574" y="268040"/>
                </a:cubicBezTo>
                <a:cubicBezTo>
                  <a:pt x="161332" y="252572"/>
                  <a:pt x="171677" y="259420"/>
                  <a:pt x="160187" y="239084"/>
                </a:cubicBezTo>
                <a:cubicBezTo>
                  <a:pt x="165715" y="225322"/>
                  <a:pt x="160228" y="218349"/>
                  <a:pt x="160377" y="194696"/>
                </a:cubicBezTo>
                <a:lnTo>
                  <a:pt x="162286" y="188429"/>
                </a:lnTo>
                <a:lnTo>
                  <a:pt x="156932" y="180431"/>
                </a:lnTo>
                <a:cubicBezTo>
                  <a:pt x="154788" y="175986"/>
                  <a:pt x="153490" y="170658"/>
                  <a:pt x="154246" y="163556"/>
                </a:cubicBezTo>
                <a:cubicBezTo>
                  <a:pt x="168756" y="121106"/>
                  <a:pt x="144558" y="160910"/>
                  <a:pt x="153818" y="90171"/>
                </a:cubicBezTo>
                <a:cubicBezTo>
                  <a:pt x="155960" y="86805"/>
                  <a:pt x="154719" y="77320"/>
                  <a:pt x="152128" y="77275"/>
                </a:cubicBezTo>
                <a:cubicBezTo>
                  <a:pt x="153243" y="72994"/>
                  <a:pt x="158878" y="63894"/>
                  <a:pt x="154912" y="61293"/>
                </a:cubicBezTo>
                <a:cubicBezTo>
                  <a:pt x="155507" y="49699"/>
                  <a:pt x="156808" y="38400"/>
                  <a:pt x="158770" y="27665"/>
                </a:cubicBezTo>
                <a:lnTo>
                  <a:pt x="164401" y="5871"/>
                </a:lnTo>
                <a:lnTo>
                  <a:pt x="161421" y="241"/>
                </a:lnTo>
                <a:cubicBezTo>
                  <a:pt x="161412" y="161"/>
                  <a:pt x="161403" y="80"/>
                  <a:pt x="161395" y="0"/>
                </a:cubicBezTo>
                <a:close/>
              </a:path>
            </a:pathLst>
          </a:custGeom>
        </p:spPr>
      </p:pic>
      <p:pic>
        <p:nvPicPr>
          <p:cNvPr id="18" name="Picture 17" descr="A reflection of a city in a mirror&#10;&#10;Description automatically generated">
            <a:extLst>
              <a:ext uri="{FF2B5EF4-FFF2-40B4-BE49-F238E27FC236}">
                <a16:creationId xmlns:a16="http://schemas.microsoft.com/office/drawing/2014/main" id="{734FBD0E-3E24-E041-81B9-8D6F5F85B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850"/>
          <a:stretch/>
        </p:blipFill>
        <p:spPr>
          <a:xfrm>
            <a:off x="8617346" y="1657844"/>
            <a:ext cx="3574654" cy="1752443"/>
          </a:xfrm>
          <a:custGeom>
            <a:avLst/>
            <a:gdLst/>
            <a:ahLst/>
            <a:cxnLst/>
            <a:rect l="l" t="t" r="r" b="b"/>
            <a:pathLst>
              <a:path w="3574654" h="1752443">
                <a:moveTo>
                  <a:pt x="8656" y="0"/>
                </a:moveTo>
                <a:lnTo>
                  <a:pt x="3574654" y="0"/>
                </a:lnTo>
                <a:lnTo>
                  <a:pt x="3574654" y="1752443"/>
                </a:lnTo>
                <a:lnTo>
                  <a:pt x="174206" y="1752443"/>
                </a:lnTo>
                <a:lnTo>
                  <a:pt x="173520" y="1742722"/>
                </a:lnTo>
                <a:cubicBezTo>
                  <a:pt x="166693" y="1740806"/>
                  <a:pt x="168850" y="1709464"/>
                  <a:pt x="158494" y="1720158"/>
                </a:cubicBezTo>
                <a:cubicBezTo>
                  <a:pt x="157707" y="1709842"/>
                  <a:pt x="161192" y="1700765"/>
                  <a:pt x="154638" y="1709133"/>
                </a:cubicBezTo>
                <a:cubicBezTo>
                  <a:pt x="154175" y="1705884"/>
                  <a:pt x="153224" y="1704360"/>
                  <a:pt x="152028" y="1703639"/>
                </a:cubicBezTo>
                <a:lnTo>
                  <a:pt x="151510" y="1703552"/>
                </a:lnTo>
                <a:lnTo>
                  <a:pt x="149939" y="1680484"/>
                </a:lnTo>
                <a:lnTo>
                  <a:pt x="148900" y="1678015"/>
                </a:lnTo>
                <a:cubicBezTo>
                  <a:pt x="148913" y="1672749"/>
                  <a:pt x="148924" y="1667484"/>
                  <a:pt x="148936" y="1662218"/>
                </a:cubicBezTo>
                <a:lnTo>
                  <a:pt x="148390" y="1654463"/>
                </a:lnTo>
                <a:lnTo>
                  <a:pt x="149402" y="1651435"/>
                </a:lnTo>
                <a:cubicBezTo>
                  <a:pt x="149846" y="1648628"/>
                  <a:pt x="149650" y="1645207"/>
                  <a:pt x="148002" y="1640413"/>
                </a:cubicBezTo>
                <a:lnTo>
                  <a:pt x="147401" y="1639463"/>
                </a:lnTo>
                <a:lnTo>
                  <a:pt x="147883" y="1629196"/>
                </a:lnTo>
                <a:cubicBezTo>
                  <a:pt x="148324" y="1625687"/>
                  <a:pt x="149076" y="1622319"/>
                  <a:pt x="150267" y="1619175"/>
                </a:cubicBezTo>
                <a:cubicBezTo>
                  <a:pt x="136723" y="1595128"/>
                  <a:pt x="139317" y="1561402"/>
                  <a:pt x="132165" y="1529881"/>
                </a:cubicBezTo>
                <a:cubicBezTo>
                  <a:pt x="133186" y="1488865"/>
                  <a:pt x="141785" y="1480519"/>
                  <a:pt x="131022" y="1453616"/>
                </a:cubicBezTo>
                <a:cubicBezTo>
                  <a:pt x="127310" y="1440813"/>
                  <a:pt x="129541" y="1421555"/>
                  <a:pt x="120754" y="1389024"/>
                </a:cubicBezTo>
                <a:cubicBezTo>
                  <a:pt x="114227" y="1358388"/>
                  <a:pt x="111705" y="1330175"/>
                  <a:pt x="105496" y="1302691"/>
                </a:cubicBezTo>
                <a:cubicBezTo>
                  <a:pt x="99430" y="1269937"/>
                  <a:pt x="99163" y="1277652"/>
                  <a:pt x="95268" y="1258284"/>
                </a:cubicBezTo>
                <a:cubicBezTo>
                  <a:pt x="93851" y="1254897"/>
                  <a:pt x="86672" y="1222305"/>
                  <a:pt x="84858" y="1219376"/>
                </a:cubicBezTo>
                <a:cubicBezTo>
                  <a:pt x="80520" y="1201736"/>
                  <a:pt x="73502" y="1179721"/>
                  <a:pt x="69245" y="1152443"/>
                </a:cubicBezTo>
                <a:cubicBezTo>
                  <a:pt x="72181" y="1130820"/>
                  <a:pt x="55102" y="1109065"/>
                  <a:pt x="59323" y="1082021"/>
                </a:cubicBezTo>
                <a:cubicBezTo>
                  <a:pt x="59933" y="1072426"/>
                  <a:pt x="56059" y="1044866"/>
                  <a:pt x="51817" y="1040962"/>
                </a:cubicBezTo>
                <a:cubicBezTo>
                  <a:pt x="50286" y="1035485"/>
                  <a:pt x="50657" y="1028293"/>
                  <a:pt x="46503" y="1027051"/>
                </a:cubicBezTo>
                <a:cubicBezTo>
                  <a:pt x="41346" y="1024363"/>
                  <a:pt x="45759" y="1001606"/>
                  <a:pt x="40736" y="1006491"/>
                </a:cubicBezTo>
                <a:cubicBezTo>
                  <a:pt x="43694" y="990397"/>
                  <a:pt x="32609" y="982630"/>
                  <a:pt x="28654" y="971512"/>
                </a:cubicBezTo>
                <a:cubicBezTo>
                  <a:pt x="30316" y="964989"/>
                  <a:pt x="28253" y="959112"/>
                  <a:pt x="25191" y="951644"/>
                </a:cubicBezTo>
                <a:lnTo>
                  <a:pt x="21142" y="941381"/>
                </a:lnTo>
                <a:cubicBezTo>
                  <a:pt x="21020" y="939810"/>
                  <a:pt x="20896" y="938238"/>
                  <a:pt x="20773" y="936667"/>
                </a:cubicBezTo>
                <a:cubicBezTo>
                  <a:pt x="19874" y="928278"/>
                  <a:pt x="16398" y="900629"/>
                  <a:pt x="15745" y="891045"/>
                </a:cubicBezTo>
                <a:lnTo>
                  <a:pt x="16852" y="879166"/>
                </a:lnTo>
                <a:cubicBezTo>
                  <a:pt x="16064" y="875445"/>
                  <a:pt x="11752" y="871879"/>
                  <a:pt x="11024" y="868721"/>
                </a:cubicBezTo>
                <a:lnTo>
                  <a:pt x="12485" y="860219"/>
                </a:lnTo>
                <a:cubicBezTo>
                  <a:pt x="8271" y="861111"/>
                  <a:pt x="11740" y="851094"/>
                  <a:pt x="11850" y="843525"/>
                </a:cubicBezTo>
                <a:cubicBezTo>
                  <a:pt x="11730" y="828022"/>
                  <a:pt x="11612" y="812518"/>
                  <a:pt x="11493" y="797015"/>
                </a:cubicBezTo>
                <a:lnTo>
                  <a:pt x="9000" y="768303"/>
                </a:lnTo>
                <a:lnTo>
                  <a:pt x="10494" y="759507"/>
                </a:lnTo>
                <a:cubicBezTo>
                  <a:pt x="10852" y="740351"/>
                  <a:pt x="4936" y="719172"/>
                  <a:pt x="9764" y="705570"/>
                </a:cubicBezTo>
                <a:cubicBezTo>
                  <a:pt x="10332" y="700041"/>
                  <a:pt x="10202" y="695038"/>
                  <a:pt x="9638" y="690388"/>
                </a:cubicBezTo>
                <a:lnTo>
                  <a:pt x="7047" y="677974"/>
                </a:lnTo>
                <a:lnTo>
                  <a:pt x="0" y="653388"/>
                </a:lnTo>
                <a:cubicBezTo>
                  <a:pt x="12182" y="652146"/>
                  <a:pt x="-4668" y="595337"/>
                  <a:pt x="6127" y="601549"/>
                </a:cubicBezTo>
                <a:cubicBezTo>
                  <a:pt x="3933" y="578838"/>
                  <a:pt x="25694" y="557816"/>
                  <a:pt x="13968" y="535919"/>
                </a:cubicBezTo>
                <a:cubicBezTo>
                  <a:pt x="14926" y="501851"/>
                  <a:pt x="11016" y="453329"/>
                  <a:pt x="11875" y="420166"/>
                </a:cubicBezTo>
                <a:cubicBezTo>
                  <a:pt x="6938" y="426282"/>
                  <a:pt x="8070" y="396529"/>
                  <a:pt x="8209" y="392858"/>
                </a:cubicBezTo>
                <a:cubicBezTo>
                  <a:pt x="10678" y="370586"/>
                  <a:pt x="9897" y="351343"/>
                  <a:pt x="13049" y="312846"/>
                </a:cubicBezTo>
                <a:cubicBezTo>
                  <a:pt x="11510" y="278783"/>
                  <a:pt x="19654" y="249172"/>
                  <a:pt x="10752" y="217790"/>
                </a:cubicBezTo>
                <a:cubicBezTo>
                  <a:pt x="12418" y="215662"/>
                  <a:pt x="13704" y="213034"/>
                  <a:pt x="14712" y="210066"/>
                </a:cubicBezTo>
                <a:lnTo>
                  <a:pt x="16900" y="200849"/>
                </a:lnTo>
                <a:lnTo>
                  <a:pt x="16484" y="199564"/>
                </a:lnTo>
                <a:cubicBezTo>
                  <a:pt x="15715" y="194009"/>
                  <a:pt x="16101" y="190699"/>
                  <a:pt x="16998" y="188389"/>
                </a:cubicBezTo>
                <a:lnTo>
                  <a:pt x="18474" y="186250"/>
                </a:lnTo>
                <a:lnTo>
                  <a:pt x="19253" y="178676"/>
                </a:lnTo>
                <a:lnTo>
                  <a:pt x="23738" y="138548"/>
                </a:lnTo>
                <a:lnTo>
                  <a:pt x="23258" y="138123"/>
                </a:lnTo>
                <a:cubicBezTo>
                  <a:pt x="22237" y="136655"/>
                  <a:pt x="21585" y="134605"/>
                  <a:pt x="21688" y="131277"/>
                </a:cubicBezTo>
                <a:cubicBezTo>
                  <a:pt x="14019" y="134681"/>
                  <a:pt x="18874" y="128568"/>
                  <a:pt x="19855" y="118460"/>
                </a:cubicBezTo>
                <a:cubicBezTo>
                  <a:pt x="8164" y="121490"/>
                  <a:pt x="15490" y="93803"/>
                  <a:pt x="9287" y="87467"/>
                </a:cubicBezTo>
                <a:cubicBezTo>
                  <a:pt x="10272" y="79974"/>
                  <a:pt x="11100" y="72101"/>
                  <a:pt x="11706" y="64012"/>
                </a:cubicBezTo>
                <a:cubicBezTo>
                  <a:pt x="11774" y="62414"/>
                  <a:pt x="11844" y="60817"/>
                  <a:pt x="11913" y="59219"/>
                </a:cubicBezTo>
                <a:lnTo>
                  <a:pt x="11800" y="59091"/>
                </a:lnTo>
                <a:cubicBezTo>
                  <a:pt x="11601" y="57983"/>
                  <a:pt x="11577" y="56382"/>
                  <a:pt x="11792" y="53973"/>
                </a:cubicBezTo>
                <a:lnTo>
                  <a:pt x="12291" y="50475"/>
                </a:lnTo>
                <a:lnTo>
                  <a:pt x="12694" y="41175"/>
                </a:lnTo>
                <a:lnTo>
                  <a:pt x="12068" y="37768"/>
                </a:lnTo>
                <a:lnTo>
                  <a:pt x="10718" y="36122"/>
                </a:lnTo>
                <a:cubicBezTo>
                  <a:pt x="10782" y="35853"/>
                  <a:pt x="10846" y="35583"/>
                  <a:pt x="10911" y="35314"/>
                </a:cubicBezTo>
                <a:cubicBezTo>
                  <a:pt x="13618" y="29654"/>
                  <a:pt x="17224" y="28942"/>
                  <a:pt x="7774" y="16898"/>
                </a:cubicBezTo>
                <a:close/>
              </a:path>
            </a:pathLst>
          </a:custGeom>
        </p:spPr>
      </p:pic>
      <p:pic>
        <p:nvPicPr>
          <p:cNvPr id="21" name="Picture 20" descr="A person sitting on a bed holding a glass&#10;&#10;Description automatically generated">
            <a:extLst>
              <a:ext uri="{FF2B5EF4-FFF2-40B4-BE49-F238E27FC236}">
                <a16:creationId xmlns:a16="http://schemas.microsoft.com/office/drawing/2014/main" id="{F382B54D-AE20-FFC6-EF16-30F1E4105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8509"/>
          <a:stretch/>
        </p:blipFill>
        <p:spPr>
          <a:xfrm>
            <a:off x="8786988" y="3390534"/>
            <a:ext cx="3405012" cy="1752443"/>
          </a:xfrm>
          <a:custGeom>
            <a:avLst/>
            <a:gdLst/>
            <a:ahLst/>
            <a:cxnLst/>
            <a:rect l="l" t="t" r="r" b="b"/>
            <a:pathLst>
              <a:path w="3405012" h="1752443">
                <a:moveTo>
                  <a:pt x="0" y="0"/>
                </a:moveTo>
                <a:lnTo>
                  <a:pt x="3405012" y="0"/>
                </a:lnTo>
                <a:lnTo>
                  <a:pt x="3405012" y="1752443"/>
                </a:lnTo>
                <a:lnTo>
                  <a:pt x="150701" y="1752443"/>
                </a:lnTo>
                <a:lnTo>
                  <a:pt x="151133" y="1747002"/>
                </a:lnTo>
                <a:cubicBezTo>
                  <a:pt x="148082" y="1720397"/>
                  <a:pt x="138162" y="1706976"/>
                  <a:pt x="141124" y="1679782"/>
                </a:cubicBezTo>
                <a:cubicBezTo>
                  <a:pt x="138233" y="1654888"/>
                  <a:pt x="132497" y="1634841"/>
                  <a:pt x="132620" y="1612573"/>
                </a:cubicBezTo>
                <a:cubicBezTo>
                  <a:pt x="129044" y="1605219"/>
                  <a:pt x="127104" y="1597620"/>
                  <a:pt x="130223" y="1587920"/>
                </a:cubicBezTo>
                <a:lnTo>
                  <a:pt x="118649" y="1517306"/>
                </a:lnTo>
                <a:cubicBezTo>
                  <a:pt x="118727" y="1504116"/>
                  <a:pt x="126587" y="1522582"/>
                  <a:pt x="125184" y="1510721"/>
                </a:cubicBezTo>
                <a:cubicBezTo>
                  <a:pt x="120254" y="1500337"/>
                  <a:pt x="128918" y="1494774"/>
                  <a:pt x="123286" y="1484337"/>
                </a:cubicBezTo>
                <a:cubicBezTo>
                  <a:pt x="117384" y="1492089"/>
                  <a:pt x="120076" y="1448204"/>
                  <a:pt x="114286" y="1451361"/>
                </a:cubicBezTo>
                <a:cubicBezTo>
                  <a:pt x="120422" y="1434659"/>
                  <a:pt x="109532" y="1426428"/>
                  <a:pt x="109458" y="1410107"/>
                </a:cubicBezTo>
                <a:cubicBezTo>
                  <a:pt x="111304" y="1401070"/>
                  <a:pt x="116414" y="1379312"/>
                  <a:pt x="111952" y="1374933"/>
                </a:cubicBezTo>
                <a:cubicBezTo>
                  <a:pt x="121247" y="1332742"/>
                  <a:pt x="111990" y="1355376"/>
                  <a:pt x="112507" y="1321763"/>
                </a:cubicBezTo>
                <a:cubicBezTo>
                  <a:pt x="114038" y="1292024"/>
                  <a:pt x="104680" y="1296583"/>
                  <a:pt x="114684" y="1261703"/>
                </a:cubicBezTo>
                <a:cubicBezTo>
                  <a:pt x="117951" y="1254272"/>
                  <a:pt x="117538" y="1242085"/>
                  <a:pt x="113764" y="1234482"/>
                </a:cubicBezTo>
                <a:cubicBezTo>
                  <a:pt x="113115" y="1233173"/>
                  <a:pt x="112388" y="1232054"/>
                  <a:pt x="111607" y="1231156"/>
                </a:cubicBezTo>
                <a:cubicBezTo>
                  <a:pt x="119170" y="1209268"/>
                  <a:pt x="112520" y="1202536"/>
                  <a:pt x="118230" y="1191103"/>
                </a:cubicBezTo>
                <a:cubicBezTo>
                  <a:pt x="116952" y="1164152"/>
                  <a:pt x="106928" y="1147748"/>
                  <a:pt x="111866" y="1137301"/>
                </a:cubicBezTo>
                <a:cubicBezTo>
                  <a:pt x="109070" y="1117917"/>
                  <a:pt x="103766" y="1087902"/>
                  <a:pt x="101461" y="1074796"/>
                </a:cubicBezTo>
                <a:cubicBezTo>
                  <a:pt x="97539" y="1071283"/>
                  <a:pt x="98827" y="1064698"/>
                  <a:pt x="98024" y="1058665"/>
                </a:cubicBezTo>
                <a:cubicBezTo>
                  <a:pt x="94360" y="1052587"/>
                  <a:pt x="94092" y="1024379"/>
                  <a:pt x="95922" y="1015662"/>
                </a:cubicBezTo>
                <a:lnTo>
                  <a:pt x="91333" y="988711"/>
                </a:lnTo>
                <a:cubicBezTo>
                  <a:pt x="98562" y="941987"/>
                  <a:pt x="70330" y="921576"/>
                  <a:pt x="96654" y="884719"/>
                </a:cubicBezTo>
                <a:cubicBezTo>
                  <a:pt x="96548" y="867680"/>
                  <a:pt x="88256" y="880245"/>
                  <a:pt x="88150" y="863206"/>
                </a:cubicBezTo>
                <a:cubicBezTo>
                  <a:pt x="84996" y="840798"/>
                  <a:pt x="96332" y="851480"/>
                  <a:pt x="83698" y="830894"/>
                </a:cubicBezTo>
                <a:cubicBezTo>
                  <a:pt x="86835" y="790339"/>
                  <a:pt x="74016" y="769075"/>
                  <a:pt x="83164" y="732509"/>
                </a:cubicBezTo>
                <a:cubicBezTo>
                  <a:pt x="78466" y="739607"/>
                  <a:pt x="78936" y="653434"/>
                  <a:pt x="79811" y="641624"/>
                </a:cubicBezTo>
                <a:cubicBezTo>
                  <a:pt x="79592" y="616474"/>
                  <a:pt x="81385" y="589914"/>
                  <a:pt x="81852" y="551694"/>
                </a:cubicBezTo>
                <a:cubicBezTo>
                  <a:pt x="78871" y="517898"/>
                  <a:pt x="88476" y="533562"/>
                  <a:pt x="78257" y="503221"/>
                </a:cubicBezTo>
                <a:cubicBezTo>
                  <a:pt x="78107" y="484544"/>
                  <a:pt x="80125" y="442761"/>
                  <a:pt x="80950" y="439631"/>
                </a:cubicBezTo>
                <a:lnTo>
                  <a:pt x="80482" y="438394"/>
                </a:lnTo>
                <a:cubicBezTo>
                  <a:pt x="79478" y="432938"/>
                  <a:pt x="79723" y="429594"/>
                  <a:pt x="80521" y="427195"/>
                </a:cubicBezTo>
                <a:lnTo>
                  <a:pt x="81904" y="424907"/>
                </a:lnTo>
                <a:cubicBezTo>
                  <a:pt x="82057" y="422363"/>
                  <a:pt x="82210" y="419819"/>
                  <a:pt x="82363" y="417275"/>
                </a:cubicBezTo>
                <a:lnTo>
                  <a:pt x="84426" y="402379"/>
                </a:lnTo>
                <a:lnTo>
                  <a:pt x="83723" y="399462"/>
                </a:lnTo>
                <a:lnTo>
                  <a:pt x="85140" y="376794"/>
                </a:lnTo>
                <a:lnTo>
                  <a:pt x="84643" y="376419"/>
                </a:lnTo>
                <a:cubicBezTo>
                  <a:pt x="83560" y="375065"/>
                  <a:pt x="82822" y="373090"/>
                  <a:pt x="82783" y="369762"/>
                </a:cubicBezTo>
                <a:cubicBezTo>
                  <a:pt x="75270" y="373969"/>
                  <a:pt x="79859" y="367360"/>
                  <a:pt x="80411" y="357178"/>
                </a:cubicBezTo>
                <a:cubicBezTo>
                  <a:pt x="68864" y="361439"/>
                  <a:pt x="75006" y="333058"/>
                  <a:pt x="68544" y="327402"/>
                </a:cubicBezTo>
                <a:cubicBezTo>
                  <a:pt x="69211" y="319824"/>
                  <a:pt x="69703" y="311889"/>
                  <a:pt x="69965" y="303760"/>
                </a:cubicBezTo>
                <a:cubicBezTo>
                  <a:pt x="69966" y="302159"/>
                  <a:pt x="69968" y="300559"/>
                  <a:pt x="69969" y="298958"/>
                </a:cubicBezTo>
                <a:lnTo>
                  <a:pt x="69852" y="298844"/>
                </a:lnTo>
                <a:cubicBezTo>
                  <a:pt x="69606" y="297762"/>
                  <a:pt x="69513" y="296167"/>
                  <a:pt x="69626" y="293743"/>
                </a:cubicBezTo>
                <a:lnTo>
                  <a:pt x="69977" y="290202"/>
                </a:lnTo>
                <a:lnTo>
                  <a:pt x="69984" y="280887"/>
                </a:lnTo>
                <a:lnTo>
                  <a:pt x="69214" y="277557"/>
                </a:lnTo>
                <a:cubicBezTo>
                  <a:pt x="64253" y="266466"/>
                  <a:pt x="49047" y="274944"/>
                  <a:pt x="54630" y="251845"/>
                </a:cubicBezTo>
                <a:cubicBezTo>
                  <a:pt x="50339" y="228523"/>
                  <a:pt x="39950" y="218978"/>
                  <a:pt x="41532" y="193531"/>
                </a:cubicBezTo>
                <a:cubicBezTo>
                  <a:pt x="37482" y="171719"/>
                  <a:pt x="30875" y="155057"/>
                  <a:pt x="29911" y="134827"/>
                </a:cubicBezTo>
                <a:cubicBezTo>
                  <a:pt x="26044" y="129106"/>
                  <a:pt x="23769" y="122729"/>
                  <a:pt x="26358" y="113105"/>
                </a:cubicBezTo>
                <a:cubicBezTo>
                  <a:pt x="21488" y="93532"/>
                  <a:pt x="15187" y="92470"/>
                  <a:pt x="17140" y="76451"/>
                </a:cubicBezTo>
                <a:cubicBezTo>
                  <a:pt x="6336" y="71246"/>
                  <a:pt x="9567" y="68160"/>
                  <a:pt x="11130" y="60946"/>
                </a:cubicBezTo>
                <a:cubicBezTo>
                  <a:pt x="11146" y="60646"/>
                  <a:pt x="11160" y="60347"/>
                  <a:pt x="11175" y="60047"/>
                </a:cubicBezTo>
                <a:lnTo>
                  <a:pt x="9643" y="59374"/>
                </a:lnTo>
                <a:lnTo>
                  <a:pt x="8490" y="56536"/>
                </a:lnTo>
                <a:lnTo>
                  <a:pt x="7301" y="47381"/>
                </a:lnTo>
                <a:cubicBezTo>
                  <a:pt x="7260" y="46156"/>
                  <a:pt x="7219" y="44931"/>
                  <a:pt x="7178" y="43706"/>
                </a:cubicBezTo>
                <a:cubicBezTo>
                  <a:pt x="6973" y="41260"/>
                  <a:pt x="6682" y="39746"/>
                  <a:pt x="6309" y="38823"/>
                </a:cubicBezTo>
                <a:cubicBezTo>
                  <a:pt x="6268" y="38807"/>
                  <a:pt x="6228" y="38790"/>
                  <a:pt x="6186" y="38775"/>
                </a:cubicBezTo>
                <a:lnTo>
                  <a:pt x="5573" y="34055"/>
                </a:lnTo>
                <a:cubicBezTo>
                  <a:pt x="4775" y="25924"/>
                  <a:pt x="4222" y="17849"/>
                  <a:pt x="3878" y="10032"/>
                </a:cubicBezTo>
                <a:close/>
              </a:path>
            </a:pathLst>
          </a:custGeom>
        </p:spPr>
      </p:pic>
      <p:pic>
        <p:nvPicPr>
          <p:cNvPr id="15" name="Content Placeholder 14" descr="A dog sitting on a couch&#10;&#10;Description automatically generated">
            <a:extLst>
              <a:ext uri="{FF2B5EF4-FFF2-40B4-BE49-F238E27FC236}">
                <a16:creationId xmlns:a16="http://schemas.microsoft.com/office/drawing/2014/main" id="{C1AEFE12-617F-CF49-41E2-A630C8E636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1" r="6" b="6"/>
          <a:stretch/>
        </p:blipFill>
        <p:spPr>
          <a:xfrm>
            <a:off x="8936986" y="5142978"/>
            <a:ext cx="3255014" cy="1715021"/>
          </a:xfrm>
          <a:custGeom>
            <a:avLst/>
            <a:gdLst/>
            <a:ahLst/>
            <a:cxnLst/>
            <a:rect l="l" t="t" r="r" b="b"/>
            <a:pathLst>
              <a:path w="3255014" h="1715021">
                <a:moveTo>
                  <a:pt x="703" y="0"/>
                </a:moveTo>
                <a:lnTo>
                  <a:pt x="3255014" y="0"/>
                </a:lnTo>
                <a:lnTo>
                  <a:pt x="3255014" y="1715021"/>
                </a:lnTo>
                <a:lnTo>
                  <a:pt x="20680" y="1715021"/>
                </a:lnTo>
                <a:lnTo>
                  <a:pt x="27488" y="1676166"/>
                </a:lnTo>
                <a:cubicBezTo>
                  <a:pt x="30060" y="1660248"/>
                  <a:pt x="32104" y="1646802"/>
                  <a:pt x="33656" y="1637755"/>
                </a:cubicBezTo>
                <a:cubicBezTo>
                  <a:pt x="39029" y="1635240"/>
                  <a:pt x="39060" y="1630227"/>
                  <a:pt x="36785" y="1620849"/>
                </a:cubicBezTo>
                <a:cubicBezTo>
                  <a:pt x="38105" y="1551256"/>
                  <a:pt x="100227" y="1472104"/>
                  <a:pt x="76656" y="1455842"/>
                </a:cubicBezTo>
                <a:cubicBezTo>
                  <a:pt x="77016" y="1439452"/>
                  <a:pt x="56490" y="1383714"/>
                  <a:pt x="62616" y="1345149"/>
                </a:cubicBezTo>
                <a:cubicBezTo>
                  <a:pt x="75519" y="1331119"/>
                  <a:pt x="65286" y="1248289"/>
                  <a:pt x="66967" y="1229214"/>
                </a:cubicBezTo>
                <a:cubicBezTo>
                  <a:pt x="75027" y="1226771"/>
                  <a:pt x="69197" y="1193906"/>
                  <a:pt x="80884" y="1198474"/>
                </a:cubicBezTo>
                <a:cubicBezTo>
                  <a:pt x="85953" y="1195255"/>
                  <a:pt x="86179" y="1185792"/>
                  <a:pt x="81857" y="1180728"/>
                </a:cubicBezTo>
                <a:cubicBezTo>
                  <a:pt x="83204" y="1169547"/>
                  <a:pt x="89262" y="1163440"/>
                  <a:pt x="82257" y="1151133"/>
                </a:cubicBezTo>
                <a:cubicBezTo>
                  <a:pt x="83837" y="1135715"/>
                  <a:pt x="101636" y="1122513"/>
                  <a:pt x="90618" y="1108407"/>
                </a:cubicBezTo>
                <a:cubicBezTo>
                  <a:pt x="108621" y="1097725"/>
                  <a:pt x="92049" y="1049300"/>
                  <a:pt x="95940" y="1018477"/>
                </a:cubicBezTo>
                <a:cubicBezTo>
                  <a:pt x="114997" y="965378"/>
                  <a:pt x="94883" y="900337"/>
                  <a:pt x="128252" y="875323"/>
                </a:cubicBezTo>
                <a:cubicBezTo>
                  <a:pt x="120042" y="819830"/>
                  <a:pt x="132154" y="777393"/>
                  <a:pt x="134499" y="734639"/>
                </a:cubicBezTo>
                <a:cubicBezTo>
                  <a:pt x="138830" y="715422"/>
                  <a:pt x="127012" y="702516"/>
                  <a:pt x="137671" y="686595"/>
                </a:cubicBezTo>
                <a:cubicBezTo>
                  <a:pt x="135031" y="648181"/>
                  <a:pt x="154500" y="566929"/>
                  <a:pt x="118662" y="504151"/>
                </a:cubicBezTo>
                <a:lnTo>
                  <a:pt x="70076" y="334867"/>
                </a:lnTo>
                <a:cubicBezTo>
                  <a:pt x="53138" y="284991"/>
                  <a:pt x="46242" y="268345"/>
                  <a:pt x="38295" y="239789"/>
                </a:cubicBezTo>
                <a:cubicBezTo>
                  <a:pt x="35440" y="214890"/>
                  <a:pt x="43757" y="197719"/>
                  <a:pt x="36565" y="163529"/>
                </a:cubicBezTo>
                <a:cubicBezTo>
                  <a:pt x="37934" y="145766"/>
                  <a:pt x="25190" y="110716"/>
                  <a:pt x="25258" y="98318"/>
                </a:cubicBezTo>
                <a:cubicBezTo>
                  <a:pt x="23374" y="99154"/>
                  <a:pt x="21566" y="92403"/>
                  <a:pt x="22800" y="89141"/>
                </a:cubicBezTo>
                <a:cubicBezTo>
                  <a:pt x="22768" y="32571"/>
                  <a:pt x="9002" y="70779"/>
                  <a:pt x="15482" y="33826"/>
                </a:cubicBezTo>
                <a:cubicBezTo>
                  <a:pt x="15094" y="16959"/>
                  <a:pt x="2812" y="18391"/>
                  <a:pt x="0" y="88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51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C99E-0FE2-3938-A640-4BD4F496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477A-7698-BF2D-5BB0-DF5F1B72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model will be evaluated on both the existing VMD-dataset dataset as well as our new </a:t>
            </a:r>
            <a:r>
              <a:rPr lang="en-GB" dirty="0" err="1"/>
              <a:t>Pexels</a:t>
            </a:r>
            <a:r>
              <a:rPr lang="en-GB" dirty="0"/>
              <a:t> annotated dataset.</a:t>
            </a:r>
          </a:p>
          <a:p>
            <a:r>
              <a:rPr lang="en-GB" dirty="0"/>
              <a:t>Since there is only one existing video mirror detection model, ours will be compared to this SOTA technique.</a:t>
            </a:r>
          </a:p>
          <a:p>
            <a:r>
              <a:rPr lang="en-GB" dirty="0"/>
              <a:t>Evaluation Metrics:</a:t>
            </a:r>
          </a:p>
          <a:p>
            <a:pPr lvl="1"/>
            <a:r>
              <a:rPr lang="en-GB" dirty="0"/>
              <a:t>We will evaluate our model in terms of:</a:t>
            </a:r>
          </a:p>
          <a:p>
            <a:pPr lvl="2"/>
            <a:r>
              <a:rPr lang="en-GB" dirty="0"/>
              <a:t>Accuracy</a:t>
            </a:r>
          </a:p>
          <a:p>
            <a:pPr lvl="2"/>
            <a:r>
              <a:rPr lang="en-GB" dirty="0"/>
              <a:t>IOU (Intersection Over Union)</a:t>
            </a:r>
          </a:p>
          <a:p>
            <a:pPr lvl="2"/>
            <a:r>
              <a:rPr lang="en-GB" dirty="0"/>
              <a:t>F1</a:t>
            </a:r>
          </a:p>
          <a:p>
            <a:pPr lvl="2"/>
            <a:r>
              <a:rPr lang="en-GB" dirty="0"/>
              <a:t>MAE (Mean Absolute Error)</a:t>
            </a:r>
          </a:p>
          <a:p>
            <a:pPr lvl="2"/>
            <a:r>
              <a:rPr lang="en-GB" dirty="0"/>
              <a:t>BER (Balanced Error Rate)</a:t>
            </a:r>
          </a:p>
        </p:txBody>
      </p:sp>
    </p:spTree>
    <p:extLst>
      <p:ext uri="{BB962C8B-B14F-4D97-AF65-F5344CB8AC3E}">
        <p14:creationId xmlns:p14="http://schemas.microsoft.com/office/powerpoint/2010/main" val="378601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6AE4-6A85-A744-F070-3051D866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E667-B21C-8D73-65C5-AEDF47F7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attempted modifications which had little/no improvement current SOTA:</a:t>
            </a:r>
          </a:p>
          <a:p>
            <a:pPr lvl="1"/>
            <a:r>
              <a:rPr lang="en-GB" dirty="0"/>
              <a:t>Attempts to expand amount of annotated data: Omnidata &amp; Computer Rendered Images.</a:t>
            </a:r>
          </a:p>
          <a:p>
            <a:pPr lvl="1"/>
            <a:r>
              <a:rPr lang="en-GB" dirty="0"/>
              <a:t>Using the RGB difference between consecutive frames as input to the model (similar idea to using optical flow information).</a:t>
            </a:r>
          </a:p>
          <a:p>
            <a:pPr lvl="1"/>
            <a:r>
              <a:rPr lang="en-GB" dirty="0"/>
              <a:t>Using all </a:t>
            </a:r>
            <a:r>
              <a:rPr lang="en-GB" dirty="0" err="1"/>
              <a:t>ResNext</a:t>
            </a:r>
            <a:r>
              <a:rPr lang="en-GB" dirty="0"/>
              <a:t> layers (opposed to just one low and one high level feature).</a:t>
            </a:r>
          </a:p>
          <a:p>
            <a:pPr marL="274320" lvl="1" indent="0">
              <a:buNone/>
            </a:pPr>
            <a:endParaRPr lang="en-GB" dirty="0"/>
          </a:p>
          <a:p>
            <a:r>
              <a:rPr lang="en-GB" dirty="0"/>
              <a:t>Semi-Supervised Approach:</a:t>
            </a:r>
          </a:p>
          <a:p>
            <a:pPr lvl="1"/>
            <a:r>
              <a:rPr lang="en-GB" dirty="0"/>
              <a:t>Created small annotated dataset to analyse adaptability.</a:t>
            </a:r>
          </a:p>
          <a:p>
            <a:pPr lvl="1"/>
            <a:r>
              <a:rPr lang="en-GB" dirty="0"/>
              <a:t>Created large unannotated dataset using the </a:t>
            </a:r>
            <a:r>
              <a:rPr lang="en-GB" dirty="0" err="1"/>
              <a:t>Pexel</a:t>
            </a:r>
            <a:r>
              <a:rPr lang="en-GB" dirty="0"/>
              <a:t> API to use for semi-supervised.</a:t>
            </a:r>
          </a:p>
          <a:p>
            <a:pPr lvl="1"/>
            <a:r>
              <a:rPr lang="en-GB" dirty="0"/>
              <a:t>Implemented self-training and EM model.</a:t>
            </a:r>
          </a:p>
          <a:p>
            <a:pPr lvl="1"/>
            <a:r>
              <a:rPr lang="en-GB" dirty="0"/>
              <a:t>Tested these models with different confidence thresholds and start iterations.</a:t>
            </a:r>
          </a:p>
        </p:txBody>
      </p:sp>
    </p:spTree>
    <p:extLst>
      <p:ext uri="{BB962C8B-B14F-4D97-AF65-F5344CB8AC3E}">
        <p14:creationId xmlns:p14="http://schemas.microsoft.com/office/powerpoint/2010/main" val="34158652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586</TotalTime>
  <Words>846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Mirror Detection in Videos</vt:lpstr>
      <vt:lpstr>Motivation</vt:lpstr>
      <vt:lpstr>Task</vt:lpstr>
      <vt:lpstr>Related Work</vt:lpstr>
      <vt:lpstr>Our Approach</vt:lpstr>
      <vt:lpstr>Existing Dataset</vt:lpstr>
      <vt:lpstr>New Dataset</vt:lpstr>
      <vt:lpstr>Evaluation</vt:lpstr>
      <vt:lpstr>Progress</vt:lpstr>
      <vt:lpstr>Preliminary Results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 Detection in Videos</dc:title>
  <dc:creator>Iain High</dc:creator>
  <cp:lastModifiedBy>Iain High</cp:lastModifiedBy>
  <cp:revision>12</cp:revision>
  <dcterms:created xsi:type="dcterms:W3CDTF">2024-01-31T08:43:36Z</dcterms:created>
  <dcterms:modified xsi:type="dcterms:W3CDTF">2024-02-01T10:51:27Z</dcterms:modified>
</cp:coreProperties>
</file>