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8" r:id="rId5"/>
    <p:sldId id="25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87" userDrawn="1">
          <p15:clr>
            <a:srgbClr val="A4A3A4"/>
          </p15:clr>
        </p15:guide>
        <p15:guide id="3" orient="horz"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715708-B425-8CE7-7FA7-10FDD102D40E}" name="Mothersele,AR,Andrew,BHG R" initials="MR" userId="S::andrew.mothersele@openreach.co.uk::bf5804f5-c10a-4773-b36d-2e0cb7ecf047" providerId="AD"/>
  <p188:author id="{488F6A64-9C88-3577-8BEE-3515699A31FA}" name="Brett,M,Mark,BX1 R" initials="BR" userId="S::mark.brett@openreach.co.uk::712b3168-0c72-4061-ba05-3ff58c1e174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9B82"/>
    <a:srgbClr val="0A9C82"/>
    <a:srgbClr val="073B4C"/>
    <a:srgbClr val="78818C"/>
    <a:srgbClr val="7159A3"/>
    <a:srgbClr val="504384"/>
    <a:srgbClr val="DDDDDD"/>
    <a:srgbClr val="FFF500"/>
    <a:srgbClr val="715AA3"/>
    <a:srgbClr val="A223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7C15E-4E00-46CC-9A65-225A3A320A4D}" v="7" dt="2022-11-21T10:27:05.6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41" autoAdjust="0"/>
    <p:restoredTop sz="94434" autoAdjust="0"/>
  </p:normalViewPr>
  <p:slideViewPr>
    <p:cSldViewPr snapToGrid="0" snapToObjects="1">
      <p:cViewPr varScale="1">
        <p:scale>
          <a:sx n="75" d="100"/>
          <a:sy n="75" d="100"/>
        </p:scale>
        <p:origin x="3642" y="72"/>
      </p:cViewPr>
      <p:guideLst>
        <p:guide pos="187"/>
        <p:guide orient="horz"/>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1B67E-6009-2C43-A156-F48ADBCE96A0}" type="datetimeFigureOut">
              <a:rPr lang="en-US" smtClean="0"/>
              <a:t>11/21/2022</a:t>
            </a:fld>
            <a:endParaRPr lang="en-US" dirty="0"/>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EFF28-00F0-1E4A-A08E-BF0AB8339A0D}" type="slidenum">
              <a:rPr lang="en-US" smtClean="0"/>
              <a:t>‹#›</a:t>
            </a:fld>
            <a:endParaRPr lang="en-US" dirty="0"/>
          </a:p>
        </p:txBody>
      </p:sp>
    </p:spTree>
    <p:extLst>
      <p:ext uri="{BB962C8B-B14F-4D97-AF65-F5344CB8AC3E}">
        <p14:creationId xmlns:p14="http://schemas.microsoft.com/office/powerpoint/2010/main" val="24755426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AEFF28-00F0-1E4A-A08E-BF0AB8339A0D}" type="slidenum">
              <a:rPr lang="en-US" smtClean="0"/>
              <a:t>1</a:t>
            </a:fld>
            <a:endParaRPr lang="en-US" dirty="0"/>
          </a:p>
        </p:txBody>
      </p:sp>
    </p:spTree>
    <p:extLst>
      <p:ext uri="{BB962C8B-B14F-4D97-AF65-F5344CB8AC3E}">
        <p14:creationId xmlns:p14="http://schemas.microsoft.com/office/powerpoint/2010/main" val="33332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AEFF28-00F0-1E4A-A08E-BF0AB8339A0D}" type="slidenum">
              <a:rPr lang="en-US" smtClean="0"/>
              <a:t>2</a:t>
            </a:fld>
            <a:endParaRPr lang="en-US" dirty="0"/>
          </a:p>
        </p:txBody>
      </p:sp>
    </p:spTree>
    <p:extLst>
      <p:ext uri="{BB962C8B-B14F-4D97-AF65-F5344CB8AC3E}">
        <p14:creationId xmlns:p14="http://schemas.microsoft.com/office/powerpoint/2010/main" val="2394926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TextBox 13"/>
          <p:cNvSpPr txBox="1"/>
          <p:nvPr userDrawn="1"/>
        </p:nvSpPr>
        <p:spPr>
          <a:xfrm>
            <a:off x="270173" y="700895"/>
            <a:ext cx="6236460" cy="369332"/>
          </a:xfrm>
          <a:prstGeom prst="rect">
            <a:avLst/>
          </a:prstGeom>
          <a:noFill/>
        </p:spPr>
        <p:txBody>
          <a:bodyPr wrap="square" rtlCol="0">
            <a:spAutoFit/>
          </a:bodyPr>
          <a:lstStyle/>
          <a:p>
            <a:pPr>
              <a:tabLst>
                <a:tab pos="4121150" algn="l"/>
              </a:tabLst>
            </a:pPr>
            <a:r>
              <a:rPr lang="en-GB" b="1" dirty="0">
                <a:solidFill>
                  <a:srgbClr val="7159A3"/>
                </a:solidFill>
                <a:latin typeface="Tahoma" panose="020B0604030504040204" pitchFamily="34" charset="0"/>
                <a:ea typeface="Tahoma" panose="020B0604030504040204" pitchFamily="34" charset="0"/>
                <a:cs typeface="Tahoma" panose="020B0604030504040204" pitchFamily="34" charset="0"/>
              </a:rPr>
              <a:t>Incident shared</a:t>
            </a:r>
            <a:r>
              <a:rPr lang="en-GB" b="1" baseline="0" dirty="0">
                <a:solidFill>
                  <a:srgbClr val="7159A3"/>
                </a:solidFill>
                <a:latin typeface="Tahoma" panose="020B0604030504040204" pitchFamily="34" charset="0"/>
                <a:ea typeface="Tahoma" panose="020B0604030504040204" pitchFamily="34" charset="0"/>
                <a:cs typeface="Tahoma" panose="020B0604030504040204" pitchFamily="34" charset="0"/>
              </a:rPr>
              <a:t> safety learning</a:t>
            </a:r>
            <a:r>
              <a:rPr lang="en-GB" b="1" dirty="0">
                <a:solidFill>
                  <a:srgbClr val="715AA3"/>
                </a:solidFill>
                <a:latin typeface="Tahoma" panose="020B0604030504040204" pitchFamily="34" charset="0"/>
                <a:ea typeface="Tahoma" panose="020B0604030504040204" pitchFamily="34" charset="0"/>
                <a:cs typeface="Tahoma" panose="020B0604030504040204" pitchFamily="34" charset="0"/>
              </a:rPr>
              <a:t>	</a:t>
            </a:r>
            <a:endParaRPr lang="en-GB" sz="1400" b="1" dirty="0">
              <a:solidFill>
                <a:srgbClr val="715AA3"/>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 Placeholder 5"/>
          <p:cNvSpPr>
            <a:spLocks noGrp="1"/>
          </p:cNvSpPr>
          <p:nvPr>
            <p:ph type="body" sz="quarter" idx="22"/>
          </p:nvPr>
        </p:nvSpPr>
        <p:spPr>
          <a:xfrm>
            <a:off x="270173" y="1070227"/>
            <a:ext cx="6236460" cy="399378"/>
          </a:xfrm>
          <a:prstGeom prst="rect">
            <a:avLst/>
          </a:prstGeom>
          <a:solidFill>
            <a:srgbClr val="0A9C82"/>
          </a:solidFill>
        </p:spPr>
        <p:txBody>
          <a:bodyPr/>
          <a:lstStyle>
            <a:lvl1pPr marL="0" indent="0">
              <a:buFontTx/>
              <a:buNone/>
              <a:defRPr b="1">
                <a:solidFill>
                  <a:schemeClr val="bg1"/>
                </a:solidFill>
              </a:defRPr>
            </a:lvl1pPr>
          </a:lstStyle>
          <a:p>
            <a:pPr>
              <a:tabLst>
                <a:tab pos="4121150" algn="l"/>
                <a:tab pos="5022850" algn="l"/>
              </a:tabLst>
            </a:pPr>
            <a:endParaRPr lang="en-US" sz="1000" b="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F49978B8-1BD5-4EBA-B7E9-C9FAF260CE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89950" y="165974"/>
            <a:ext cx="1800225" cy="458724"/>
          </a:xfrm>
          <a:prstGeom prst="rect">
            <a:avLst/>
          </a:prstGeom>
        </p:spPr>
      </p:pic>
    </p:spTree>
    <p:extLst>
      <p:ext uri="{BB962C8B-B14F-4D97-AF65-F5344CB8AC3E}">
        <p14:creationId xmlns:p14="http://schemas.microsoft.com/office/powerpoint/2010/main" val="31547527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22136"/>
      </p:ext>
    </p:extLst>
  </p:cSld>
  <p:clrMap bg1="lt1" tx1="dk1" bg2="lt2" tx2="dk2" accent1="accent1" accent2="accent2" accent3="accent3" accent4="accent4" accent5="accent5" accent6="accent6" hlink="hlink" folHlink="folHlink"/>
  <p:sldLayoutIdLst>
    <p:sldLayoutId id="2147483651" r:id="rId1"/>
  </p:sldLayoutIdLst>
  <p:hf hd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171450" indent="-171450" algn="l" defTabSz="457200" rtl="0" eaLnBrk="1" latinLnBrk="0" hangingPunct="1">
        <a:spcBef>
          <a:spcPct val="20000"/>
        </a:spcBef>
        <a:buClr>
          <a:srgbClr val="504384"/>
        </a:buClr>
        <a:buSzPct val="100000"/>
        <a:buFont typeface="Lucida Grande"/>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fetydirect@openreach.co.uk?subject=SAFE047%20Toolbox%20tal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afetydirect@openreach.co.uk?subject=SAFE047%20Toolbox%20tal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p:cNvSpPr>
            <a:spLocks noGrp="1"/>
          </p:cNvSpPr>
          <p:nvPr>
            <p:ph type="body" sz="quarter" idx="4294967295"/>
          </p:nvPr>
        </p:nvSpPr>
        <p:spPr>
          <a:xfrm>
            <a:off x="292530" y="1925677"/>
            <a:ext cx="6434287" cy="754024"/>
          </a:xfrm>
          <a:prstGeom prst="rect">
            <a:avLst/>
          </a:prstGeom>
        </p:spPr>
        <p:txBody>
          <a:bodyPr>
            <a:noAutofit/>
          </a:bodyPr>
          <a:lstStyle/>
          <a:p>
            <a:pPr marL="0" indent="0" algn="ctr">
              <a:buNone/>
            </a:pPr>
            <a:r>
              <a:rPr lang="en-GB" sz="1400" b="1" dirty="0">
                <a:latin typeface="Tahoma" panose="020B0604030504040204" pitchFamily="34" charset="0"/>
                <a:ea typeface="Tahoma" panose="020B0604030504040204" pitchFamily="34" charset="0"/>
                <a:cs typeface="Tahoma" panose="020B0604030504040204" pitchFamily="34" charset="0"/>
              </a:rPr>
              <a:t>Our Partners have reported an issue with the gravity safety catch pins on the 5B </a:t>
            </a:r>
            <a:r>
              <a:rPr lang="en-GB" sz="1400" b="1" dirty="0" err="1">
                <a:latin typeface="Tahoma" panose="020B0604030504040204" pitchFamily="34" charset="0"/>
                <a:ea typeface="Tahoma" panose="020B0604030504040204" pitchFamily="34" charset="0"/>
                <a:cs typeface="Tahoma" panose="020B0604030504040204" pitchFamily="34" charset="0"/>
              </a:rPr>
              <a:t>Lyte</a:t>
            </a:r>
            <a:r>
              <a:rPr lang="en-GB" sz="1400" b="1" dirty="0">
                <a:latin typeface="Tahoma" panose="020B0604030504040204" pitchFamily="34" charset="0"/>
                <a:ea typeface="Tahoma" panose="020B0604030504040204" pitchFamily="34" charset="0"/>
                <a:cs typeface="Tahoma" panose="020B0604030504040204" pitchFamily="34" charset="0"/>
              </a:rPr>
              <a:t> ladders.</a:t>
            </a: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spcBef>
                <a:spcPts val="600"/>
              </a:spcBef>
              <a:buNone/>
            </a:pPr>
            <a:endParaRPr lang="en-US" sz="1050" dirty="0">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Connector 20"/>
          <p:cNvCxnSpPr/>
          <p:nvPr/>
        </p:nvCxnSpPr>
        <p:spPr>
          <a:xfrm>
            <a:off x="430075" y="2511757"/>
            <a:ext cx="6227762" cy="0"/>
          </a:xfrm>
          <a:prstGeom prst="line">
            <a:avLst/>
          </a:prstGeom>
          <a:ln w="25400">
            <a:solidFill>
              <a:srgbClr val="715AA3"/>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08795" y="9587356"/>
            <a:ext cx="6184800" cy="0"/>
          </a:xfrm>
          <a:prstGeom prst="line">
            <a:avLst/>
          </a:prstGeom>
          <a:ln w="25400">
            <a:solidFill>
              <a:srgbClr val="715AA3"/>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52949" y="9605597"/>
            <a:ext cx="6404888" cy="235642"/>
          </a:xfrm>
          <a:prstGeom prst="rect">
            <a:avLst/>
          </a:prstGeom>
        </p:spPr>
        <p:txBody>
          <a:bodyPr wrap="square">
            <a:spAutoFit/>
          </a:bodyPr>
          <a:lstStyle/>
          <a:p>
            <a:pPr defTabSz="458788">
              <a:lnSpc>
                <a:spcPct val="115000"/>
              </a:lnSpc>
              <a:tabLst>
                <a:tab pos="541338" algn="l"/>
                <a:tab pos="2422525" algn="l"/>
              </a:tabLst>
            </a:pPr>
            <a:r>
              <a:rPr lang="en-GB" sz="900" b="1" dirty="0">
                <a:latin typeface="Tahoma" panose="020B0604030504040204" pitchFamily="34" charset="0"/>
                <a:ea typeface="Tahoma" panose="020B0604030504040204" pitchFamily="34" charset="0"/>
                <a:cs typeface="Tahoma" panose="020B0604030504040204" pitchFamily="34" charset="0"/>
              </a:rPr>
              <a:t>Contact point: SafetyPartners@Openreach.co.uk       </a:t>
            </a:r>
            <a:r>
              <a:rPr lang="en-GB" sz="900" b="1" dirty="0">
                <a:solidFill>
                  <a:srgbClr val="7030A0"/>
                </a:solidFill>
                <a:latin typeface="Verdana"/>
                <a:cs typeface="Verdana"/>
              </a:rPr>
              <a:t>Issued by the </a:t>
            </a:r>
            <a:r>
              <a:rPr lang="en-GB" sz="900" b="1" dirty="0">
                <a:solidFill>
                  <a:srgbClr val="7030A0"/>
                </a:solidFill>
                <a:latin typeface="Verdana"/>
                <a:cs typeface="Verdana"/>
                <a:hlinkClick r:id="rId3"/>
              </a:rPr>
              <a:t>Openreach Contractor Safety Team</a:t>
            </a:r>
            <a:endParaRPr lang="en-GB" sz="900" b="1" dirty="0">
              <a:solidFill>
                <a:srgbClr val="7030A0"/>
              </a:solidFill>
              <a:latin typeface="Verdana"/>
              <a:cs typeface="Verdana"/>
            </a:endParaRPr>
          </a:p>
        </p:txBody>
      </p:sp>
      <p:sp>
        <p:nvSpPr>
          <p:cNvPr id="32" name="Text Placeholder 5"/>
          <p:cNvSpPr>
            <a:spLocks noGrp="1"/>
          </p:cNvSpPr>
          <p:nvPr>
            <p:ph type="body" sz="quarter" idx="4294967295"/>
          </p:nvPr>
        </p:nvSpPr>
        <p:spPr>
          <a:xfrm>
            <a:off x="321929" y="1096476"/>
            <a:ext cx="6404888" cy="491345"/>
          </a:xfrm>
          <a:prstGeom prst="rect">
            <a:avLst/>
          </a:prstGeom>
          <a:solidFill>
            <a:srgbClr val="0A9B82"/>
          </a:solidFill>
        </p:spPr>
        <p:txBody>
          <a:bodyPr anchor="ctr" anchorCtr="0"/>
          <a:lstStyle/>
          <a:p>
            <a:pPr marL="0" indent="0">
              <a:buNone/>
              <a:tabLst>
                <a:tab pos="4572000" algn="l"/>
              </a:tabLst>
            </a:pP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Lyte</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(5B </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Aluminuim</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Ladder- Gravity Safety Catch</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000" dirty="0">
                <a:solidFill>
                  <a:schemeClr val="bg1"/>
                </a:solidFill>
                <a:latin typeface="Tahoma" panose="020B0604030504040204" pitchFamily="34" charset="0"/>
                <a:ea typeface="Tahoma" panose="020B0604030504040204" pitchFamily="34" charset="0"/>
                <a:cs typeface="Tahoma" panose="020B0604030504040204" pitchFamily="34" charset="0"/>
              </a:rPr>
              <a:t>21/11/2022 Issue 1.0</a:t>
            </a:r>
          </a:p>
        </p:txBody>
      </p:sp>
      <p:cxnSp>
        <p:nvCxnSpPr>
          <p:cNvPr id="14" name="Straight Connector 13"/>
          <p:cNvCxnSpPr/>
          <p:nvPr/>
        </p:nvCxnSpPr>
        <p:spPr>
          <a:xfrm>
            <a:off x="308795" y="1878617"/>
            <a:ext cx="6227762" cy="0"/>
          </a:xfrm>
          <a:prstGeom prst="line">
            <a:avLst/>
          </a:prstGeom>
          <a:ln w="25400">
            <a:solidFill>
              <a:srgbClr val="715AA3"/>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
          <p:cNvSpPr>
            <a:spLocks noGrp="1"/>
          </p:cNvSpPr>
          <p:nvPr>
            <p:ph type="body" sz="quarter" idx="4294967295"/>
          </p:nvPr>
        </p:nvSpPr>
        <p:spPr>
          <a:xfrm>
            <a:off x="308795" y="1613148"/>
            <a:ext cx="6230746" cy="410252"/>
          </a:xfrm>
          <a:prstGeom prst="rect">
            <a:avLst/>
          </a:prstGeom>
        </p:spPr>
        <p:txBody>
          <a:bodyPr>
            <a:noAutofit/>
          </a:bodyPr>
          <a:lstStyle/>
          <a:p>
            <a:pPr marL="0" indent="0">
              <a:buNone/>
            </a:pPr>
            <a:r>
              <a:rPr lang="en-GB" sz="900" b="1" dirty="0">
                <a:latin typeface="Tahoma" panose="020B0604030504040204" pitchFamily="34" charset="0"/>
                <a:ea typeface="Tahoma" panose="020B0604030504040204" pitchFamily="34" charset="0"/>
                <a:cs typeface="Tahoma" panose="020B0604030504040204" pitchFamily="34" charset="0"/>
              </a:rPr>
              <a:t>To: </a:t>
            </a:r>
            <a:r>
              <a:rPr lang="en-GB" sz="900" dirty="0">
                <a:latin typeface="Tahoma" panose="020B0604030504040204" pitchFamily="34" charset="0"/>
                <a:ea typeface="Tahoma" panose="020B0604030504040204" pitchFamily="34" charset="0"/>
                <a:cs typeface="Tahoma" panose="020B0604030504040204" pitchFamily="34" charset="0"/>
              </a:rPr>
              <a:t>All Openreach Partners and third party contractors</a:t>
            </a:r>
            <a:endParaRPr lang="en-GB" sz="9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 Placeholder 1"/>
          <p:cNvSpPr>
            <a:spLocks noGrp="1"/>
          </p:cNvSpPr>
          <p:nvPr>
            <p:ph type="body" sz="quarter" idx="4294967295"/>
          </p:nvPr>
        </p:nvSpPr>
        <p:spPr>
          <a:xfrm>
            <a:off x="292530" y="2708330"/>
            <a:ext cx="6235171" cy="6499170"/>
          </a:xfrm>
          <a:prstGeom prst="rect">
            <a:avLst/>
          </a:prstGeom>
        </p:spPr>
        <p:txBody>
          <a:bodyPr>
            <a:noAutofit/>
          </a:bodyPr>
          <a:lstStyle/>
          <a:p>
            <a:pPr marL="0" indent="0">
              <a:buNone/>
            </a:pPr>
            <a:r>
              <a:rPr lang="en-GB" sz="1100" b="1" u="sng" dirty="0">
                <a:solidFill>
                  <a:srgbClr val="0A9C82"/>
                </a:solidFill>
                <a:latin typeface="Tahoma" panose="020B0604030504040204" pitchFamily="34" charset="0"/>
                <a:ea typeface="Tahoma" panose="020B0604030504040204" pitchFamily="34" charset="0"/>
                <a:cs typeface="Tahoma" panose="020B0604030504040204" pitchFamily="34" charset="0"/>
              </a:rPr>
              <a:t>What’s the issue?</a:t>
            </a:r>
          </a:p>
          <a:p>
            <a:pPr marL="0" indent="0">
              <a:buNone/>
            </a:pPr>
            <a:endParaRPr lang="en-GB" sz="1100" b="1" dirty="0">
              <a:solidFill>
                <a:srgbClr val="0A9C82"/>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GB" sz="1400" dirty="0">
                <a:latin typeface="Tahoma" panose="020B0604030504040204" pitchFamily="34" charset="0"/>
                <a:ea typeface="Tahoma" panose="020B0604030504040204" pitchFamily="34" charset="0"/>
                <a:cs typeface="Tahoma" panose="020B0604030504040204" pitchFamily="34" charset="0"/>
              </a:rPr>
              <a:t>Our ladder 5B Aluminium ladders are fitted with a gravity safety catch on the top section, it locks this section in place whilst the middle section is being extended or lowered. On defective ladders, the pins retaining the gravity safety catch are dropping out.  (our partner is supporting the manufacturer in establishing root cause with mechanical wear against the middle section of the ladder being investigated.) </a:t>
            </a:r>
          </a:p>
          <a:p>
            <a:pPr marL="0" indent="0">
              <a:buNone/>
            </a:pPr>
            <a:endParaRPr lang="en-GB"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GB" sz="1400" dirty="0">
                <a:latin typeface="Tahoma" panose="020B0604030504040204" pitchFamily="34" charset="0"/>
                <a:ea typeface="Tahoma" panose="020B0604030504040204" pitchFamily="34" charset="0"/>
                <a:cs typeface="Tahoma" panose="020B0604030504040204" pitchFamily="34" charset="0"/>
              </a:rPr>
              <a:t>If both pins are missing:</a:t>
            </a:r>
          </a:p>
          <a:p>
            <a:pPr marL="0" indent="0">
              <a:buNone/>
            </a:pPr>
            <a:endParaRPr lang="en-GB" sz="1400" dirty="0">
              <a:latin typeface="Tahoma" panose="020B0604030504040204" pitchFamily="34" charset="0"/>
              <a:ea typeface="Tahoma" panose="020B0604030504040204" pitchFamily="34" charset="0"/>
              <a:cs typeface="Tahoma" panose="020B0604030504040204" pitchFamily="34" charset="0"/>
            </a:endParaRPr>
          </a:p>
          <a:p>
            <a:pPr marL="228600" indent="-228600">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Under certain circumstances the top section could come off unexpectedly whilst the ladder is being extended or lowered.</a:t>
            </a:r>
          </a:p>
          <a:p>
            <a:pPr marL="228600" indent="-228600">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Users can mistake the unstable/mom-load bearing gravity safety hatch for a ladder rung</a:t>
            </a:r>
          </a:p>
          <a:p>
            <a:pPr marL="228600" indent="-228600">
              <a:buAutoNum type="arabicPeriod"/>
            </a:pPr>
            <a:r>
              <a:rPr lang="en-GB" sz="1400" dirty="0">
                <a:latin typeface="Tahoma" panose="020B0604030504040204" pitchFamily="34" charset="0"/>
                <a:ea typeface="Tahoma" panose="020B0604030504040204" pitchFamily="34" charset="0"/>
                <a:cs typeface="Tahoma" panose="020B0604030504040204" pitchFamily="34" charset="0"/>
              </a:rPr>
              <a:t>The gravity safety catch swings freely and can strike against user.</a:t>
            </a:r>
          </a:p>
          <a:p>
            <a:pPr marL="228600" indent="-228600">
              <a:buAutoNum type="arabicPeriod"/>
            </a:pPr>
            <a:endParaRPr lang="en-GB"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GB" sz="1400" dirty="0">
                <a:latin typeface="Tahoma" panose="020B0604030504040204" pitchFamily="34" charset="0"/>
                <a:ea typeface="Tahoma" panose="020B0604030504040204" pitchFamily="34" charset="0"/>
                <a:cs typeface="Tahoma" panose="020B0604030504040204" pitchFamily="34" charset="0"/>
              </a:rPr>
              <a:t>There is additional evidence that the current pin design is also leading to mechanical wear to the stile of the middle section of the ladder- this is also being closely monitored.</a:t>
            </a:r>
          </a:p>
          <a:p>
            <a:pPr marL="0" indent="0">
              <a:lnSpc>
                <a:spcPct val="107000"/>
              </a:lnSpc>
              <a:spcAft>
                <a:spcPts val="800"/>
              </a:spcAft>
              <a:buNone/>
            </a:pPr>
            <a:endParaRPr lang="en-GB" sz="1100" b="1" dirty="0">
              <a:solidFill>
                <a:srgbClr val="0A9C82"/>
              </a:solidFill>
              <a:latin typeface="Tahoma" panose="020B0604030504040204" pitchFamily="34" charset="0"/>
              <a:ea typeface="Tahoma" panose="020B0604030504040204" pitchFamily="34" charset="0"/>
              <a:cs typeface="Tahoma" panose="020B0604030504040204" pitchFamily="34" charset="0"/>
            </a:endParaRPr>
          </a:p>
          <a:p>
            <a:pPr marL="0" lvl="0" indent="0">
              <a:lnSpc>
                <a:spcPct val="107000"/>
              </a:lnSpc>
              <a:spcAft>
                <a:spcPts val="800"/>
              </a:spcAft>
              <a:buNone/>
            </a:pPr>
            <a:r>
              <a:rPr lang="en-GB" sz="1100" b="1" u="sng" dirty="0">
                <a:solidFill>
                  <a:srgbClr val="0A9C82"/>
                </a:solidFill>
                <a:effectLst/>
                <a:latin typeface="Tahoma" panose="020B0604030504040204" pitchFamily="34" charset="0"/>
                <a:ea typeface="Tahoma" panose="020B0604030504040204" pitchFamily="34" charset="0"/>
                <a:cs typeface="Tahoma" panose="020B0604030504040204" pitchFamily="34" charset="0"/>
              </a:rPr>
              <a:t>Action</a:t>
            </a:r>
            <a:endParaRPr lang="en-GB" sz="1400" b="1" u="sng" dirty="0">
              <a:solidFill>
                <a:srgbClr val="0A9C82"/>
              </a:solidFill>
              <a:effectLst/>
              <a:latin typeface="Tahoma" panose="020B0604030504040204" pitchFamily="34" charset="0"/>
              <a:ea typeface="Tahoma" panose="020B0604030504040204" pitchFamily="34" charset="0"/>
              <a:cs typeface="Tahoma" panose="020B0604030504040204" pitchFamily="34" charset="0"/>
            </a:endParaRPr>
          </a:p>
          <a:p>
            <a:pPr marL="0" lvl="0" indent="0" algn="ctr">
              <a:lnSpc>
                <a:spcPct val="107000"/>
              </a:lnSpc>
              <a:spcAft>
                <a:spcPts val="800"/>
              </a:spcAft>
              <a:buNone/>
            </a:pPr>
            <a:r>
              <a:rPr lang="en-GB" sz="1400" b="1" dirty="0">
                <a:solidFill>
                  <a:srgbClr val="FF0000"/>
                </a:solidFill>
                <a:latin typeface="Tahoma" panose="020B0604030504040204" pitchFamily="34" charset="0"/>
                <a:ea typeface="Tahoma" panose="020B0604030504040204" pitchFamily="34" charset="0"/>
                <a:cs typeface="Tahoma" panose="020B0604030504040204" pitchFamily="34" charset="0"/>
              </a:rPr>
              <a:t>Please always remember to complete your pre-use checks and if you identify any issues, please raise this as a product alert and report to your Line Manager and your Health and Safety</a:t>
            </a:r>
            <a:endParaRPr lang="en-GB"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GB" sz="900" dirty="0"/>
          </a:p>
          <a:p>
            <a:pPr marL="0" indent="0">
              <a:buNone/>
            </a:pPr>
            <a:endParaRPr lang="en-GB" sz="900" dirty="0"/>
          </a:p>
          <a:p>
            <a:pPr marL="0" indent="0">
              <a:buNone/>
            </a:pPr>
            <a:endParaRPr lang="en-GB" sz="900" dirty="0"/>
          </a:p>
          <a:p>
            <a:pPr marL="0" indent="0">
              <a:buNone/>
            </a:pPr>
            <a:endParaRPr lang="en-GB" sz="900" dirty="0"/>
          </a:p>
          <a:p>
            <a:pPr marL="0" indent="0">
              <a:buNone/>
            </a:pPr>
            <a:endParaRPr lang="en-GB" sz="900" dirty="0"/>
          </a:p>
          <a:p>
            <a:pPr marL="0" indent="0">
              <a:buNone/>
            </a:pPr>
            <a:endParaRPr lang="en-GB" sz="900" dirty="0"/>
          </a:p>
          <a:p>
            <a:pPr marL="0" indent="0">
              <a:buNone/>
            </a:pPr>
            <a:endParaRPr lang="en-GB" sz="900" dirty="0"/>
          </a:p>
          <a:p>
            <a:pPr marL="0" indent="0">
              <a:buNone/>
            </a:pPr>
            <a:endParaRPr lang="en-GB" sz="900" dirty="0"/>
          </a:p>
          <a:p>
            <a:pPr marL="0" indent="0">
              <a:buNone/>
            </a:pPr>
            <a:endParaRPr lang="en-GB" sz="1000" dirty="0"/>
          </a:p>
          <a:p>
            <a:pPr marL="0" indent="0">
              <a:spcBef>
                <a:spcPts val="600"/>
              </a:spcBef>
              <a:buNone/>
            </a:pPr>
            <a:endParaRPr lang="en-GB" sz="10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726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08795" y="9587356"/>
            <a:ext cx="6184800" cy="0"/>
          </a:xfrm>
          <a:prstGeom prst="line">
            <a:avLst/>
          </a:prstGeom>
          <a:ln w="25400">
            <a:solidFill>
              <a:srgbClr val="715AA3"/>
            </a:solidFill>
          </a:ln>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52949" y="9605597"/>
            <a:ext cx="6404888" cy="235642"/>
          </a:xfrm>
          <a:prstGeom prst="rect">
            <a:avLst/>
          </a:prstGeom>
        </p:spPr>
        <p:txBody>
          <a:bodyPr wrap="square">
            <a:spAutoFit/>
          </a:bodyPr>
          <a:lstStyle/>
          <a:p>
            <a:pPr defTabSz="458788">
              <a:lnSpc>
                <a:spcPct val="115000"/>
              </a:lnSpc>
              <a:tabLst>
                <a:tab pos="541338" algn="l"/>
                <a:tab pos="2422525" algn="l"/>
              </a:tabLst>
            </a:pPr>
            <a:r>
              <a:rPr lang="en-GB" sz="900" b="1" dirty="0">
                <a:latin typeface="Tahoma" panose="020B0604030504040204" pitchFamily="34" charset="0"/>
                <a:ea typeface="Tahoma" panose="020B0604030504040204" pitchFamily="34" charset="0"/>
                <a:cs typeface="Tahoma" panose="020B0604030504040204" pitchFamily="34" charset="0"/>
              </a:rPr>
              <a:t>Contact point: SafetyPartners@Openreach.co.uk       </a:t>
            </a:r>
            <a:r>
              <a:rPr lang="en-GB" sz="900" b="1" dirty="0">
                <a:solidFill>
                  <a:srgbClr val="7030A0"/>
                </a:solidFill>
                <a:latin typeface="Verdana"/>
                <a:cs typeface="Verdana"/>
              </a:rPr>
              <a:t>Issued by the </a:t>
            </a:r>
            <a:r>
              <a:rPr lang="en-GB" sz="900" b="1" dirty="0">
                <a:solidFill>
                  <a:srgbClr val="7030A0"/>
                </a:solidFill>
                <a:latin typeface="Verdana"/>
                <a:cs typeface="Verdana"/>
                <a:hlinkClick r:id="rId3"/>
              </a:rPr>
              <a:t>Openreach Contractor Safety Team</a:t>
            </a:r>
            <a:endParaRPr lang="en-GB" sz="900" b="1" dirty="0">
              <a:solidFill>
                <a:srgbClr val="7030A0"/>
              </a:solidFill>
              <a:latin typeface="Verdana"/>
              <a:cs typeface="Verdana"/>
            </a:endParaRPr>
          </a:p>
        </p:txBody>
      </p:sp>
      <p:cxnSp>
        <p:nvCxnSpPr>
          <p:cNvPr id="14" name="Straight Connector 13"/>
          <p:cNvCxnSpPr/>
          <p:nvPr/>
        </p:nvCxnSpPr>
        <p:spPr>
          <a:xfrm>
            <a:off x="308795" y="1878617"/>
            <a:ext cx="6227762" cy="0"/>
          </a:xfrm>
          <a:prstGeom prst="line">
            <a:avLst/>
          </a:prstGeom>
          <a:ln w="25400">
            <a:solidFill>
              <a:srgbClr val="715AA3"/>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
          <p:cNvSpPr>
            <a:spLocks noGrp="1"/>
          </p:cNvSpPr>
          <p:nvPr>
            <p:ph type="body" sz="quarter" idx="4294967295"/>
          </p:nvPr>
        </p:nvSpPr>
        <p:spPr>
          <a:xfrm>
            <a:off x="308795" y="1613148"/>
            <a:ext cx="6230746" cy="410252"/>
          </a:xfrm>
          <a:prstGeom prst="rect">
            <a:avLst/>
          </a:prstGeom>
        </p:spPr>
        <p:txBody>
          <a:bodyPr>
            <a:noAutofit/>
          </a:bodyPr>
          <a:lstStyle/>
          <a:p>
            <a:pPr marL="0" indent="0">
              <a:buNone/>
            </a:pPr>
            <a:r>
              <a:rPr lang="en-GB" sz="900" b="1" dirty="0">
                <a:latin typeface="Tahoma" panose="020B0604030504040204" pitchFamily="34" charset="0"/>
                <a:ea typeface="Tahoma" panose="020B0604030504040204" pitchFamily="34" charset="0"/>
                <a:cs typeface="Tahoma" panose="020B0604030504040204" pitchFamily="34" charset="0"/>
              </a:rPr>
              <a:t>To: </a:t>
            </a:r>
            <a:r>
              <a:rPr lang="en-GB" sz="900" dirty="0">
                <a:latin typeface="Tahoma" panose="020B0604030504040204" pitchFamily="34" charset="0"/>
                <a:ea typeface="Tahoma" panose="020B0604030504040204" pitchFamily="34" charset="0"/>
                <a:cs typeface="Tahoma" panose="020B0604030504040204" pitchFamily="34" charset="0"/>
              </a:rPr>
              <a:t>All Openreach Partners and third party contractors</a:t>
            </a:r>
            <a:endParaRPr lang="en-GB" sz="9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9B7E9A9-EE3F-43EE-B05A-A71D8096385A}"/>
              </a:ext>
            </a:extLst>
          </p:cNvPr>
          <p:cNvPicPr>
            <a:picLocks noChangeAspect="1"/>
          </p:cNvPicPr>
          <p:nvPr/>
        </p:nvPicPr>
        <p:blipFill>
          <a:blip r:embed="rId4"/>
          <a:stretch>
            <a:fillRect/>
          </a:stretch>
        </p:blipFill>
        <p:spPr>
          <a:xfrm>
            <a:off x="1254895" y="2737262"/>
            <a:ext cx="4292600" cy="5661414"/>
          </a:xfrm>
          <a:prstGeom prst="rect">
            <a:avLst/>
          </a:prstGeom>
        </p:spPr>
      </p:pic>
      <p:sp>
        <p:nvSpPr>
          <p:cNvPr id="20" name="Text Placeholder 5">
            <a:extLst>
              <a:ext uri="{FF2B5EF4-FFF2-40B4-BE49-F238E27FC236}">
                <a16:creationId xmlns:a16="http://schemas.microsoft.com/office/drawing/2014/main" id="{64B44CD3-BEC8-4776-A913-654762A02C5A}"/>
              </a:ext>
            </a:extLst>
          </p:cNvPr>
          <p:cNvSpPr txBox="1">
            <a:spLocks/>
          </p:cNvSpPr>
          <p:nvPr/>
        </p:nvSpPr>
        <p:spPr>
          <a:xfrm>
            <a:off x="321929" y="1096476"/>
            <a:ext cx="6404888" cy="491345"/>
          </a:xfrm>
          <a:prstGeom prst="rect">
            <a:avLst/>
          </a:prstGeom>
          <a:solidFill>
            <a:srgbClr val="0A9B82"/>
          </a:solidFill>
        </p:spPr>
        <p:txBody>
          <a:bodyPr anchor="ctr" anchorCtr="0"/>
          <a:lstStyle>
            <a:lvl1pPr marL="171450" indent="-171450" algn="l" defTabSz="457200" rtl="0" eaLnBrk="1" latinLnBrk="0" hangingPunct="1">
              <a:spcBef>
                <a:spcPct val="20000"/>
              </a:spcBef>
              <a:buClr>
                <a:srgbClr val="504384"/>
              </a:buClr>
              <a:buSzPct val="100000"/>
              <a:buFont typeface="Lucida Grande"/>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tabLst>
                <a:tab pos="4572000" algn="l"/>
              </a:tabLst>
            </a:pPr>
            <a:r>
              <a:rPr lang="en-US" sz="1600">
                <a:solidFill>
                  <a:schemeClr val="bg1"/>
                </a:solidFill>
                <a:latin typeface="Tahoma" panose="020B0604030504040204" pitchFamily="34" charset="0"/>
                <a:ea typeface="Tahoma" panose="020B0604030504040204" pitchFamily="34" charset="0"/>
                <a:cs typeface="Tahoma" panose="020B0604030504040204" pitchFamily="34" charset="0"/>
              </a:rPr>
              <a:t>Lyte (5B Aluminuim) Ladder- Gravity Safety Catch</a:t>
            </a:r>
            <a:r>
              <a:rPr lang="en-US" sz="18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000">
                <a:solidFill>
                  <a:schemeClr val="bg1"/>
                </a:solidFill>
                <a:latin typeface="Tahoma" panose="020B0604030504040204" pitchFamily="34" charset="0"/>
                <a:ea typeface="Tahoma" panose="020B0604030504040204" pitchFamily="34" charset="0"/>
                <a:cs typeface="Tahoma" panose="020B0604030504040204" pitchFamily="34" charset="0"/>
              </a:rPr>
              <a:t>21/11/2022 Issue 1.0</a:t>
            </a:r>
            <a:endParaRPr lang="en-US" sz="1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901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C5D4A4D4EC9743BCB488B1DA551185" ma:contentTypeVersion="15" ma:contentTypeDescription="Create a new document." ma:contentTypeScope="" ma:versionID="8b546a756a7cca5eebaddc9f19424286">
  <xsd:schema xmlns:xsd="http://www.w3.org/2001/XMLSchema" xmlns:xs="http://www.w3.org/2001/XMLSchema" xmlns:p="http://schemas.microsoft.com/office/2006/metadata/properties" xmlns:ns2="93514dcc-b858-4bac-827b-787329f2b011" xmlns:ns3="07fdf29c-7631-4cd4-8fcb-8fa305346a96" targetNamespace="http://schemas.microsoft.com/office/2006/metadata/properties" ma:root="true" ma:fieldsID="69a73ce68019eb37bce045503a7532e9" ns2:_="" ns3:_="">
    <xsd:import namespace="93514dcc-b858-4bac-827b-787329f2b011"/>
    <xsd:import namespace="07fdf29c-7631-4cd4-8fcb-8fa305346a9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514dcc-b858-4bac-827b-787329f2b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0c0d76-0945-49d4-b602-1f24bc8939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7fdf29c-7631-4cd4-8fcb-8fa305346a9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327cbd64-6f97-4090-a9e3-bb7db46106db}" ma:internalName="TaxCatchAll" ma:showField="CatchAllData" ma:web="07fdf29c-7631-4cd4-8fcb-8fa305346a9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3514dcc-b858-4bac-827b-787329f2b011">
      <Terms xmlns="http://schemas.microsoft.com/office/infopath/2007/PartnerControls"/>
    </lcf76f155ced4ddcb4097134ff3c332f>
    <TaxCatchAll xmlns="07fdf29c-7631-4cd4-8fcb-8fa305346a96" xsi:nil="true"/>
  </documentManagement>
</p:properties>
</file>

<file path=customXml/itemProps1.xml><?xml version="1.0" encoding="utf-8"?>
<ds:datastoreItem xmlns:ds="http://schemas.openxmlformats.org/officeDocument/2006/customXml" ds:itemID="{1CC0B35A-9E10-4E9B-92F7-4DECD87EC2D5}">
  <ds:schemaRefs>
    <ds:schemaRef ds:uri="http://schemas.microsoft.com/sharepoint/v3/contenttype/forms"/>
  </ds:schemaRefs>
</ds:datastoreItem>
</file>

<file path=customXml/itemProps2.xml><?xml version="1.0" encoding="utf-8"?>
<ds:datastoreItem xmlns:ds="http://schemas.openxmlformats.org/officeDocument/2006/customXml" ds:itemID="{EC9E7CE6-6384-4554-900C-B4DC87D5A152}"/>
</file>

<file path=customXml/itemProps3.xml><?xml version="1.0" encoding="utf-8"?>
<ds:datastoreItem xmlns:ds="http://schemas.openxmlformats.org/officeDocument/2006/customXml" ds:itemID="{C5592E10-88BE-417C-97AD-0F7E6E9EE54B}">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080409e9-2a0f-47a7-b3bf-7639548e8e7a"/>
    <ds:schemaRef ds:uri="http://schemas.microsoft.com/office/2006/metadata/properties"/>
    <ds:schemaRef ds:uri="http://www.w3.org/XML/1998/namespace"/>
    <ds:schemaRef ds:uri="http://schemas.microsoft.com/sharepoint/v3"/>
    <ds:schemaRef ds:uri="http://schemas.microsoft.com/sharepoint/v4"/>
  </ds:schemaRefs>
</ds:datastoreItem>
</file>

<file path=docProps/app.xml><?xml version="1.0" encoding="utf-8"?>
<Properties xmlns="http://schemas.openxmlformats.org/officeDocument/2006/extended-properties" xmlns:vt="http://schemas.openxmlformats.org/officeDocument/2006/docPropsVTypes">
  <TotalTime>4113</TotalTime>
  <Words>292</Words>
  <Application>Microsoft Office PowerPoint</Application>
  <PresentationFormat>A4 Paper (210x297 mm)</PresentationFormat>
  <Paragraphs>31</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Lucida Grande</vt:lpstr>
      <vt:lpstr>Tahoma</vt:lpstr>
      <vt:lpstr>Verdana</vt:lpstr>
      <vt:lpstr>Office Theme</vt:lpstr>
      <vt:lpstr>PowerPoint Presentation</vt:lpstr>
      <vt:lpstr>PowerPoint Presentation</vt:lpstr>
    </vt:vector>
  </TitlesOfParts>
  <Company>Westhill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Shared Learning</dc:title>
  <dc:subject>Change Me</dc:subject>
  <dc:creator>Safety Team</dc:creator>
  <cp:keywords>Cobras</cp:keywords>
  <cp:lastModifiedBy>Hudson,J,Joe,BX1 R</cp:lastModifiedBy>
  <cp:revision>504</cp:revision>
  <dcterms:created xsi:type="dcterms:W3CDTF">2012-11-06T14:13:30Z</dcterms:created>
  <dcterms:modified xsi:type="dcterms:W3CDTF">2022-11-21T10:27:41Z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0x01010016A93655CBD57147AD88B1CE5BE6378C</vt:lpwstr>
  </property>
  <property fmtid="{D5CDD505-2E9C-101B-9397-08002B2CF9AE}" pid="3" name="Document LanguageTaxHTField0">
    <vt:lpwstr>English|6b8bacaf-8426-4946-be39-8600aacd45b4</vt:lpwstr>
  </property>
  <property fmtid="{D5CDD505-2E9C-101B-9397-08002B2CF9AE}" pid="4" name="_dlc_DocIdItemGuid">
    <vt:lpwstr>a490ecef-03e7-4141-9314-93c3dd78954f</vt:lpwstr>
  </property>
  <property fmtid="{D5CDD505-2E9C-101B-9397-08002B2CF9AE}" pid="5" name="Document Language">
    <vt:lpwstr>1;#English|6b8bacaf-8426-4946-be39-8600aacd45b4</vt:lpwstr>
  </property>
  <property fmtid="{D5CDD505-2E9C-101B-9397-08002B2CF9AE}" pid="6" name="MSIP_Label_55818d02-8d25-4bb9-b27c-e4db64670887_Enabled">
    <vt:lpwstr>true</vt:lpwstr>
  </property>
  <property fmtid="{D5CDD505-2E9C-101B-9397-08002B2CF9AE}" pid="7" name="MSIP_Label_55818d02-8d25-4bb9-b27c-e4db64670887_SetDate">
    <vt:lpwstr>2022-01-21T09:19:04Z</vt:lpwstr>
  </property>
  <property fmtid="{D5CDD505-2E9C-101B-9397-08002B2CF9AE}" pid="8" name="MSIP_Label_55818d02-8d25-4bb9-b27c-e4db64670887_Method">
    <vt:lpwstr>Standard</vt:lpwstr>
  </property>
  <property fmtid="{D5CDD505-2E9C-101B-9397-08002B2CF9AE}" pid="9" name="MSIP_Label_55818d02-8d25-4bb9-b27c-e4db64670887_Name">
    <vt:lpwstr>55818d02-8d25-4bb9-b27c-e4db64670887</vt:lpwstr>
  </property>
  <property fmtid="{D5CDD505-2E9C-101B-9397-08002B2CF9AE}" pid="10" name="MSIP_Label_55818d02-8d25-4bb9-b27c-e4db64670887_SiteId">
    <vt:lpwstr>a7f35688-9c00-4d5e-ba41-29f146377ab0</vt:lpwstr>
  </property>
  <property fmtid="{D5CDD505-2E9C-101B-9397-08002B2CF9AE}" pid="11" name="MSIP_Label_55818d02-8d25-4bb9-b27c-e4db64670887_ActionId">
    <vt:lpwstr>1c2b1c92-a42a-4505-b4ba-cef4cfd7b8c7</vt:lpwstr>
  </property>
  <property fmtid="{D5CDD505-2E9C-101B-9397-08002B2CF9AE}" pid="12" name="MSIP_Label_55818d02-8d25-4bb9-b27c-e4db64670887_ContentBits">
    <vt:lpwstr>0</vt:lpwstr>
  </property>
</Properties>
</file>