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7"/>
  </p:notesMasterIdLst>
  <p:sldIdLst>
    <p:sldId id="273" r:id="rId3"/>
    <p:sldId id="275" r:id="rId4"/>
    <p:sldId id="299" r:id="rId5"/>
    <p:sldId id="305" r:id="rId6"/>
    <p:sldId id="306" r:id="rId7"/>
    <p:sldId id="285" r:id="rId8"/>
    <p:sldId id="276" r:id="rId9"/>
    <p:sldId id="301" r:id="rId10"/>
    <p:sldId id="303" r:id="rId11"/>
    <p:sldId id="304" r:id="rId12"/>
    <p:sldId id="296" r:id="rId13"/>
    <p:sldId id="294" r:id="rId14"/>
    <p:sldId id="29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pti Verma" initials="TV" lastIdx="4" clrIdx="0">
    <p:extLst>
      <p:ext uri="{19B8F6BF-5375-455C-9EA6-DF929625EA0E}">
        <p15:presenceInfo xmlns:p15="http://schemas.microsoft.com/office/powerpoint/2012/main" userId="S-1-5-21-57989841-1326574676-1606980848-1407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47C98-BEB6-485A-B35F-9CFEF818879E}" type="datetimeFigureOut">
              <a:rPr lang="en-IN" smtClean="0"/>
              <a:t>12-02-2019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DAD7D-FFD6-4284-9F9B-120A34982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32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3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0680" y="552141"/>
            <a:ext cx="12213359" cy="629832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88"/>
          <p:cNvSpPr/>
          <p:nvPr userDrawn="1"/>
        </p:nvSpPr>
        <p:spPr>
          <a:xfrm>
            <a:off x="7475240" y="134807"/>
            <a:ext cx="2840889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>
              <a:latin typeface="Arial Narrow" panose="020B0606020202030204" pitchFamily="34" charset="0"/>
            </a:endParaRPr>
          </a:p>
        </p:txBody>
      </p:sp>
      <p:sp>
        <p:nvSpPr>
          <p:cNvPr id="8" name="Shape 187"/>
          <p:cNvSpPr/>
          <p:nvPr userDrawn="1"/>
        </p:nvSpPr>
        <p:spPr>
          <a:xfrm>
            <a:off x="-8130" y="523895"/>
            <a:ext cx="12208259" cy="6342103"/>
          </a:xfrm>
          <a:prstGeom prst="rect">
            <a:avLst/>
          </a:prstGeom>
          <a:gradFill>
            <a:gsLst>
              <a:gs pos="0">
                <a:srgbClr val="00B5FF">
                  <a:alpha val="60713"/>
                </a:srgbClr>
              </a:gs>
              <a:gs pos="51263">
                <a:srgbClr val="4C62D2">
                  <a:alpha val="60713"/>
                </a:srgbClr>
              </a:gs>
              <a:gs pos="100000">
                <a:srgbClr val="9514A7">
                  <a:alpha val="60713"/>
                </a:srgbClr>
              </a:gs>
            </a:gsLst>
            <a:lin ang="4500000"/>
          </a:gradFill>
          <a:ln w="12700">
            <a:miter lim="400000"/>
          </a:ln>
        </p:spPr>
        <p:txBody>
          <a:bodyPr lIns="25392" tIns="25392" rIns="25392" bIns="25392" anchor="ctr"/>
          <a:lstStyle/>
          <a:p>
            <a:pPr>
              <a:defRPr sz="3200">
                <a:solidFill>
                  <a:srgbClr val="00C6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/>
          </a:p>
        </p:txBody>
      </p:sp>
      <p:sp>
        <p:nvSpPr>
          <p:cNvPr id="11" name="Shape 190"/>
          <p:cNvSpPr/>
          <p:nvPr userDrawn="1"/>
        </p:nvSpPr>
        <p:spPr>
          <a:xfrm>
            <a:off x="4301303" y="5954270"/>
            <a:ext cx="51345" cy="24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392" tIns="25392" rIns="25392" bIns="25392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endParaRPr sz="1249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Shape 191"/>
          <p:cNvSpPr/>
          <p:nvPr userDrawn="1"/>
        </p:nvSpPr>
        <p:spPr>
          <a:xfrm>
            <a:off x="2751" y="-8509"/>
            <a:ext cx="12219149" cy="6347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392" tIns="25392" rIns="25392" bIns="25392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37" dirty="0"/>
          </a:p>
        </p:txBody>
      </p:sp>
      <p:pic>
        <p:nvPicPr>
          <p:cNvPr id="13" name="image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55" y="188462"/>
            <a:ext cx="1323027" cy="240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5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701952" y="3361"/>
            <a:ext cx="1460921" cy="47288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marL="0" algn="ctr" defTabSz="228512" rtl="0" eaLnBrk="1" latinLnBrk="0" hangingPunct="1">
              <a:lnSpc>
                <a:spcPct val="80000"/>
              </a:lnSpc>
              <a:defRPr lang="en-US" sz="5600" b="0" kern="200" dirty="0">
                <a:solidFill>
                  <a:srgbClr val="FFFFFF"/>
                </a:solidFill>
                <a:latin typeface="Arial Narrow" panose="020B0606020202030204" pitchFamily="34" charset="0"/>
                <a:ea typeface="Oswald Bold"/>
                <a:cs typeface="Oswald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 defTabSz="228512" rtl="0" eaLnBrk="1" latinLnBrk="0" hangingPunct="1">
              <a:lnSpc>
                <a:spcPct val="100000"/>
              </a:lnSpc>
              <a:buNone/>
              <a:defRPr lang="en-US" sz="4800" b="0" kern="200" dirty="0">
                <a:solidFill>
                  <a:srgbClr val="FFFFFF"/>
                </a:solidFill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Shape 188"/>
          <p:cNvSpPr/>
          <p:nvPr userDrawn="1"/>
        </p:nvSpPr>
        <p:spPr>
          <a:xfrm>
            <a:off x="4675558" y="4484544"/>
            <a:ext cx="2840889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>
              <a:latin typeface="Arial Narrow" panose="020B0606020202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2017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5FA5C6F-09E3-4859-9B54-B7800462A2E6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8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 userDrawn="1"/>
        </p:nvSpPr>
        <p:spPr>
          <a:xfrm>
            <a:off x="4584702" y="6506375"/>
            <a:ext cx="7607300" cy="353116"/>
          </a:xfrm>
          <a:custGeom>
            <a:avLst/>
            <a:gdLst>
              <a:gd name="connsiteX0" fmla="*/ 0 w 8686800"/>
              <a:gd name="connsiteY0" fmla="*/ 0 h 520700"/>
              <a:gd name="connsiteX1" fmla="*/ 8686800 w 8686800"/>
              <a:gd name="connsiteY1" fmla="*/ 0 h 520700"/>
              <a:gd name="connsiteX2" fmla="*/ 8686800 w 8686800"/>
              <a:gd name="connsiteY2" fmla="*/ 520700 h 520700"/>
              <a:gd name="connsiteX3" fmla="*/ 0 w 8686800"/>
              <a:gd name="connsiteY3" fmla="*/ 520700 h 520700"/>
              <a:gd name="connsiteX4" fmla="*/ 0 w 8686800"/>
              <a:gd name="connsiteY4" fmla="*/ 0 h 520700"/>
              <a:gd name="connsiteX0" fmla="*/ 215900 w 8686800"/>
              <a:gd name="connsiteY0" fmla="*/ 0 h 533400"/>
              <a:gd name="connsiteX1" fmla="*/ 8686800 w 8686800"/>
              <a:gd name="connsiteY1" fmla="*/ 12700 h 533400"/>
              <a:gd name="connsiteX2" fmla="*/ 8686800 w 8686800"/>
              <a:gd name="connsiteY2" fmla="*/ 533400 h 533400"/>
              <a:gd name="connsiteX3" fmla="*/ 0 w 8686800"/>
              <a:gd name="connsiteY3" fmla="*/ 533400 h 533400"/>
              <a:gd name="connsiteX4" fmla="*/ 215900 w 86868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533400">
                <a:moveTo>
                  <a:pt x="215900" y="0"/>
                </a:moveTo>
                <a:lnTo>
                  <a:pt x="8686800" y="12700"/>
                </a:lnTo>
                <a:lnTo>
                  <a:pt x="8686800" y="533400"/>
                </a:lnTo>
                <a:lnTo>
                  <a:pt x="0" y="533400"/>
                </a:lnTo>
                <a:lnTo>
                  <a:pt x="2159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IN" sz="18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027"/>
            <a:ext cx="12192000" cy="677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4450"/>
            <a:ext cx="10515600" cy="618385"/>
          </a:xfr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2858" y="6561026"/>
            <a:ext cx="1057623" cy="22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13EA0C-6988-4A29-BEDD-EBF2DF5634CB}" type="datetime1">
              <a:rPr lang="en-IN" smtClean="0">
                <a:solidFill>
                  <a:prstClr val="white"/>
                </a:solidFill>
              </a:rPr>
              <a:t>12-02-2019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75239" y="6561026"/>
            <a:ext cx="3740727" cy="22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prstClr val="white"/>
                </a:solidFill>
              </a:rPr>
              <a:t>www.zensar.com  |  © Zensar Technologies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1719" y="6561026"/>
            <a:ext cx="656700" cy="22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A601B-1D17-4B57-8D12-00B96ACAA03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4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A13DD6-8886-4F0F-9679-7E0D4E7C7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0"/>
            <a:ext cx="10809865" cy="6858000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53B98BF-F8F7-4EBC-B4E3-0D0318959B5C}"/>
              </a:ext>
            </a:extLst>
          </p:cNvPr>
          <p:cNvSpPr/>
          <p:nvPr userDrawn="1"/>
        </p:nvSpPr>
        <p:spPr>
          <a:xfrm>
            <a:off x="0" y="0"/>
            <a:ext cx="7188451" cy="6858000"/>
          </a:xfrm>
          <a:prstGeom prst="rtTriangle">
            <a:avLst/>
          </a:prstGeom>
          <a:solidFill>
            <a:srgbClr val="45116C">
              <a:alpha val="7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2B8B7C-9F41-4CF7-A918-AE6EC991EC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909" y="200678"/>
            <a:ext cx="1388983" cy="4075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377004E-987C-4671-8EC3-1DE72A0ABE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164" y="4221600"/>
            <a:ext cx="5138738" cy="79682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1C5026-242E-468E-AB02-2B2BB93B3D1F}"/>
              </a:ext>
            </a:extLst>
          </p:cNvPr>
          <p:cNvCxnSpPr>
            <a:cxnSpLocks/>
          </p:cNvCxnSpPr>
          <p:nvPr userDrawn="1"/>
        </p:nvCxnSpPr>
        <p:spPr>
          <a:xfrm>
            <a:off x="185164" y="5018426"/>
            <a:ext cx="4318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8951A2-002A-4804-AF10-A9F8C8986D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91811" y="5185048"/>
            <a:ext cx="5144601" cy="6302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3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14BF-0961-0B48-9E30-0355E89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fld id="{2DC99D2D-859C-4E30-979F-24990F85EBC6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www.zensar.com | </a:t>
            </a:r>
            <a:r>
              <a:rPr lang="de-DE" dirty="0"/>
              <a:t>© </a:t>
            </a:r>
            <a:r>
              <a:rPr lang="en-US" dirty="0"/>
              <a:t>Zensar Technologies 2018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8B8F-94B3-0541-8D70-2666B2B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962C2A-63A2-45B1-97C7-3754220B4D4E}"/>
              </a:ext>
            </a:extLst>
          </p:cNvPr>
          <p:cNvCxnSpPr/>
          <p:nvPr userDrawn="1"/>
        </p:nvCxnSpPr>
        <p:spPr>
          <a:xfrm>
            <a:off x="0" y="962137"/>
            <a:ext cx="12192000" cy="0"/>
          </a:xfrm>
          <a:prstGeom prst="line">
            <a:avLst/>
          </a:prstGeom>
          <a:ln w="19050">
            <a:solidFill>
              <a:srgbClr val="B900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F8BA5DF-CC6C-4B75-B040-8C9FFA2F9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909" y="214547"/>
            <a:ext cx="1388983" cy="4075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8FC414F-908D-412A-963C-07279271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1" y="110179"/>
            <a:ext cx="5782614" cy="79682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455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14BF-0961-0B48-9E30-0355E89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fld id="{2DC99D2D-859C-4E30-979F-24990F85EBC6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www.zensar.com | </a:t>
            </a:r>
            <a:r>
              <a:rPr lang="de-DE" dirty="0"/>
              <a:t>© </a:t>
            </a:r>
            <a:r>
              <a:rPr lang="en-US" dirty="0"/>
              <a:t>Zensar Technologies 2018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8B8F-94B3-0541-8D70-2666B2B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468021-7B91-46FA-9B24-4331D0F36158}"/>
              </a:ext>
            </a:extLst>
          </p:cNvPr>
          <p:cNvCxnSpPr/>
          <p:nvPr userDrawn="1"/>
        </p:nvCxnSpPr>
        <p:spPr>
          <a:xfrm>
            <a:off x="0" y="1375078"/>
            <a:ext cx="12192000" cy="0"/>
          </a:xfrm>
          <a:prstGeom prst="line">
            <a:avLst/>
          </a:prstGeom>
          <a:ln w="19050">
            <a:solidFill>
              <a:srgbClr val="B900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B5B273DD-3573-4266-9D5B-18FC441C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994" y="165310"/>
            <a:ext cx="10515600" cy="120976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7E7B1-9887-464B-9010-05EABFBAC1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909" y="214547"/>
            <a:ext cx="1388983" cy="4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76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A13DD6-8886-4F0F-9679-7E0D4E7C7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0"/>
            <a:ext cx="10809865" cy="6858000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53B98BF-F8F7-4EBC-B4E3-0D0318959B5C}"/>
              </a:ext>
            </a:extLst>
          </p:cNvPr>
          <p:cNvSpPr/>
          <p:nvPr userDrawn="1"/>
        </p:nvSpPr>
        <p:spPr>
          <a:xfrm>
            <a:off x="0" y="0"/>
            <a:ext cx="7188451" cy="6858000"/>
          </a:xfrm>
          <a:prstGeom prst="rtTriangle">
            <a:avLst/>
          </a:prstGeom>
          <a:solidFill>
            <a:srgbClr val="45116C">
              <a:alpha val="7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2B8B7C-9F41-4CF7-A918-AE6EC991EC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909" y="200678"/>
            <a:ext cx="1388983" cy="4075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377004E-987C-4671-8EC3-1DE72A0ABE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164" y="4221600"/>
            <a:ext cx="5138738" cy="79682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1C5026-242E-468E-AB02-2B2BB93B3D1F}"/>
              </a:ext>
            </a:extLst>
          </p:cNvPr>
          <p:cNvCxnSpPr>
            <a:cxnSpLocks/>
          </p:cNvCxnSpPr>
          <p:nvPr userDrawn="1"/>
        </p:nvCxnSpPr>
        <p:spPr>
          <a:xfrm>
            <a:off x="185164" y="5018426"/>
            <a:ext cx="4318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8951A2-002A-4804-AF10-A9F8C8986D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91811" y="5185048"/>
            <a:ext cx="5144601" cy="6302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7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71FB0A-90BC-4B7E-87E4-A3A14C104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66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256C7B-1450-4FEA-9C81-81D63C77C3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64" y="199292"/>
            <a:ext cx="1525156" cy="4454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14BF-0961-0B48-9E30-0355E89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C1075-93E8-4C79-A990-CFB4AC2D00D2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8B8F-94B3-0541-8D70-2666B2B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A6ED64-E086-8F49-8C8D-88791C756D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377004E-987C-4671-8EC3-1DE72A0ABE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4200" y="3026361"/>
            <a:ext cx="5138738" cy="79682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1C5026-242E-468E-AB02-2B2BB93B3D1F}"/>
              </a:ext>
            </a:extLst>
          </p:cNvPr>
          <p:cNvCxnSpPr>
            <a:cxnSpLocks/>
          </p:cNvCxnSpPr>
          <p:nvPr userDrawn="1"/>
        </p:nvCxnSpPr>
        <p:spPr>
          <a:xfrm>
            <a:off x="6934200" y="3823187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8951A2-002A-4804-AF10-A9F8C8986D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940847" y="3989809"/>
            <a:ext cx="5144601" cy="6302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355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7EF063-7E22-4BE4-92D3-D55FF7A3F7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-4226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256C7B-1450-4FEA-9C81-81D63C77C3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64" y="199292"/>
            <a:ext cx="1525156" cy="4454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14BF-0961-0B48-9E30-0355E89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B33075-42AA-41C7-A9A4-6494D6170C67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82EC-0A4C-D448-AA5A-6DB90B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8B8F-94B3-0541-8D70-2666B2B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A6ED64-E086-8F49-8C8D-88791C756D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377004E-987C-4671-8EC3-1DE72A0ABE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4200" y="3026361"/>
            <a:ext cx="5138738" cy="79682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1C5026-242E-468E-AB02-2B2BB93B3D1F}"/>
              </a:ext>
            </a:extLst>
          </p:cNvPr>
          <p:cNvCxnSpPr>
            <a:cxnSpLocks/>
          </p:cNvCxnSpPr>
          <p:nvPr userDrawn="1"/>
        </p:nvCxnSpPr>
        <p:spPr>
          <a:xfrm>
            <a:off x="6934200" y="3823187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8951A2-002A-4804-AF10-A9F8C8986D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940847" y="3989809"/>
            <a:ext cx="5144601" cy="6302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43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A257A0-06A0-4CA1-BA83-0F15DEF2D2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2BC5D3-6380-4387-A00C-9006FB90A970}"/>
              </a:ext>
            </a:extLst>
          </p:cNvPr>
          <p:cNvSpPr/>
          <p:nvPr userDrawn="1"/>
        </p:nvSpPr>
        <p:spPr>
          <a:xfrm>
            <a:off x="8786468" y="5010381"/>
            <a:ext cx="27751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3C715-33C5-4225-BDE5-79FB3912D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768" y="286525"/>
            <a:ext cx="2269583" cy="662914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A1EEA3E-3137-41CA-998F-A1303B37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B33075-42AA-41C7-A9A4-6494D6170C67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0E1CDC-4197-4347-87D8-334FF4B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F4DEF4-1728-4A71-9ED4-4EE41FB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A6ED64-E086-8F49-8C8D-88791C75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4F9BC3-AC91-44D6-95AC-64BFB637C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42747"/>
            <a:ext cx="1713899" cy="1586253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612D2FE-E4E1-4FA0-B18D-6442B6E959A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854356" y="1842747"/>
            <a:ext cx="1713899" cy="1586253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46FF19D-248E-4368-82D0-92701B955B26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896701" y="1842747"/>
            <a:ext cx="1713899" cy="1586253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29BAC49-0275-4574-8CC2-13D9E44AEFE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790026" y="1842747"/>
            <a:ext cx="1713899" cy="1586253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26F7A-086F-431B-B0AD-83FEB78B95E5}"/>
              </a:ext>
            </a:extLst>
          </p:cNvPr>
          <p:cNvSpPr/>
          <p:nvPr userDrawn="1"/>
        </p:nvSpPr>
        <p:spPr>
          <a:xfrm>
            <a:off x="0" y="3759457"/>
            <a:ext cx="12192000" cy="2432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45A6D422-3F1C-407A-BF86-083718BA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fld id="{2D695064-9507-470B-8D33-CD71DCA37392}" type="datetime1">
              <a:rPr lang="en-US" smtClean="0"/>
              <a:t>2/12/2019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59564A0-7867-4210-A531-4B40570E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www.zensar.com | </a:t>
            </a:r>
            <a:r>
              <a:rPr lang="de-DE" dirty="0"/>
              <a:t>© </a:t>
            </a:r>
            <a:r>
              <a:rPr lang="en-US" dirty="0"/>
              <a:t>Zensar Technologies 2018</a:t>
            </a:r>
          </a:p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67CC76-9186-404E-8022-00DA3D3B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7EF36F-1FEB-4E5E-8EF9-AE616B945DF6}"/>
              </a:ext>
            </a:extLst>
          </p:cNvPr>
          <p:cNvCxnSpPr/>
          <p:nvPr userDrawn="1"/>
        </p:nvCxnSpPr>
        <p:spPr>
          <a:xfrm>
            <a:off x="0" y="962137"/>
            <a:ext cx="12192000" cy="0"/>
          </a:xfrm>
          <a:prstGeom prst="line">
            <a:avLst/>
          </a:prstGeom>
          <a:ln w="19050">
            <a:solidFill>
              <a:srgbClr val="B900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A5F18068-A573-4B6E-8D91-C265C31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94" y="165311"/>
            <a:ext cx="10515600" cy="79682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B0129CD-3F44-4C9A-BC79-F380013FA93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88075" y="3994301"/>
            <a:ext cx="5144601" cy="203800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1560CA5-1352-448F-A048-75121107961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520751" y="3994301"/>
            <a:ext cx="4983174" cy="203800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0CB6CF-8E31-694B-AC2D-571BF38C05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909" y="214547"/>
            <a:ext cx="1388983" cy="4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48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6330-858B-144D-A166-D351C24B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6D9D5-BD61-D849-B3CF-EA9FFD4C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EAA6-3332-5944-BD0C-A119BCA2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EEA1-4900-4762-9805-8DBD85123198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221F-CD27-794D-B709-587B8930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F0EC-77B7-8B49-83E5-0A4AB11B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10515600" cy="692211"/>
          </a:xfrm>
        </p:spPr>
        <p:txBody>
          <a:bodyPr>
            <a:noAutofit/>
          </a:bodyPr>
          <a:lstStyle>
            <a:lvl1pPr algn="ctr">
              <a:defRPr sz="4267">
                <a:solidFill>
                  <a:srgbClr val="53DCED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9F813D18-8C5D-489C-A1A1-9A88F0570652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2018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242"/>
          <p:cNvSpPr/>
          <p:nvPr userDrawn="1"/>
        </p:nvSpPr>
        <p:spPr>
          <a:xfrm>
            <a:off x="5778618" y="1179891"/>
            <a:ext cx="634791" cy="0"/>
          </a:xfrm>
          <a:prstGeom prst="line">
            <a:avLst/>
          </a:prstGeom>
          <a:ln w="38100">
            <a:solidFill>
              <a:srgbClr val="53DCED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1524000" y="1425581"/>
            <a:ext cx="9144000" cy="403220"/>
          </a:xfrm>
        </p:spPr>
        <p:txBody>
          <a:bodyPr>
            <a:normAutofit/>
          </a:bodyPr>
          <a:lstStyle>
            <a:lvl1pPr marL="0" indent="0" algn="ctr" defTabSz="228512" rtl="0" eaLnBrk="1" latinLnBrk="0" hangingPunct="1">
              <a:lnSpc>
                <a:spcPct val="100000"/>
              </a:lnSpc>
              <a:buNone/>
              <a:defRPr lang="en-US" sz="1867" b="0" kern="200" dirty="0">
                <a:solidFill>
                  <a:srgbClr val="53535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713332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1856-B11A-4B46-BE91-EF4199A1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89D71-5406-1941-99EA-F53BF846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566B-57B4-924B-8892-66BF67A8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587-BD85-4BDE-8BC2-BB0128056D6A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F0D2-1114-4848-BAA5-C2AE78CC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91B0-31E6-9B45-A0EF-1CEB8DEC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5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3DBB-5AFD-044F-BCC6-75BA33FD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28EF-5D20-AB48-B881-70D3600CC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FF56F-0865-3740-84DA-C10E72AEF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1EF84-3AB4-DC4A-95BB-5BFC04F2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4B47-7730-4989-893E-E694BA5C3A26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8C92-5E99-2F48-9E02-5115F639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CA509-E0F9-CD4A-BBCD-63C0FE84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5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F0-7D81-0141-B36D-F31AA530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D6319-5251-0C43-857D-97BF257B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69BA-94EE-E64C-A89D-7FAF97A2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B2A8B-594A-4E49-8E10-EF2322697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5840B-F413-3A4A-9A23-CA3991BC4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9857B-6891-DC41-83A2-2C230988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D150-3C28-4E98-B0C4-41622FAFFEEA}" type="datetime1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98DE9-70B2-4247-B73C-37CA3771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DA358-DAF3-FA4A-A745-C596AF0B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11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386-DDF8-8B47-A450-3B063B83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93083-3E62-3B4D-976A-8FE7A891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284A-2EB7-4C66-BC67-AF32010711FC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72983-4DF7-EB42-A2F4-405E1F61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www.zensar.com | </a:t>
            </a:r>
            <a:r>
              <a:rPr lang="de-DE" dirty="0"/>
              <a:t>© </a:t>
            </a:r>
            <a:r>
              <a:rPr lang="en-US" dirty="0"/>
              <a:t>Zensar Technologies 2018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351F4-A272-D64D-864F-51CFED69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6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1D05-8F06-D94F-9CBA-30AC836B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ED2E-211A-1D44-9C35-E9811544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EB0F4-30BB-C144-80B4-37261459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EF0E4-7644-0846-B667-DA886A47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40E-5356-4951-AF52-EBB7D549493D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A4D33-E135-D54B-9E43-E0D84230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CFA8-DFCB-7848-B8E5-42BEBFCA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79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6F59-0B24-4546-932C-11959FA5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85068-7766-624C-9608-0890E941F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EA1EF-7C22-5743-B00F-C2B41A2C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5171D-30CE-9D4F-9A4D-337C9F43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72E-E09C-466C-A38A-22B6E746516A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13404-2066-DC4E-9966-67555F4B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4A996-170A-0641-B4F6-1EA3A4E4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AC89-A0F1-AD45-BAF4-BF80F71C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9566D-99EA-B14E-9808-090A6AC0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90C2-6882-C541-B144-BAE9372B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53C-42E3-4F70-A4F1-FA0559FD6119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8F5D-C015-4E4E-98BC-85E5542C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2CA8-654B-3440-8E61-E2E4DCCD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4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D5603-8A8D-1941-A7E8-355EBA1FB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10F3A-7028-D743-AEA5-1C170F557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04FE-3043-9E42-AA35-AD8492D2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274F-81BC-495B-868F-4D5274953A1B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942F-8D5A-1542-8605-73CD7158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www.zensar.com | © Zensar Technologies 2018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21E6-0358-D44F-B93D-B908B25E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10515600" cy="692211"/>
          </a:xfrm>
        </p:spPr>
        <p:txBody>
          <a:bodyPr>
            <a:noAutofit/>
          </a:bodyPr>
          <a:lstStyle>
            <a:lvl1pPr algn="ctr">
              <a:defRPr sz="4267">
                <a:solidFill>
                  <a:srgbClr val="53DCED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56CB6C-6B94-4392-9E9B-4C44093D0B18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2018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242"/>
          <p:cNvSpPr/>
          <p:nvPr userDrawn="1"/>
        </p:nvSpPr>
        <p:spPr>
          <a:xfrm>
            <a:off x="5778618" y="1179891"/>
            <a:ext cx="634791" cy="0"/>
          </a:xfrm>
          <a:prstGeom prst="line">
            <a:avLst/>
          </a:prstGeom>
          <a:ln w="38100">
            <a:solidFill>
              <a:srgbClr val="53DCED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/>
          </a:p>
        </p:txBody>
      </p:sp>
    </p:spTree>
    <p:extLst>
      <p:ext uri="{BB962C8B-B14F-4D97-AF65-F5344CB8AC3E}">
        <p14:creationId xmlns:p14="http://schemas.microsoft.com/office/powerpoint/2010/main" val="22257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56CB6C-6B94-4392-9E9B-4C44093D0B18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2018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1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7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67" y="-36686"/>
            <a:ext cx="12206428" cy="689708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04"/>
          <p:cNvSpPr/>
          <p:nvPr userDrawn="1"/>
        </p:nvSpPr>
        <p:spPr>
          <a:xfrm>
            <a:off x="-21669" y="-50899"/>
            <a:ext cx="12228767" cy="6907772"/>
          </a:xfrm>
          <a:prstGeom prst="rect">
            <a:avLst/>
          </a:prstGeom>
          <a:gradFill>
            <a:gsLst>
              <a:gs pos="0">
                <a:srgbClr val="17BAFD">
                  <a:alpha val="76611"/>
                </a:srgbClr>
              </a:gs>
              <a:gs pos="100000">
                <a:srgbClr val="AE0091">
                  <a:alpha val="76611"/>
                </a:srgbClr>
              </a:gs>
            </a:gsLst>
            <a:lin ang="4500000"/>
          </a:gradFill>
          <a:ln w="12700">
            <a:miter lim="400000"/>
          </a:ln>
        </p:spPr>
        <p:txBody>
          <a:bodyPr lIns="67711" tIns="67711" rIns="67711" bIns="67711" anchor="ctr"/>
          <a:lstStyle/>
          <a:p>
            <a:pPr>
              <a:defRPr sz="3200">
                <a:solidFill>
                  <a:srgbClr val="00C6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67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10515600" cy="692211"/>
          </a:xfrm>
        </p:spPr>
        <p:txBody>
          <a:bodyPr>
            <a:noAutofit/>
          </a:bodyPr>
          <a:lstStyle>
            <a:lvl1pPr algn="ctr">
              <a:defRPr sz="4267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77DB4B7-4535-4194-ABD1-2B6AEC49DF1C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2017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242"/>
          <p:cNvSpPr/>
          <p:nvPr userDrawn="1"/>
        </p:nvSpPr>
        <p:spPr>
          <a:xfrm>
            <a:off x="5778618" y="1179891"/>
            <a:ext cx="634791" cy="0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863509" y="1704257"/>
            <a:ext cx="4800692" cy="4351339"/>
          </a:xfrm>
        </p:spPr>
        <p:txBody>
          <a:bodyPr>
            <a:normAutofit/>
          </a:bodyPr>
          <a:lstStyle>
            <a:lvl1pPr marL="0" marR="0" indent="0" algn="l" defTabSz="22851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0" kern="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  <a:p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4257"/>
            <a:ext cx="5181600" cy="4351339"/>
          </a:xfrm>
        </p:spPr>
        <p:txBody>
          <a:bodyPr/>
          <a:lstStyle>
            <a:lvl1pPr>
              <a:defRPr sz="1867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8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7" y="-29848"/>
            <a:ext cx="12181640" cy="6884629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217"/>
          <p:cNvSpPr/>
          <p:nvPr userDrawn="1"/>
        </p:nvSpPr>
        <p:spPr>
          <a:xfrm>
            <a:off x="1353" y="-29848"/>
            <a:ext cx="12187969" cy="6884629"/>
          </a:xfrm>
          <a:prstGeom prst="rect">
            <a:avLst/>
          </a:prstGeom>
          <a:gradFill>
            <a:gsLst>
              <a:gs pos="0">
                <a:srgbClr val="8D15C9">
                  <a:alpha val="47192"/>
                </a:srgbClr>
              </a:gs>
              <a:gs pos="100000">
                <a:srgbClr val="00FBEC">
                  <a:alpha val="47192"/>
                </a:srgbClr>
              </a:gs>
            </a:gsLst>
            <a:lin ang="16200000"/>
          </a:gradFill>
          <a:ln w="63500">
            <a:solidFill>
              <a:srgbClr val="EA3323">
                <a:alpha val="0"/>
              </a:srgb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67711" tIns="67711" rIns="67711" bIns="67711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72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1CA032D-501E-45F2-9BCE-0A80FC32CF99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2017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3" name="Shape 205"/>
          <p:cNvSpPr/>
          <p:nvPr userDrawn="1"/>
        </p:nvSpPr>
        <p:spPr>
          <a:xfrm>
            <a:off x="770629" y="1150888"/>
            <a:ext cx="3440393" cy="95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711" tIns="67711" rIns="67711" bIns="67711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>
            <a:endParaRPr sz="5331" dirty="0">
              <a:latin typeface="Arial Narrow" panose="020B0606020202030204" pitchFamily="34" charset="0"/>
            </a:endParaRPr>
          </a:p>
        </p:txBody>
      </p:sp>
      <p:sp>
        <p:nvSpPr>
          <p:cNvPr id="85" name="Shape 242"/>
          <p:cNvSpPr/>
          <p:nvPr userDrawn="1"/>
        </p:nvSpPr>
        <p:spPr>
          <a:xfrm>
            <a:off x="5778618" y="1179891"/>
            <a:ext cx="634791" cy="0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2852" tIns="22852" rIns="22852" bIns="22852"/>
          <a:lstStyle/>
          <a:p>
            <a:endParaRPr sz="337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 userDrawn="1"/>
        </p:nvGrpSpPr>
        <p:grpSpPr>
          <a:xfrm>
            <a:off x="992019" y="3048130"/>
            <a:ext cx="8829192" cy="907105"/>
            <a:chOff x="546525" y="2285999"/>
            <a:chExt cx="6624085" cy="680555"/>
          </a:xfrm>
        </p:grpSpPr>
        <p:sp>
          <p:nvSpPr>
            <p:cNvPr id="100" name="Shape 230"/>
            <p:cNvSpPr/>
            <p:nvPr/>
          </p:nvSpPr>
          <p:spPr>
            <a:xfrm flipV="1">
              <a:off x="546525" y="2285999"/>
              <a:ext cx="0" cy="680555"/>
            </a:xfrm>
            <a:prstGeom prst="line">
              <a:avLst/>
            </a:prstGeom>
            <a:ln w="9525">
              <a:solidFill>
                <a:srgbClr val="FFFFFF"/>
              </a:solidFill>
              <a:miter lim="400000"/>
              <a:tailEnd type="triangle"/>
            </a:ln>
          </p:spPr>
          <p:txBody>
            <a:bodyPr lIns="45703" tIns="45703" rIns="45703" bIns="45703"/>
            <a:lstStyle/>
            <a:p>
              <a:endParaRPr sz="3731" u="sng" dirty="0"/>
            </a:p>
          </p:txBody>
        </p:sp>
        <p:sp>
          <p:nvSpPr>
            <p:cNvPr id="96" name="Shape 230"/>
            <p:cNvSpPr/>
            <p:nvPr/>
          </p:nvSpPr>
          <p:spPr>
            <a:xfrm flipV="1">
              <a:off x="3858567" y="2285999"/>
              <a:ext cx="0" cy="680555"/>
            </a:xfrm>
            <a:prstGeom prst="line">
              <a:avLst/>
            </a:prstGeom>
            <a:ln w="9525">
              <a:solidFill>
                <a:srgbClr val="FFFFFF"/>
              </a:solidFill>
              <a:miter lim="400000"/>
              <a:tailEnd type="triangle"/>
            </a:ln>
          </p:spPr>
          <p:txBody>
            <a:bodyPr lIns="45703" tIns="45703" rIns="45703" bIns="45703"/>
            <a:lstStyle/>
            <a:p>
              <a:endParaRPr sz="3731" u="sng" dirty="0"/>
            </a:p>
          </p:txBody>
        </p:sp>
        <p:sp>
          <p:nvSpPr>
            <p:cNvPr id="92" name="Shape 230"/>
            <p:cNvSpPr/>
            <p:nvPr/>
          </p:nvSpPr>
          <p:spPr>
            <a:xfrm flipV="1">
              <a:off x="7170610" y="2285999"/>
              <a:ext cx="0" cy="680555"/>
            </a:xfrm>
            <a:prstGeom prst="line">
              <a:avLst/>
            </a:prstGeom>
            <a:ln w="9525">
              <a:solidFill>
                <a:srgbClr val="FFFFFF"/>
              </a:solidFill>
              <a:miter lim="400000"/>
              <a:tailEnd type="triangle"/>
            </a:ln>
          </p:spPr>
          <p:txBody>
            <a:bodyPr lIns="45703" tIns="45703" rIns="45703" bIns="45703"/>
            <a:lstStyle/>
            <a:p>
              <a:endParaRPr sz="3731" u="sng" dirty="0"/>
            </a:p>
          </p:txBody>
        </p:sp>
      </p:grp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10515600" cy="692211"/>
          </a:xfrm>
        </p:spPr>
        <p:txBody>
          <a:bodyPr>
            <a:noAutofit/>
          </a:bodyPr>
          <a:lstStyle>
            <a:lvl1pPr algn="ctr">
              <a:defRPr sz="4267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03625" y="4369586"/>
            <a:ext cx="4520875" cy="1675615"/>
          </a:xfrm>
        </p:spPr>
        <p:txBody>
          <a:bodyPr>
            <a:normAutofit/>
          </a:bodyPr>
          <a:lstStyle>
            <a:lvl1pPr marL="0" indent="0">
              <a:buNone/>
              <a:defRPr sz="1867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1344" y="3099198"/>
            <a:ext cx="2590057" cy="702333"/>
          </a:xfrm>
        </p:spPr>
        <p:txBody>
          <a:bodyPr>
            <a:normAutofit/>
          </a:bodyPr>
          <a:lstStyle>
            <a:lvl1pPr marL="0" indent="0">
              <a:buNone/>
              <a:defRPr sz="2133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7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405939" y="2610697"/>
            <a:ext cx="2844976" cy="488495"/>
          </a:xfrm>
        </p:spPr>
        <p:txBody>
          <a:bodyPr>
            <a:normAutofit/>
          </a:bodyPr>
          <a:lstStyle>
            <a:lvl1pPr marL="0" indent="0">
              <a:buNone/>
              <a:defRPr sz="2400" u="sng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8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3657" y="3118308"/>
            <a:ext cx="2594644" cy="702333"/>
          </a:xfrm>
        </p:spPr>
        <p:txBody>
          <a:bodyPr>
            <a:normAutofit/>
          </a:bodyPr>
          <a:lstStyle>
            <a:lvl1pPr marL="0" indent="0">
              <a:buNone/>
              <a:defRPr sz="2133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9820535" y="2629814"/>
            <a:ext cx="2368787" cy="488495"/>
          </a:xfrm>
        </p:spPr>
        <p:txBody>
          <a:bodyPr>
            <a:normAutofit/>
          </a:bodyPr>
          <a:lstStyle>
            <a:lvl1pPr marL="0" indent="0">
              <a:buNone/>
              <a:defRPr sz="2400" u="sng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795970" y="3137419"/>
            <a:ext cx="2406311" cy="702333"/>
          </a:xfrm>
        </p:spPr>
        <p:txBody>
          <a:bodyPr>
            <a:normAutofit/>
          </a:bodyPr>
          <a:lstStyle>
            <a:lvl1pPr marL="0" indent="0">
              <a:buNone/>
              <a:defRPr sz="2133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2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003625" y="2585169"/>
            <a:ext cx="2844976" cy="488495"/>
          </a:xfrm>
        </p:spPr>
        <p:txBody>
          <a:bodyPr>
            <a:normAutofit/>
          </a:bodyPr>
          <a:lstStyle>
            <a:lvl1pPr marL="0" indent="0">
              <a:buNone/>
              <a:defRPr sz="2400" u="sng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3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828427" y="4317986"/>
            <a:ext cx="4520875" cy="1675615"/>
          </a:xfrm>
        </p:spPr>
        <p:txBody>
          <a:bodyPr>
            <a:normAutofit/>
          </a:bodyPr>
          <a:lstStyle>
            <a:lvl1pPr marL="0" indent="0">
              <a:buNone/>
              <a:defRPr sz="1867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097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 on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first-filtered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12415" y="-50899"/>
            <a:ext cx="12296048" cy="69077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96"/>
          <p:cNvSpPr/>
          <p:nvPr userDrawn="1"/>
        </p:nvSpPr>
        <p:spPr>
          <a:xfrm>
            <a:off x="-104135" y="-50899"/>
            <a:ext cx="4972996" cy="6907772"/>
          </a:xfrm>
          <a:prstGeom prst="rect">
            <a:avLst/>
          </a:prstGeom>
          <a:gradFill>
            <a:gsLst>
              <a:gs pos="0">
                <a:srgbClr val="00C7EA">
                  <a:alpha val="98541"/>
                </a:srgbClr>
              </a:gs>
              <a:gs pos="100000">
                <a:srgbClr val="252093">
                  <a:alpha val="99471"/>
                </a:srgbClr>
              </a:gs>
            </a:gsLst>
            <a:lin ang="4500000"/>
          </a:gradFill>
          <a:ln w="12700">
            <a:miter lim="400000"/>
          </a:ln>
        </p:spPr>
        <p:txBody>
          <a:bodyPr lIns="67711" tIns="67711" rIns="67711" bIns="67711" anchor="ctr"/>
          <a:lstStyle/>
          <a:p>
            <a:pPr>
              <a:defRPr sz="3200">
                <a:solidFill>
                  <a:srgbClr val="00C6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264" dirty="0"/>
          </a:p>
        </p:txBody>
      </p:sp>
      <p:sp>
        <p:nvSpPr>
          <p:cNvPr id="12" name="Shape 200"/>
          <p:cNvSpPr/>
          <p:nvPr userDrawn="1"/>
        </p:nvSpPr>
        <p:spPr>
          <a:xfrm>
            <a:off x="286890" y="6371554"/>
            <a:ext cx="4040185" cy="32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711" tIns="67711" rIns="67711" bIns="67711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sz="1252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2017 </a:t>
            </a:r>
          </a:p>
        </p:txBody>
      </p:sp>
      <p:sp>
        <p:nvSpPr>
          <p:cNvPr id="13" name="Shape 197"/>
          <p:cNvSpPr/>
          <p:nvPr userDrawn="1"/>
        </p:nvSpPr>
        <p:spPr>
          <a:xfrm>
            <a:off x="7221342" y="2522104"/>
            <a:ext cx="3376157" cy="11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7711" tIns="67711" rIns="67711" bIns="67711" anchor="ctr">
            <a:spAutoFit/>
          </a:bodyPr>
          <a:lstStyle>
            <a:lvl1pPr algn="l">
              <a:defRPr sz="75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</a:lstStyle>
          <a:p>
            <a:r>
              <a:rPr lang="en-IN" sz="6664" dirty="0">
                <a:solidFill>
                  <a:srgbClr val="FF0000"/>
                </a:solidFill>
                <a:latin typeface="Arial Narrow" panose="020B0606020202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</a:t>
            </a:r>
            <a:endParaRPr sz="6664" dirty="0">
              <a:solidFill>
                <a:srgbClr val="FF0000"/>
              </a:solidFill>
              <a:latin typeface="Arial Narrow" panose="020B0606020202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Shape 206"/>
          <p:cNvSpPr/>
          <p:nvPr userDrawn="1"/>
        </p:nvSpPr>
        <p:spPr>
          <a:xfrm>
            <a:off x="594138" y="2777166"/>
            <a:ext cx="821925" cy="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60937" tIns="60937" rIns="60937" bIns="60937"/>
          <a:lstStyle/>
          <a:p>
            <a:endParaRPr sz="472" dirty="0">
              <a:latin typeface="Arial Narrow" panose="020B0606020202030204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344539" y="1635784"/>
            <a:ext cx="2143048" cy="1325563"/>
          </a:xfrm>
        </p:spPr>
        <p:txBody>
          <a:bodyPr>
            <a:normAutofit/>
          </a:bodyPr>
          <a:lstStyle>
            <a:lvl1pPr>
              <a:defRPr sz="5333" u="none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IN" dirty="0"/>
              <a:t>Text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344540" y="3103244"/>
            <a:ext cx="4035307" cy="2878456"/>
          </a:xfrm>
        </p:spPr>
        <p:txBody>
          <a:bodyPr>
            <a:normAutofit/>
          </a:bodyPr>
          <a:lstStyle>
            <a:lvl1pPr marL="0" marR="0" indent="0" algn="l" defTabSz="22851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133" b="0" kern="2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Add text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DSC1514-Edit v002 copy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-101647" y="1147"/>
            <a:ext cx="12075691" cy="685573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96"/>
          <p:cNvSpPr/>
          <p:nvPr userDrawn="1"/>
        </p:nvSpPr>
        <p:spPr>
          <a:xfrm>
            <a:off x="7189348" y="1146"/>
            <a:ext cx="5009480" cy="6907772"/>
          </a:xfrm>
          <a:prstGeom prst="rect">
            <a:avLst/>
          </a:prstGeom>
          <a:gradFill>
            <a:gsLst>
              <a:gs pos="0">
                <a:srgbClr val="FDB68B"/>
              </a:gs>
              <a:gs pos="100000">
                <a:srgbClr val="E93F79"/>
              </a:gs>
            </a:gsLst>
            <a:lin ang="4500000" scaled="0"/>
          </a:gradFill>
          <a:ln w="12700">
            <a:miter lim="400000"/>
          </a:ln>
        </p:spPr>
        <p:txBody>
          <a:bodyPr lIns="67711" tIns="67711" rIns="67711" bIns="67711" anchor="ctr"/>
          <a:lstStyle/>
          <a:p>
            <a:pPr>
              <a:defRPr sz="3200">
                <a:solidFill>
                  <a:srgbClr val="00C6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IN" sz="4264" dirty="0"/>
              <a:t> </a:t>
            </a:r>
            <a:endParaRPr sz="4264" dirty="0"/>
          </a:p>
        </p:txBody>
      </p:sp>
      <p:pic>
        <p:nvPicPr>
          <p:cNvPr id="10" name="image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37618" y="182120"/>
            <a:ext cx="1556277" cy="56649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8448" y="2334815"/>
            <a:ext cx="4366723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hape 200"/>
          <p:cNvSpPr/>
          <p:nvPr userDrawn="1"/>
        </p:nvSpPr>
        <p:spPr>
          <a:xfrm>
            <a:off x="7742215" y="6375561"/>
            <a:ext cx="3885271" cy="32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711" tIns="67711" rIns="67711" bIns="67711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2017 </a:t>
            </a:r>
          </a:p>
        </p:txBody>
      </p:sp>
      <p:sp>
        <p:nvSpPr>
          <p:cNvPr id="11" name="Shape 460"/>
          <p:cNvSpPr/>
          <p:nvPr userDrawn="1"/>
        </p:nvSpPr>
        <p:spPr>
          <a:xfrm>
            <a:off x="7617219" y="3816268"/>
            <a:ext cx="530021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60937" tIns="60937" rIns="60937" bIns="60937"/>
          <a:lstStyle/>
          <a:p>
            <a:endParaRPr sz="1199" dirty="0"/>
          </a:p>
        </p:txBody>
      </p:sp>
    </p:spTree>
    <p:extLst>
      <p:ext uri="{BB962C8B-B14F-4D97-AF65-F5344CB8AC3E}">
        <p14:creationId xmlns:p14="http://schemas.microsoft.com/office/powerpoint/2010/main" val="4058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4B7A0-D524-4531-B326-95765F24E930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www.zensar.com | © Zensar Technologies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62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970" y="-2345"/>
            <a:ext cx="12152797" cy="685921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509"/>
          <p:cNvSpPr/>
          <p:nvPr userDrawn="1"/>
        </p:nvSpPr>
        <p:spPr>
          <a:xfrm>
            <a:off x="2028" y="0"/>
            <a:ext cx="12201739" cy="6856875"/>
          </a:xfrm>
          <a:prstGeom prst="rect">
            <a:avLst/>
          </a:prstGeom>
          <a:gradFill>
            <a:gsLst>
              <a:gs pos="0">
                <a:srgbClr val="FDB68B">
                  <a:alpha val="81835"/>
                </a:srgbClr>
              </a:gs>
              <a:gs pos="100000">
                <a:srgbClr val="E93F79">
                  <a:alpha val="81835"/>
                </a:srgbClr>
              </a:gs>
            </a:gsLst>
            <a:lin ang="4500000"/>
          </a:gradFill>
          <a:ln w="12700">
            <a:miter lim="400000"/>
          </a:ln>
        </p:spPr>
        <p:txBody>
          <a:bodyPr lIns="67711" tIns="67711" rIns="67711" bIns="67711" anchor="ctr"/>
          <a:lstStyle/>
          <a:p>
            <a:pPr>
              <a:defRPr sz="3200">
                <a:solidFill>
                  <a:srgbClr val="00C6F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264" dirty="0"/>
          </a:p>
        </p:txBody>
      </p:sp>
      <p:sp>
        <p:nvSpPr>
          <p:cNvPr id="13" name="Shape 200"/>
          <p:cNvSpPr/>
          <p:nvPr userDrawn="1"/>
        </p:nvSpPr>
        <p:spPr>
          <a:xfrm>
            <a:off x="4288422" y="6375561"/>
            <a:ext cx="3885271" cy="32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711" tIns="67711" rIns="67711" bIns="67711" anchor="ctr">
            <a:spAutoFit/>
          </a:bodyPr>
          <a:lstStyle>
            <a:lvl1pPr>
              <a:defRPr sz="2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www.zensar.com | © Zensar Technologies 201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4" name="Shape 206"/>
          <p:cNvSpPr/>
          <p:nvPr userDrawn="1"/>
        </p:nvSpPr>
        <p:spPr>
          <a:xfrm>
            <a:off x="5716415" y="3861783"/>
            <a:ext cx="821925" cy="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60937" tIns="60937" rIns="60937" bIns="60937"/>
          <a:lstStyle/>
          <a:p>
            <a:endParaRPr sz="472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081157"/>
            <a:ext cx="10515600" cy="692211"/>
          </a:xfrm>
        </p:spPr>
        <p:txBody>
          <a:bodyPr>
            <a:noAutofit/>
          </a:bodyPr>
          <a:lstStyle>
            <a:lvl1pPr algn="ctr">
              <a:defRPr sz="6400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04453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CB62-931F-4D89-BAA8-10FA17A7FF7E}" type="datetime1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www.zensar.com | © Zensar Technologies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3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702EE-8302-DC4C-B09B-D690676D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9DB6E-F07D-534C-9FC0-739C249CA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CCE7-1D80-0446-A063-81E85B224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ECA2-5EC0-4B97-96F7-B830CDEE661D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7E736-8FB1-B24E-9D63-858DC60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www.zensar.com | © Zensar Technologies 2018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2454-83E3-0D4E-B536-5A9BFBBB3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ED64-E086-8F49-8C8D-88791C756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62EA-2A13-4734-9927-D18CAE0A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Status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87F96-5AF0-41D3-97A7-9D0E4556F5A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91811" y="5185048"/>
            <a:ext cx="1769511" cy="630204"/>
          </a:xfrm>
        </p:spPr>
        <p:txBody>
          <a:bodyPr/>
          <a:lstStyle/>
          <a:p>
            <a:r>
              <a:rPr lang="en-IN" dirty="0"/>
              <a:t>12-Feb-2019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631C5-6D54-489C-B8CE-2C770FA1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www.zensar.com | </a:t>
            </a:r>
            <a:r>
              <a:rPr lang="de-DE"/>
              <a:t>© </a:t>
            </a:r>
            <a:r>
              <a:rPr lang="en-US"/>
              <a:t>Zensar Technologies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8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23/1/2019 – 12/2/2019 – </a:t>
            </a:r>
            <a:r>
              <a:rPr lang="en-IN" dirty="0"/>
              <a:t>Eulalio 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5" y="1124185"/>
            <a:ext cx="11414727" cy="53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5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23/1/2019 – 12/2/2019 – </a:t>
            </a:r>
            <a:r>
              <a:rPr lang="en-IN" dirty="0"/>
              <a:t>Keshav 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1" y="1411399"/>
            <a:ext cx="11738841" cy="34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5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324200" y="138314"/>
            <a:ext cx="9028090" cy="723077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23/1/2019 – 12/2/2019 – </a:t>
            </a:r>
            <a:r>
              <a:rPr lang="en-IN" dirty="0"/>
              <a:t>Sanat	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5" y="1254369"/>
            <a:ext cx="11653329" cy="38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8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44046" y="209474"/>
            <a:ext cx="9028090" cy="65378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23/1/2019 – 12/2/2019 – </a:t>
            </a:r>
            <a:r>
              <a:rPr lang="en-IN" dirty="0"/>
              <a:t>Sheetal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45" y="1070286"/>
            <a:ext cx="11368482" cy="55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3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FC004-D836-48CF-B704-0A6B7368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99D2D-859C-4E30-979F-24990F85EBC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098D9-E540-4956-9417-6FD76FEC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www.zensar.com | 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Zensar Technologies 2018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989F-7132-4710-BCAC-4A37012C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6ED64-E086-8F49-8C8D-88791C756D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E7005AB-EC5C-420F-9523-30F13D62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80374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Completed Projects 23/1/2019 – 12/2/2019  </a:t>
            </a:r>
            <a:endParaRPr lang="en-IN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55796"/>
              </p:ext>
            </p:extLst>
          </p:nvPr>
        </p:nvGraphicFramePr>
        <p:xfrm>
          <a:off x="540288" y="1088394"/>
          <a:ext cx="10813512" cy="5418084"/>
        </p:xfrm>
        <a:graphic>
          <a:graphicData uri="http://schemas.openxmlformats.org/drawingml/2006/table">
            <a:tbl>
              <a:tblPr/>
              <a:tblGrid>
                <a:gridCol w="625025">
                  <a:extLst>
                    <a:ext uri="{9D8B030D-6E8A-4147-A177-3AD203B41FA5}">
                      <a16:colId xmlns:a16="http://schemas.microsoft.com/office/drawing/2014/main" val="61148470"/>
                    </a:ext>
                  </a:extLst>
                </a:gridCol>
                <a:gridCol w="3020954">
                  <a:extLst>
                    <a:ext uri="{9D8B030D-6E8A-4147-A177-3AD203B41FA5}">
                      <a16:colId xmlns:a16="http://schemas.microsoft.com/office/drawing/2014/main" val="624062516"/>
                    </a:ext>
                  </a:extLst>
                </a:gridCol>
                <a:gridCol w="1608862">
                  <a:extLst>
                    <a:ext uri="{9D8B030D-6E8A-4147-A177-3AD203B41FA5}">
                      <a16:colId xmlns:a16="http://schemas.microsoft.com/office/drawing/2014/main" val="1610757682"/>
                    </a:ext>
                  </a:extLst>
                </a:gridCol>
                <a:gridCol w="844942">
                  <a:extLst>
                    <a:ext uri="{9D8B030D-6E8A-4147-A177-3AD203B41FA5}">
                      <a16:colId xmlns:a16="http://schemas.microsoft.com/office/drawing/2014/main" val="2062909703"/>
                    </a:ext>
                  </a:extLst>
                </a:gridCol>
                <a:gridCol w="1284773">
                  <a:extLst>
                    <a:ext uri="{9D8B030D-6E8A-4147-A177-3AD203B41FA5}">
                      <a16:colId xmlns:a16="http://schemas.microsoft.com/office/drawing/2014/main" val="3397222024"/>
                    </a:ext>
                  </a:extLst>
                </a:gridCol>
                <a:gridCol w="3428956">
                  <a:extLst>
                    <a:ext uri="{9D8B030D-6E8A-4147-A177-3AD203B41FA5}">
                      <a16:colId xmlns:a16="http://schemas.microsoft.com/office/drawing/2014/main" val="3038281422"/>
                    </a:ext>
                  </a:extLst>
                </a:gridCol>
              </a:tblGrid>
              <a:tr h="3644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Requestor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Completion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07689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ZenCore Digite Implementation</a:t>
                      </a:r>
                      <a:b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Shwetabh Mittal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Saurabh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28-Jan-19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400+ Projects have been migrated.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 on 28Jan2019. 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678009"/>
                  </a:ext>
                </a:extLst>
              </a:tr>
              <a:tr h="99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OE/RMG Merger and role based access to D2 and Above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 and Expand Dashboard on ZenRMG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CEO Dashboard on ZenRMG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ZenRoar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Nikhil Joshi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Saurabh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01-Feb-19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 and RMG team still validating the data and working with Eulalio.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 on 01Feb2019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459049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ZenPulse PM/PGM Self Rating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Rekha Kumbharkar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Saurabh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23-Jan-19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refresh will happen every 4 hours. Completed 23Jan2019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709506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ZenHR Revamp</a:t>
                      </a:r>
                      <a:b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Priyotosh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Saurabh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31-Jan-19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be done after ZENRoar changes. Completed on 31stJan2019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50920"/>
                  </a:ext>
                </a:extLst>
              </a:tr>
              <a:tr h="1980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 HR Portal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Priyotosh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Saurabh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195577"/>
                  </a:ext>
                </a:extLst>
              </a:tr>
              <a:tr h="1980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Concur Phase 1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Ankush/Anjan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Ashvini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27-Jan-19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584865"/>
                  </a:ext>
                </a:extLst>
              </a:tr>
              <a:tr h="1980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IQA Post migration modifications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08-Feb-19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936173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CONCUR Integration - Phase 1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Eulalio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27-Jan-19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Write for PD/HRMS to Concur integration started.  Issues from Concur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546945"/>
                  </a:ext>
                </a:extLst>
              </a:tr>
              <a:tr h="1980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MDM System Changes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Eulalio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18-Jan-19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820406"/>
                  </a:ext>
                </a:extLst>
              </a:tr>
              <a:tr h="1980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Feedback in ZenPulse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Eulalio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22-Jan-19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21757"/>
                  </a:ext>
                </a:extLst>
              </a:tr>
              <a:tr h="99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 switches replacement  - 28 replaced out of 30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TIMS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Najeeb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03-Feb-19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cabling between Himalayas and Corporate Complete. All switches stacked and only two in Corporate to be replaced. New Fiber cable laid and switches connected. All EOL switches replaced</a:t>
                      </a:r>
                    </a:p>
                  </a:txBody>
                  <a:tcPr marL="7007" marR="7007" marT="7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4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23/1/2019 – 12/2/2019 – </a:t>
            </a:r>
            <a:r>
              <a:rPr lang="en-IN" dirty="0"/>
              <a:t>Saurabh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8" y="1069267"/>
            <a:ext cx="11452636" cy="54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23/1/2019 – 12/2/2019 – </a:t>
            </a:r>
            <a:r>
              <a:rPr lang="en-IN" dirty="0"/>
              <a:t>Prashant 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2" y="1132313"/>
            <a:ext cx="11546003" cy="54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8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23/1/2019 – 12/2/2019 – </a:t>
            </a:r>
            <a:r>
              <a:rPr lang="en-IN" dirty="0"/>
              <a:t>Prashant 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7" y="1091953"/>
            <a:ext cx="11663408" cy="5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Combined Projects Status 23/1/2019 – 12/2/2019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5" y="1132162"/>
            <a:ext cx="11520054" cy="54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5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9424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Combined Projects Status 23/1/2019 – 12/2/2019 Cont..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1436963"/>
            <a:ext cx="11776364" cy="378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23/1/2019 – 12/2/2019 – Aarif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0" y="1186460"/>
            <a:ext cx="11127997" cy="518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1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038600" y="65064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www.zensar.com | © Zensar Technologies 2018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8610600" y="65064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9F7BA1-0C0F-2848-A6D5-D57D345543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DDD671F-639F-48EF-BADC-7E38D4C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47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1509B-46F4-4B39-ADD5-C3B71B5A341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9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5910" y="110179"/>
            <a:ext cx="9028090" cy="796826"/>
          </a:xfrm>
        </p:spPr>
        <p:txBody>
          <a:bodyPr>
            <a:noAutofit/>
          </a:bodyPr>
          <a:lstStyle/>
          <a:p>
            <a:br>
              <a:rPr lang="en-IN" sz="2800" dirty="0"/>
            </a:br>
            <a:r>
              <a:rPr lang="en-US" dirty="0"/>
              <a:t>Project Status 23/1/2019 – 12/2/2019 – </a:t>
            </a:r>
            <a:r>
              <a:rPr lang="en-IN" dirty="0"/>
              <a:t>Ashvini 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5" y="1070245"/>
            <a:ext cx="11542645" cy="55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FFFFF"/>
      </a:accent1>
      <a:accent2>
        <a:srgbClr val="D8D8D8"/>
      </a:accent2>
      <a:accent3>
        <a:srgbClr val="4A4B53"/>
      </a:accent3>
      <a:accent4>
        <a:srgbClr val="330866"/>
      </a:accent4>
      <a:accent5>
        <a:srgbClr val="8A0005"/>
      </a:accent5>
      <a:accent6>
        <a:srgbClr val="B90007"/>
      </a:accent6>
      <a:hlink>
        <a:srgbClr val="3F3F3F"/>
      </a:hlink>
      <a:folHlink>
        <a:srgbClr val="A3A3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343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Narrow</vt:lpstr>
      <vt:lpstr>Avenir Book</vt:lpstr>
      <vt:lpstr>Calibri</vt:lpstr>
      <vt:lpstr>Calibri Light</vt:lpstr>
      <vt:lpstr>Helvetica Light</vt:lpstr>
      <vt:lpstr>Lato Regular</vt:lpstr>
      <vt:lpstr>Oswald Bold</vt:lpstr>
      <vt:lpstr>Oswald Regular</vt:lpstr>
      <vt:lpstr>Verdana</vt:lpstr>
      <vt:lpstr>Office</vt:lpstr>
      <vt:lpstr>Office Theme</vt:lpstr>
      <vt:lpstr>Project Status Meeting</vt:lpstr>
      <vt:lpstr> Completed Projects 23/1/2019 – 12/2/2019  </vt:lpstr>
      <vt:lpstr> Project Status 23/1/2019 – 12/2/2019 – Saurabh</vt:lpstr>
      <vt:lpstr> Project Status 23/1/2019 – 12/2/2019 – Prashant </vt:lpstr>
      <vt:lpstr> Project Status 23/1/2019 – 12/2/2019 – Prashant </vt:lpstr>
      <vt:lpstr> Combined Projects Status 23/1/2019 – 12/2/2019 </vt:lpstr>
      <vt:lpstr> Combined Projects Status 23/1/2019 – 12/2/2019 Cont.. </vt:lpstr>
      <vt:lpstr> Project Status 23/1/2019 – 12/2/2019 – Aarif</vt:lpstr>
      <vt:lpstr> Project Status 23/1/2019 – 12/2/2019 – Ashvini </vt:lpstr>
      <vt:lpstr> Project Status 23/1/2019 – 12/2/2019 – Eulalio </vt:lpstr>
      <vt:lpstr> Project Status 23/1/2019 – 12/2/2019 – Keshav </vt:lpstr>
      <vt:lpstr> Project Status 23/1/2019 – 12/2/2019 – Sanat </vt:lpstr>
      <vt:lpstr> Project Status 23/1/2019 – 12/2/2019 – Sheetal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Trupti Verma</dc:creator>
  <cp:lastModifiedBy>Trupti Verma</cp:lastModifiedBy>
  <cp:revision>288</cp:revision>
  <dcterms:created xsi:type="dcterms:W3CDTF">2018-09-17T11:23:38Z</dcterms:created>
  <dcterms:modified xsi:type="dcterms:W3CDTF">2019-02-12T08:50:52Z</dcterms:modified>
</cp:coreProperties>
</file>