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9" r:id="rId3"/>
    <p:sldId id="339" r:id="rId4"/>
    <p:sldId id="330" r:id="rId5"/>
    <p:sldId id="336" r:id="rId6"/>
    <p:sldId id="341" r:id="rId7"/>
    <p:sldId id="332" r:id="rId8"/>
    <p:sldId id="340" r:id="rId9"/>
    <p:sldId id="338" r:id="rId10"/>
    <p:sldId id="337" r:id="rId11"/>
    <p:sldId id="3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, Arun" initials="VA" lastIdx="1" clrIdx="0">
    <p:extLst>
      <p:ext uri="{19B8F6BF-5375-455C-9EA6-DF929625EA0E}">
        <p15:presenceInfo xmlns:p15="http://schemas.microsoft.com/office/powerpoint/2012/main" userId="S::Arun.Venkat@morrisonts.co.uk::c9038857-13d2-4e06-beea-107121c9eb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84281-7448-4E04-BFCA-CDF0F5BED5D1}" v="25" dt="2023-10-16T17:07:1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36" autoAdjust="0"/>
    <p:restoredTop sz="93792" autoAdjust="0"/>
  </p:normalViewPr>
  <p:slideViewPr>
    <p:cSldViewPr snapToGrid="0" snapToObjects="1">
      <p:cViewPr varScale="1">
        <p:scale>
          <a:sx n="103" d="100"/>
          <a:sy n="103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72040-CDFA-44A5-BE1E-4F0778611DFA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7787-360D-4F03-A037-C6274FF30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07787-360D-4F03-A037-C6274FF301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4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1F52-257D-D741-83D7-A1F8750AD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2A403-76C8-1E4F-8131-CED7EA3E2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CE54-26B5-3641-AD54-13C7AC87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0874-877C-3347-89E2-249BA002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DA38-1DA4-C146-849D-0E2BF7F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1164-0196-0343-93DF-FABDCED7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B0A05-C1DE-3C47-B1B1-9510D4BB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A90A9-0DB0-7744-BA0D-C595F19B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A1B29-38C8-324C-B688-2198BC3B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51424-12C6-F647-A13C-FC985F35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4BE71-21E3-2B40-B8C0-B65F611F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FBBA4-7468-B14E-A0CA-6DA71A54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4285-F428-4342-BA2C-72EC9C1E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9A00-BF47-724F-BA51-77227CD6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AE4B-7AAB-AC4C-B0DF-7A21E81D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53E7D-8954-FC43-B67E-F31C2889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CD4FE-3CC4-ED4D-AB23-D3F1B932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581AC-8A96-3344-8363-D9A2D13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8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9D6D-337D-C84E-9EB0-D1C780BF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1D667-2830-DA4F-AECC-B4F2D4F03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E993-72B2-3340-B1BA-FD11E671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C508-FCE4-684E-8309-922FB115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6624E-07E7-A54C-BF41-D004496F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B35B3-5526-5445-9586-A8527578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6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D03F-2303-9F41-ACAF-4C802597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3BF9-F087-3248-9912-2B2654B2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74B0-9FF6-2942-9281-2B121112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4A4A-689D-6246-B58A-7B797618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3019-4C66-C845-AFCD-1129720B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6A698-92BB-D64F-AEBF-07BF46A13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24634-EA18-2E4D-8D0B-93CA9E2D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806F-3E9E-7947-AE11-0E3DAA13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4736-B21E-6748-80D6-229BB3A2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F6EA-BE29-4D4F-921A-0740098B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366C69-A6CF-9D45-9D5D-F8C54A87E3A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4664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ED5642-0533-DD49-A188-EA0DE8CD86E7}"/>
              </a:ext>
            </a:extLst>
          </p:cNvPr>
          <p:cNvSpPr/>
          <p:nvPr userDrawn="1"/>
        </p:nvSpPr>
        <p:spPr>
          <a:xfrm>
            <a:off x="284329" y="6520201"/>
            <a:ext cx="9304171" cy="45719"/>
          </a:xfrm>
          <a:prstGeom prst="rect">
            <a:avLst/>
          </a:prstGeom>
          <a:solidFill>
            <a:srgbClr val="828888"/>
          </a:solidFill>
          <a:ln>
            <a:solidFill>
              <a:srgbClr val="82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200C4-7EA8-2F4B-9E8D-238E14F79534}"/>
              </a:ext>
            </a:extLst>
          </p:cNvPr>
          <p:cNvSpPr txBox="1"/>
          <p:nvPr userDrawn="1"/>
        </p:nvSpPr>
        <p:spPr>
          <a:xfrm>
            <a:off x="9714623" y="6355802"/>
            <a:ext cx="251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Delivering what we </a:t>
            </a:r>
            <a:r>
              <a:rPr lang="en-US" sz="1400" dirty="0">
                <a:solidFill>
                  <a:srgbClr val="82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A95-5C96-B34D-91F2-8EC28564007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F376-24E1-274C-9F61-D6962C7680CE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7">
            <a:extLst>
              <a:ext uri="{FF2B5EF4-FFF2-40B4-BE49-F238E27FC236}">
                <a16:creationId xmlns:a16="http://schemas.microsoft.com/office/drawing/2014/main" id="{46B08290-92B5-4F34-8E4E-4ACE1E1977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17197"/>
            <a:ext cx="3581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6822FB-198B-0646-8D12-E6A5A69051C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1" y="-11756"/>
            <a:ext cx="12234041" cy="6869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8AD0A0-3EF7-EA42-9B95-B92F6FD7D195}"/>
              </a:ext>
            </a:extLst>
          </p:cNvPr>
          <p:cNvSpPr/>
          <p:nvPr userDrawn="1"/>
        </p:nvSpPr>
        <p:spPr>
          <a:xfrm>
            <a:off x="284329" y="6621801"/>
            <a:ext cx="9304171" cy="45719"/>
          </a:xfrm>
          <a:prstGeom prst="rect">
            <a:avLst/>
          </a:prstGeom>
          <a:solidFill>
            <a:srgbClr val="828888"/>
          </a:solidFill>
          <a:ln>
            <a:solidFill>
              <a:srgbClr val="82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FCCC5-E2C2-894B-9005-18F601FCF019}"/>
              </a:ext>
            </a:extLst>
          </p:cNvPr>
          <p:cNvSpPr txBox="1"/>
          <p:nvPr userDrawn="1"/>
        </p:nvSpPr>
        <p:spPr>
          <a:xfrm>
            <a:off x="9714623" y="6457402"/>
            <a:ext cx="251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Delivering what we </a:t>
            </a:r>
            <a:r>
              <a:rPr lang="en-US" sz="1400" dirty="0">
                <a:solidFill>
                  <a:srgbClr val="82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76D70-1059-1C40-8C63-F18B6DB2589B}"/>
              </a:ext>
            </a:extLst>
          </p:cNvPr>
          <p:cNvSpPr/>
          <p:nvPr userDrawn="1"/>
        </p:nvSpPr>
        <p:spPr>
          <a:xfrm>
            <a:off x="284330" y="1257300"/>
            <a:ext cx="11623340" cy="50640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9" y="3935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A95-5C96-B34D-91F2-8EC28564007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7">
            <a:extLst>
              <a:ext uri="{FF2B5EF4-FFF2-40B4-BE49-F238E27FC236}">
                <a16:creationId xmlns:a16="http://schemas.microsoft.com/office/drawing/2014/main" id="{28485797-C311-48B9-BDED-F03CBCB43D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833" y="-1275701"/>
            <a:ext cx="3942473" cy="11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3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013F58-2BF5-EF4C-A840-58EACA71780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4664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49D11A-DF39-0A43-91A7-8BC135F89FA9}"/>
              </a:ext>
            </a:extLst>
          </p:cNvPr>
          <p:cNvSpPr/>
          <p:nvPr userDrawn="1"/>
        </p:nvSpPr>
        <p:spPr>
          <a:xfrm>
            <a:off x="284329" y="6520201"/>
            <a:ext cx="9304171" cy="45719"/>
          </a:xfrm>
          <a:prstGeom prst="rect">
            <a:avLst/>
          </a:prstGeom>
          <a:solidFill>
            <a:srgbClr val="828888"/>
          </a:solidFill>
          <a:ln>
            <a:solidFill>
              <a:srgbClr val="82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72C2-6674-3A4E-B1E6-195BA46AA154}"/>
              </a:ext>
            </a:extLst>
          </p:cNvPr>
          <p:cNvSpPr txBox="1"/>
          <p:nvPr userDrawn="1"/>
        </p:nvSpPr>
        <p:spPr>
          <a:xfrm>
            <a:off x="9714623" y="6355802"/>
            <a:ext cx="251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Delivering what we </a:t>
            </a:r>
            <a:r>
              <a:rPr lang="en-US" sz="1400" dirty="0">
                <a:solidFill>
                  <a:srgbClr val="82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7887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5CFFFA-1648-9443-9CFA-605FC22E6A1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A3717-6AD3-0E4E-90FE-505E81B1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64" y="17621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E6312-24E0-844C-8089-A4BB648F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F376-24E1-274C-9F61-D6962C7680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AE599-F935-A045-A3BB-174679672E1A}"/>
              </a:ext>
            </a:extLst>
          </p:cNvPr>
          <p:cNvSpPr/>
          <p:nvPr userDrawn="1"/>
        </p:nvSpPr>
        <p:spPr>
          <a:xfrm>
            <a:off x="284329" y="6621801"/>
            <a:ext cx="9304171" cy="45719"/>
          </a:xfrm>
          <a:prstGeom prst="rect">
            <a:avLst/>
          </a:prstGeom>
          <a:solidFill>
            <a:srgbClr val="828888"/>
          </a:solidFill>
          <a:ln>
            <a:solidFill>
              <a:srgbClr val="82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1F97D-1845-C34B-9AAD-30ADE6E6F62F}"/>
              </a:ext>
            </a:extLst>
          </p:cNvPr>
          <p:cNvSpPr txBox="1"/>
          <p:nvPr userDrawn="1"/>
        </p:nvSpPr>
        <p:spPr>
          <a:xfrm>
            <a:off x="9714623" y="6457402"/>
            <a:ext cx="251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Delivering what we </a:t>
            </a:r>
            <a:r>
              <a:rPr lang="en-US" sz="1400" dirty="0">
                <a:solidFill>
                  <a:srgbClr val="82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1C47CD-E2C8-AC49-ABA2-2F1C33E9FFE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B9D620-2914-D048-A175-9C5F7BAC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2084" y="470534"/>
            <a:ext cx="1785586" cy="4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7E60-FE9F-6445-AC7C-B248A6C5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E01E-F166-F640-B9D0-90DC17C7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1BBA9-042A-CF47-8FD8-3243E4AC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500A-6753-7F4B-87A8-F59B9673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BB61C-C09C-D04D-8EEF-7036C1BE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0020-CC6B-8F44-9E77-AC7FE397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E3D5-315F-E14C-8DBF-3849ACD4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1495-BD05-2F45-B58A-5A67B58A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D041-8570-5545-B274-50E5F197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8054-E1FF-AA40-9330-BF23C71C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5C41-7988-744C-BF7E-86B8AE94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6145-ACD4-FC4A-8F45-7B98BBED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14D8-D4EF-4D41-BAEB-F28E74807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8754-C689-D942-9651-6B419378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0E38-0F2E-C042-B50D-25759A2D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038CB-E940-E340-AEE6-964D6E1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EC2-EE3D-0640-9C83-2AA831BD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7530-8048-0546-B19F-47C3F6ED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E1B6-63D7-B047-BAC7-4E5F9A63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7DA63-BB43-8B4C-BEDD-91F610E73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F3FDC-BB6E-7840-9A9E-265065282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9A123-DA51-2444-B3D3-2B0FCA74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4D28-9011-3F48-A0B5-013DC2C6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E2FBB-70FD-034B-BA84-02FC78F7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4B92D-7529-7B43-9544-5EB212B8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86AE-945C-084B-9CD1-85847027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D895-7211-4040-BB71-E6FC0519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74B0-23FB-6A45-BD73-86CB78C19F6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E1C3-018B-C14B-A350-E39A7A1CB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8D44-8765-D046-A0AF-0BFB7BA98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B1C3-3D76-F741-9D2F-6F6EA8793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279BAEB-11D3-9E49-B265-C0D18EEA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Telecom Division</a:t>
            </a:r>
            <a:br>
              <a:rPr lang="en-US" sz="4000">
                <a:solidFill>
                  <a:schemeClr val="tx2"/>
                </a:solidFill>
              </a:rPr>
            </a:b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TOA Development &amp; Rollout Program</a:t>
            </a:r>
          </a:p>
        </p:txBody>
      </p:sp>
    </p:spTree>
    <p:extLst>
      <p:ext uri="{BB962C8B-B14F-4D97-AF65-F5344CB8AC3E}">
        <p14:creationId xmlns:p14="http://schemas.microsoft.com/office/powerpoint/2010/main" val="301616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Mobile Platform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Upgrade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355AF2-3122-C10A-EA10-63BC854F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69326"/>
              </p:ext>
            </p:extLst>
          </p:nvPr>
        </p:nvGraphicFramePr>
        <p:xfrm>
          <a:off x="4774439" y="2421290"/>
          <a:ext cx="6677891" cy="257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245">
                  <a:extLst>
                    <a:ext uri="{9D8B030D-6E8A-4147-A177-3AD203B41FA5}">
                      <a16:colId xmlns:a16="http://schemas.microsoft.com/office/drawing/2014/main" val="1986826277"/>
                    </a:ext>
                  </a:extLst>
                </a:gridCol>
                <a:gridCol w="1532438">
                  <a:extLst>
                    <a:ext uri="{9D8B030D-6E8A-4147-A177-3AD203B41FA5}">
                      <a16:colId xmlns:a16="http://schemas.microsoft.com/office/drawing/2014/main" val="2211402001"/>
                    </a:ext>
                  </a:extLst>
                </a:gridCol>
                <a:gridCol w="2010104">
                  <a:extLst>
                    <a:ext uri="{9D8B030D-6E8A-4147-A177-3AD203B41FA5}">
                      <a16:colId xmlns:a16="http://schemas.microsoft.com/office/drawing/2014/main" val="2435490517"/>
                    </a:ext>
                  </a:extLst>
                </a:gridCol>
                <a:gridCol w="2010104">
                  <a:extLst>
                    <a:ext uri="{9D8B030D-6E8A-4147-A177-3AD203B41FA5}">
                      <a16:colId xmlns:a16="http://schemas.microsoft.com/office/drawing/2014/main" val="436536421"/>
                    </a:ext>
                  </a:extLst>
                </a:gridCol>
              </a:tblGrid>
              <a:tr h="64258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Mobile App Name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Current React Native Version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Dev Days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Approval Status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9138917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CPE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0.63.3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6 (£2940)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5172661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TDRA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0.63.3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 </a:t>
                      </a:r>
                      <a:r>
                        <a:rPr lang="en-GB" sz="1100" dirty="0">
                          <a:effectLst/>
                        </a:rPr>
                        <a:t>(£2940)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7123252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TOA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0.63.3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 6 (£2940)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8529812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TDLW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0.62.2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 8 (£3920)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698298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TAS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0.61.5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 8 (£3920)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7477800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CORE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0.62.2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 11 (5390)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4008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55F8B3-51AB-0F4F-8AE9-A6EC0C26C45F}"/>
              </a:ext>
            </a:extLst>
          </p:cNvPr>
          <p:cNvSpPr txBox="1"/>
          <p:nvPr/>
        </p:nvSpPr>
        <p:spPr>
          <a:xfrm>
            <a:off x="4427430" y="5127068"/>
            <a:ext cx="6268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Security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Compatibility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Seamless User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C81F4-3DA7-7666-240D-72001A0FE672}"/>
              </a:ext>
            </a:extLst>
          </p:cNvPr>
          <p:cNvSpPr txBox="1"/>
          <p:nvPr/>
        </p:nvSpPr>
        <p:spPr>
          <a:xfrm>
            <a:off x="4605051" y="531530"/>
            <a:ext cx="657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must ensure across all our Mobile apps the platform version has to be in sync to avoid any technical/compatibility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Action Needed: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Allen need your approval for TOA to be approved as can look at releasing TOA 1.7 in Dec’23/Jan’24</a:t>
            </a:r>
          </a:p>
        </p:txBody>
      </p:sp>
    </p:spTree>
    <p:extLst>
      <p:ext uri="{BB962C8B-B14F-4D97-AF65-F5344CB8AC3E}">
        <p14:creationId xmlns:p14="http://schemas.microsoft.com/office/powerpoint/2010/main" val="301564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0" y="707754"/>
            <a:ext cx="3201366" cy="3387497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FFFFFF"/>
                </a:solidFill>
              </a:rPr>
              <a:t>TAS – 2.02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695 / 2604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D557-9288-F771-5610-4BA76133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Update React Native Platform to .72</a:t>
            </a:r>
          </a:p>
          <a:p>
            <a:r>
              <a:rPr lang="en-GB" sz="2000" dirty="0"/>
              <a:t> Introduce Number pad instead of OTP bring it in line with all apps</a:t>
            </a:r>
          </a:p>
          <a:p>
            <a:pPr marL="0" indent="0">
              <a:buNone/>
            </a:pPr>
            <a:endParaRPr lang="en-GB" sz="1200" dirty="0"/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B0BCF-28F5-114D-2B93-3AC6B6184C4C}"/>
              </a:ext>
            </a:extLst>
          </p:cNvPr>
          <p:cNvSpPr txBox="1"/>
          <p:nvPr/>
        </p:nvSpPr>
        <p:spPr>
          <a:xfrm>
            <a:off x="130819" y="4770304"/>
            <a:ext cx="299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Increase in user </a:t>
            </a:r>
          </a:p>
          <a:p>
            <a:r>
              <a:rPr lang="en-GB" dirty="0">
                <a:solidFill>
                  <a:schemeClr val="bg1"/>
                </a:solidFill>
              </a:rPr>
              <a:t>26%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366548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94C57-6D67-4265-9BFE-20AA362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8" y="182721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TDRA – 2.5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Active Users 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1580 / 3501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682B1-09E2-B4BD-5FBC-BA42D120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494" y="272973"/>
            <a:ext cx="7672908" cy="2185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9E74C-2680-3AF6-5B2F-697D37F1A362}"/>
              </a:ext>
            </a:extLst>
          </p:cNvPr>
          <p:cNvSpPr txBox="1"/>
          <p:nvPr/>
        </p:nvSpPr>
        <p:spPr>
          <a:xfrm>
            <a:off x="4063361" y="2668456"/>
            <a:ext cx="415610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/>
              <a:t>Top 3 Subbies - Jobs closed with 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I &amp; A Communication Ltd – 67% compliance (2169)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Magdalene – 76% compliance (1865)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LJM Communication Ltd – 87% compliance (1507)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/>
              <a:t>Bottom 3 Subbies - Jobs closed without 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 err="1"/>
              <a:t>Centercomms</a:t>
            </a:r>
            <a:r>
              <a:rPr lang="en-GB" sz="1100" dirty="0"/>
              <a:t> Ltd – 1.1% compliance (1125)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I &amp;A Communication – 67% compliance (1071)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Morrison Telecom Services –  25% compliance (998)</a:t>
            </a:r>
          </a:p>
          <a:p>
            <a:pPr lvl="2"/>
            <a:r>
              <a:rPr lang="en-GB" sz="1100" dirty="0"/>
              <a:t>*Inc. </a:t>
            </a:r>
            <a:r>
              <a:rPr lang="en-GB" sz="1100" dirty="0" err="1"/>
              <a:t>eng</a:t>
            </a:r>
            <a:r>
              <a:rPr lang="en-GB" sz="1100" dirty="0"/>
              <a:t> comp failures and £1 pound closure.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TLF Utilities – 55% compliance (697)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3A65F-0CD3-E4C0-52BB-463F8875106E}"/>
              </a:ext>
            </a:extLst>
          </p:cNvPr>
          <p:cNvSpPr txBox="1"/>
          <p:nvPr/>
        </p:nvSpPr>
        <p:spPr>
          <a:xfrm>
            <a:off x="4400355" y="5150753"/>
            <a:ext cx="6606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Action by SHEQ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Investigate the Job for further details, engage with suppliers to Identify best practice from top Suppliers/Regions and apply the same across board.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117B0-6BAC-EA40-A5C3-44845ABB8EFC}"/>
              </a:ext>
            </a:extLst>
          </p:cNvPr>
          <p:cNvSpPr txBox="1"/>
          <p:nvPr/>
        </p:nvSpPr>
        <p:spPr>
          <a:xfrm>
            <a:off x="8182948" y="2668456"/>
            <a:ext cx="415610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/>
              <a:t>Top 3 Regions - Jobs closed with 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North West – 71% compliance (7407)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South East North – 68% compliance (7035)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South East South – 44% compliance (4007)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 dirty="0"/>
              <a:t>Bottom 3 Regions - Jobs closed without 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South East South – 44% compliance (5040)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South East North – 68% compliance (3314)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dirty="0"/>
              <a:t>North West – 71% compliance (3009)</a:t>
            </a:r>
          </a:p>
          <a:p>
            <a:pPr lvl="2"/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F097D-8EA8-BF55-C2C5-AF2DABABE6F1}"/>
              </a:ext>
            </a:extLst>
          </p:cNvPr>
          <p:cNvSpPr txBox="1"/>
          <p:nvPr/>
        </p:nvSpPr>
        <p:spPr>
          <a:xfrm>
            <a:off x="251927" y="4497432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Users Increased</a:t>
            </a:r>
          </a:p>
          <a:p>
            <a:r>
              <a:rPr lang="en-GB" dirty="0">
                <a:solidFill>
                  <a:schemeClr val="bg1"/>
                </a:solidFill>
              </a:rPr>
              <a:t>48% current version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C7FBA-5553-0E2B-4318-76829150CB75}"/>
              </a:ext>
            </a:extLst>
          </p:cNvPr>
          <p:cNvSpPr/>
          <p:nvPr/>
        </p:nvSpPr>
        <p:spPr>
          <a:xfrm>
            <a:off x="159867" y="3728248"/>
            <a:ext cx="274717" cy="2878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" y="653158"/>
            <a:ext cx="3201366" cy="3387497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FFFFFF"/>
                </a:solidFill>
              </a:rPr>
              <a:t>TDLW – 1.62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Active Users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  </a:t>
            </a:r>
            <a:r>
              <a:rPr lang="en-GB" sz="2800" dirty="0">
                <a:solidFill>
                  <a:srgbClr val="FFFFFF"/>
                </a:solidFill>
              </a:rPr>
              <a:t>166 / 875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D557-9288-F771-5610-4BA76133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u="sng" dirty="0"/>
              <a:t>Lone Working App Improvements</a:t>
            </a:r>
          </a:p>
          <a:p>
            <a:pPr marL="0" indent="0">
              <a:buNone/>
            </a:pPr>
            <a:endParaRPr lang="en-GB" sz="2000" u="sng" dirty="0"/>
          </a:p>
          <a:p>
            <a:pPr lvl="1"/>
            <a:r>
              <a:rPr lang="en-GB" sz="1600" dirty="0"/>
              <a:t>Update React Native Platform to .72</a:t>
            </a:r>
          </a:p>
          <a:p>
            <a:pPr lvl="1"/>
            <a:r>
              <a:rPr lang="en-GB" sz="1600" dirty="0"/>
              <a:t>Introduce Number pad instead of OTP bring it in line with all apps</a:t>
            </a:r>
          </a:p>
          <a:p>
            <a:pPr lvl="1"/>
            <a:r>
              <a:rPr lang="en-GB" sz="1600" dirty="0"/>
              <a:t>Flick Button Update</a:t>
            </a:r>
          </a:p>
          <a:p>
            <a:pPr lvl="1"/>
            <a:r>
              <a:rPr lang="en-GB" sz="1600" dirty="0"/>
              <a:t>Improve reporting capabilities </a:t>
            </a:r>
          </a:p>
          <a:p>
            <a:pPr lvl="1"/>
            <a:endParaRPr lang="en-GB" sz="1600" dirty="0"/>
          </a:p>
          <a:p>
            <a:r>
              <a:rPr lang="en-GB" sz="1600" dirty="0"/>
              <a:t>Raised an </a:t>
            </a:r>
            <a:r>
              <a:rPr lang="en-GB" sz="2000" dirty="0"/>
              <a:t>R&amp;D SR for No Signal Coverage/Offline</a:t>
            </a:r>
          </a:p>
          <a:p>
            <a:pPr lvl="1"/>
            <a:r>
              <a:rPr lang="en-GB" sz="1600" dirty="0"/>
              <a:t>Recommended Solution </a:t>
            </a:r>
          </a:p>
          <a:p>
            <a:pPr lvl="2"/>
            <a:r>
              <a:rPr lang="en-GB" sz="1200" dirty="0"/>
              <a:t>New Object in OptiMUS for Secondary System timer.</a:t>
            </a:r>
          </a:p>
          <a:p>
            <a:pPr lvl="2"/>
            <a:r>
              <a:rPr lang="en-GB" sz="1200" dirty="0"/>
              <a:t>Ability to start and stop system timer with text message.</a:t>
            </a:r>
          </a:p>
          <a:p>
            <a:pPr lvl="2"/>
            <a:r>
              <a:rPr lang="en-GB" sz="1200" dirty="0"/>
              <a:t>Ability to disable system timer on the App with new App and Text message notifications</a:t>
            </a:r>
          </a:p>
          <a:p>
            <a:r>
              <a:rPr lang="en-GB" sz="2000" dirty="0"/>
              <a:t>Working on solution </a:t>
            </a:r>
          </a:p>
          <a:p>
            <a:pPr lvl="1"/>
            <a:r>
              <a:rPr lang="en-GB" sz="1600" dirty="0"/>
              <a:t>How we can link apps from TDRA / TOA / TDLW vice versa</a:t>
            </a:r>
          </a:p>
          <a:p>
            <a:pPr lvl="2"/>
            <a:r>
              <a:rPr lang="en-GB" sz="1200" dirty="0"/>
              <a:t>This is to force lone working engineers/operatives to use LW</a:t>
            </a:r>
          </a:p>
          <a:p>
            <a:pPr lvl="2"/>
            <a:r>
              <a:rPr lang="en-GB" sz="1200" dirty="0"/>
              <a:t>Their whereabouts is very crucial and tracked</a:t>
            </a:r>
          </a:p>
          <a:p>
            <a:pPr lvl="2"/>
            <a:r>
              <a:rPr lang="en-GB" sz="1200" dirty="0"/>
              <a:t>Help reduce using of multiple apps</a:t>
            </a:r>
          </a:p>
          <a:p>
            <a:endParaRPr lang="en-GB" sz="2000" dirty="0"/>
          </a:p>
          <a:p>
            <a:r>
              <a:rPr lang="en-GB" sz="2000" dirty="0"/>
              <a:t>Follow Up Action</a:t>
            </a:r>
          </a:p>
          <a:p>
            <a:pPr lvl="1"/>
            <a:r>
              <a:rPr lang="en-GB" sz="1600" dirty="0"/>
              <a:t>Arun/Vad to follow up with Magdalene on the approach</a:t>
            </a:r>
          </a:p>
          <a:p>
            <a:pPr lvl="1"/>
            <a:r>
              <a:rPr lang="en-GB" sz="1600" dirty="0"/>
              <a:t>Once approved we will submit the SR for Mobile &amp; System</a:t>
            </a:r>
            <a:endParaRPr lang="en-GB" sz="2400" dirty="0"/>
          </a:p>
          <a:p>
            <a:pPr lvl="1"/>
            <a:endParaRPr lang="en-GB" sz="1600" dirty="0"/>
          </a:p>
          <a:p>
            <a:endParaRPr lang="en-GB" sz="2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D86F368-D9E8-A426-3613-4B478C15DC68}"/>
              </a:ext>
            </a:extLst>
          </p:cNvPr>
          <p:cNvSpPr/>
          <p:nvPr/>
        </p:nvSpPr>
        <p:spPr>
          <a:xfrm>
            <a:off x="116633" y="3671249"/>
            <a:ext cx="270588" cy="221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FE484-749D-660E-56A1-A23067223E4A}"/>
              </a:ext>
            </a:extLst>
          </p:cNvPr>
          <p:cNvSpPr txBox="1"/>
          <p:nvPr/>
        </p:nvSpPr>
        <p:spPr>
          <a:xfrm>
            <a:off x="251927" y="4497432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Users Decreased and Stagnant</a:t>
            </a:r>
          </a:p>
          <a:p>
            <a:r>
              <a:rPr lang="en-GB" dirty="0">
                <a:solidFill>
                  <a:schemeClr val="bg1"/>
                </a:solidFill>
              </a:rPr>
              <a:t>31%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204577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5637"/>
            <a:ext cx="3856093" cy="3387497"/>
          </a:xfrm>
        </p:spPr>
        <p:txBody>
          <a:bodyPr anchor="b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TOA – 1.5</a:t>
            </a: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3200" dirty="0">
                <a:solidFill>
                  <a:srgbClr val="FFFFFF"/>
                </a:solidFill>
              </a:rPr>
              <a:t>Active Users</a:t>
            </a:r>
            <a:br>
              <a:rPr lang="en-GB" sz="3200" dirty="0">
                <a:solidFill>
                  <a:srgbClr val="FFFFFF"/>
                </a:solidFill>
              </a:rPr>
            </a:br>
            <a:br>
              <a:rPr lang="en-GB" sz="3200" dirty="0">
                <a:solidFill>
                  <a:srgbClr val="FFFFFF"/>
                </a:solidFill>
              </a:rPr>
            </a:br>
            <a:r>
              <a:rPr lang="en-GB" sz="3200" dirty="0">
                <a:solidFill>
                  <a:srgbClr val="FFFFFF"/>
                </a:solidFill>
              </a:rPr>
              <a:t>   </a:t>
            </a:r>
            <a:r>
              <a:rPr lang="en-GB" sz="2800" dirty="0">
                <a:solidFill>
                  <a:srgbClr val="FFFFFF"/>
                </a:solidFill>
              </a:rPr>
              <a:t>1087 / 2077</a:t>
            </a:r>
            <a:br>
              <a:rPr lang="en-GB" sz="28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D557-9288-F771-5610-4BA76133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331" y="434948"/>
            <a:ext cx="7541850" cy="5779240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en-GB" sz="2000" dirty="0"/>
              <a:t>Pending Users (Avonline) To Be Migrated </a:t>
            </a:r>
          </a:p>
          <a:p>
            <a:r>
              <a:rPr lang="en-GB" sz="1800" dirty="0"/>
              <a:t>Last batch of 45 (</a:t>
            </a:r>
            <a:r>
              <a:rPr lang="en-GB" sz="1800" b="1" dirty="0"/>
              <a:t>£371</a:t>
            </a:r>
            <a:r>
              <a:rPr lang="en-GB" sz="1800" dirty="0"/>
              <a:t>) operatives to be migrated after TOA 1.6</a:t>
            </a:r>
          </a:p>
          <a:p>
            <a:r>
              <a:rPr lang="en-GB" sz="1800" dirty="0"/>
              <a:t>Saving of 1087 licence </a:t>
            </a:r>
            <a:r>
              <a:rPr lang="en-GB" sz="1800" b="1" dirty="0"/>
              <a:t>(£8968 / month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u="sng" dirty="0"/>
          </a:p>
          <a:p>
            <a:pPr marL="0" indent="0">
              <a:buNone/>
            </a:pPr>
            <a:endParaRPr lang="en-GB" sz="1800" u="sng" dirty="0"/>
          </a:p>
          <a:p>
            <a:pPr marL="0" indent="0">
              <a:buNone/>
            </a:pPr>
            <a:endParaRPr lang="en-GB" sz="1800" u="sng" dirty="0"/>
          </a:p>
          <a:p>
            <a:pPr marL="0" indent="0">
              <a:buNone/>
            </a:pPr>
            <a:r>
              <a:rPr lang="en-GB" sz="2300" b="1" u="sng" dirty="0"/>
              <a:t>Proposed Migration Approached</a:t>
            </a:r>
          </a:p>
          <a:p>
            <a:pPr marL="0" indent="0">
              <a:buNone/>
            </a:pPr>
            <a:r>
              <a:rPr lang="en-GB" sz="2300" dirty="0"/>
              <a:t>Looking at below two approaches and work with SHEQ and they taking 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300" dirty="0"/>
              <a:t>Remaining user re Supervisor/Auditors who uses Audit forms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2100" b="1" dirty="0"/>
              <a:t>1</a:t>
            </a:r>
            <a:r>
              <a:rPr lang="en-GB" sz="1800" b="1" dirty="0"/>
              <a:t>. </a:t>
            </a:r>
            <a:r>
              <a:rPr lang="en-GB" sz="2100" b="1" u="sng" dirty="0"/>
              <a:t>WorkMobile AS-IS to TOA</a:t>
            </a:r>
            <a:endParaRPr lang="en-GB" sz="2100" u="sng" dirty="0"/>
          </a:p>
          <a:p>
            <a:pPr lvl="1"/>
            <a:r>
              <a:rPr lang="en-GB" sz="2200" dirty="0"/>
              <a:t>Below SR’s to be reopened and reviewed before submitting for RA </a:t>
            </a:r>
          </a:p>
          <a:p>
            <a:pPr lvl="2"/>
            <a:r>
              <a:rPr lang="en-GB" sz="1800" dirty="0"/>
              <a:t>Suspect the development efforts can be brought down to 30 ~ 40 days after RA confirmed.</a:t>
            </a:r>
          </a:p>
          <a:p>
            <a:pPr lvl="1"/>
            <a:endParaRPr lang="en-GB" sz="1800" dirty="0"/>
          </a:p>
          <a:p>
            <a:pPr lvl="1"/>
            <a:r>
              <a:rPr lang="en-GB" sz="2200" dirty="0"/>
              <a:t>WM Audits migration approx. efforts is </a:t>
            </a:r>
            <a:r>
              <a:rPr lang="en-GB" sz="2200" b="1" dirty="0"/>
              <a:t>74 days</a:t>
            </a:r>
          </a:p>
          <a:p>
            <a:pPr lvl="2"/>
            <a:r>
              <a:rPr lang="en-GB" sz="1800" dirty="0"/>
              <a:t>Telecom Operational Assurance – 12.25 days</a:t>
            </a:r>
          </a:p>
          <a:p>
            <a:pPr lvl="2"/>
            <a:r>
              <a:rPr lang="en-GB" sz="1800" dirty="0"/>
              <a:t>On-Site Inspection – 25 days</a:t>
            </a:r>
          </a:p>
          <a:p>
            <a:pPr lvl="2"/>
            <a:r>
              <a:rPr lang="en-GB" sz="1800" dirty="0"/>
              <a:t>CDM Audit – 10.25 days</a:t>
            </a:r>
          </a:p>
          <a:p>
            <a:pPr lvl="2"/>
            <a:r>
              <a:rPr lang="en-GB" sz="1800" dirty="0"/>
              <a:t>Depot &amp; Office – 15 days</a:t>
            </a:r>
          </a:p>
          <a:p>
            <a:pPr lvl="2"/>
            <a:r>
              <a:rPr lang="en-GB" sz="1800" dirty="0"/>
              <a:t>API Integration – 12 days</a:t>
            </a:r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200" b="1" dirty="0"/>
              <a:t>2</a:t>
            </a:r>
            <a:r>
              <a:rPr lang="en-GB" sz="2200" dirty="0"/>
              <a:t>. </a:t>
            </a:r>
            <a:r>
              <a:rPr lang="en-GB" sz="2200" b="1" u="sng" dirty="0"/>
              <a:t>Migrating from WM to TOA with new features and functionality </a:t>
            </a:r>
          </a:p>
          <a:p>
            <a:pPr lvl="1"/>
            <a:r>
              <a:rPr lang="en-GB" sz="2200" dirty="0"/>
              <a:t>Phase 1 </a:t>
            </a:r>
          </a:p>
          <a:p>
            <a:pPr lvl="2"/>
            <a:r>
              <a:rPr lang="en-GB" sz="1800" dirty="0"/>
              <a:t>On-Site Inspection – approx. 18 days</a:t>
            </a:r>
          </a:p>
          <a:p>
            <a:pPr lvl="2"/>
            <a:r>
              <a:rPr lang="en-GB" sz="1800" dirty="0"/>
              <a:t>API Integration - 12</a:t>
            </a:r>
          </a:p>
          <a:p>
            <a:pPr lvl="1"/>
            <a:r>
              <a:rPr lang="en-GB" sz="2200" dirty="0"/>
              <a:t>Phase 2</a:t>
            </a:r>
          </a:p>
          <a:p>
            <a:pPr lvl="2"/>
            <a:r>
              <a:rPr lang="en-GB" sz="1800" dirty="0"/>
              <a:t>Operational Assurance – *approx. 8.5 </a:t>
            </a:r>
          </a:p>
          <a:p>
            <a:pPr lvl="1"/>
            <a:r>
              <a:rPr lang="en-GB" sz="2200" dirty="0"/>
              <a:t>Phase 3 </a:t>
            </a:r>
          </a:p>
          <a:p>
            <a:pPr lvl="2"/>
            <a:r>
              <a:rPr lang="en-GB" sz="1800" dirty="0"/>
              <a:t>CDM Audit – *approx. 7</a:t>
            </a:r>
          </a:p>
          <a:p>
            <a:pPr lvl="2"/>
            <a:r>
              <a:rPr lang="en-GB" sz="1800" dirty="0"/>
              <a:t>Depot / Office – *approx. 10</a:t>
            </a:r>
            <a:endParaRPr lang="en-GB" sz="29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EB96D5A-C044-E67F-60A6-A113F0F49ECA}"/>
              </a:ext>
            </a:extLst>
          </p:cNvPr>
          <p:cNvSpPr/>
          <p:nvPr/>
        </p:nvSpPr>
        <p:spPr>
          <a:xfrm>
            <a:off x="130819" y="4068147"/>
            <a:ext cx="261067" cy="2878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2F1D3-1D73-1F49-F6F5-A15892886F43}"/>
              </a:ext>
            </a:extLst>
          </p:cNvPr>
          <p:cNvSpPr txBox="1"/>
          <p:nvPr/>
        </p:nvSpPr>
        <p:spPr>
          <a:xfrm>
            <a:off x="130819" y="4770304"/>
            <a:ext cx="299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Increase in user </a:t>
            </a:r>
          </a:p>
          <a:p>
            <a:r>
              <a:rPr lang="en-GB" dirty="0">
                <a:solidFill>
                  <a:schemeClr val="bg1"/>
                </a:solidFill>
              </a:rPr>
              <a:t>77% current 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1C60B-577E-7A9C-3391-E0CA992DB5B0}"/>
              </a:ext>
            </a:extLst>
          </p:cNvPr>
          <p:cNvSpPr txBox="1"/>
          <p:nvPr/>
        </p:nvSpPr>
        <p:spPr>
          <a:xfrm>
            <a:off x="1629113" y="-1187088"/>
            <a:ext cx="3676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Last 45 operative users to be migrated after TOA 1.6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FFEB9-65A3-264A-0CBA-0F32FAE3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04" y="389752"/>
            <a:ext cx="2956816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0" y="1645637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TOA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Form Usage</a:t>
            </a:r>
            <a:br>
              <a:rPr lang="en-GB" sz="48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C41F5-A6F0-B283-9DE9-172218ABD2FE}"/>
              </a:ext>
            </a:extLst>
          </p:cNvPr>
          <p:cNvSpPr txBox="1"/>
          <p:nvPr/>
        </p:nvSpPr>
        <p:spPr>
          <a:xfrm>
            <a:off x="4225832" y="2570496"/>
            <a:ext cx="74245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Overall forms submitted 107K till date, below is the breakdown by quarter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Q1 – 45 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Q2 – 53 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Q3 –   9 K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We were started with submitting forms 2k / </a:t>
            </a:r>
            <a:r>
              <a:rPr lang="en-GB" sz="1600" dirty="0" err="1"/>
              <a:t>wk</a:t>
            </a:r>
            <a:r>
              <a:rPr lang="en-GB" sz="1600" dirty="0"/>
              <a:t> and now we are 4.25k / </a:t>
            </a:r>
            <a:r>
              <a:rPr lang="en-GB" sz="1600" dirty="0" err="1"/>
              <a:t>wk</a:t>
            </a:r>
            <a:endParaRPr lang="en-GB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We are looking to hit 6k per week by end of Q3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Below are the Top 10 forms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6DFB-EC6D-C632-B99C-AB8C36A8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84" y="232497"/>
            <a:ext cx="7966168" cy="21055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C3CE79-533D-9A6C-AA4F-A991D1E48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3029"/>
              </p:ext>
            </p:extLst>
          </p:nvPr>
        </p:nvGraphicFramePr>
        <p:xfrm>
          <a:off x="4875531" y="4463230"/>
          <a:ext cx="2819400" cy="2209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17668013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973081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48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Avonline Quick Photos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948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Civils Job Suite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8865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Photos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847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BT-10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907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 Progress Photos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574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 to Box Progress Report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89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Audit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1721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Poling Survey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79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Clear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3348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Reinstatement Job Suite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3550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052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3E7C48-0AD2-E7F6-0B84-7E8C2B46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41069"/>
              </p:ext>
            </p:extLst>
          </p:nvPr>
        </p:nvGraphicFramePr>
        <p:xfrm>
          <a:off x="8715569" y="4475627"/>
          <a:ext cx="2833681" cy="2025650"/>
        </p:xfrm>
        <a:graphic>
          <a:graphicData uri="http://schemas.openxmlformats.org/drawingml/2006/table">
            <a:tbl>
              <a:tblPr/>
              <a:tblGrid>
                <a:gridCol w="2072590">
                  <a:extLst>
                    <a:ext uri="{9D8B030D-6E8A-4147-A177-3AD203B41FA5}">
                      <a16:colId xmlns:a16="http://schemas.microsoft.com/office/drawing/2014/main" val="3530986093"/>
                    </a:ext>
                  </a:extLst>
                </a:gridCol>
                <a:gridCol w="761091">
                  <a:extLst>
                    <a:ext uri="{9D8B030D-6E8A-4147-A177-3AD203B41FA5}">
                      <a16:colId xmlns:a16="http://schemas.microsoft.com/office/drawing/2014/main" val="41326035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430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QF015 - Site and Build Quality Audit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419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Endorsement Form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202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Damage Form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9385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and Equipment Audit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3184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Supervisor Pre-Site Survey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79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Avonline Pre Site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109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 Tools &amp; Equipment Checklist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04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Plant and Equipment Exchange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13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Waldon Climbers Logbook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078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71883"/>
                  </a:ext>
                </a:extLst>
              </a:tr>
            </a:tbl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93870914-B839-1339-1A78-09FD67041107}"/>
              </a:ext>
            </a:extLst>
          </p:cNvPr>
          <p:cNvSpPr/>
          <p:nvPr/>
        </p:nvSpPr>
        <p:spPr>
          <a:xfrm>
            <a:off x="4045966" y="4682409"/>
            <a:ext cx="649699" cy="1743493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 dirty="0"/>
              <a:t>Top 10 Forms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6541D53-0383-ED55-BA70-9AD5ACA1DF98}"/>
              </a:ext>
            </a:extLst>
          </p:cNvPr>
          <p:cNvSpPr/>
          <p:nvPr/>
        </p:nvSpPr>
        <p:spPr>
          <a:xfrm rot="10800000">
            <a:off x="7964757" y="4695749"/>
            <a:ext cx="649699" cy="174349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 dirty="0"/>
              <a:t>Bottom 10 Forms</a:t>
            </a:r>
          </a:p>
        </p:txBody>
      </p:sp>
    </p:spTree>
    <p:extLst>
      <p:ext uri="{BB962C8B-B14F-4D97-AF65-F5344CB8AC3E}">
        <p14:creationId xmlns:p14="http://schemas.microsoft.com/office/powerpoint/2010/main" val="5026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0" y="1645637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TOA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Form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3200" dirty="0">
                <a:solidFill>
                  <a:srgbClr val="FF0000"/>
                </a:solidFill>
              </a:rPr>
              <a:t>Not being Used</a:t>
            </a:r>
            <a:br>
              <a:rPr lang="en-GB" sz="32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C41F5-A6F0-B283-9DE9-172218ABD2FE}"/>
              </a:ext>
            </a:extLst>
          </p:cNvPr>
          <p:cNvSpPr txBox="1"/>
          <p:nvPr/>
        </p:nvSpPr>
        <p:spPr>
          <a:xfrm>
            <a:off x="4031428" y="847373"/>
            <a:ext cx="74245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ACTION NEEDED</a:t>
            </a:r>
          </a:p>
          <a:p>
            <a:endParaRPr lang="en-GB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iAuditor forms migrated to TOA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Allen</a:t>
            </a:r>
            <a:r>
              <a:rPr lang="en-GB" sz="1400" dirty="0"/>
              <a:t> – Escalate to SHEQ head as lack of engagement despite of meeting scheduled. We have the below 2 forms to be ready to be used.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Climbers Logbook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QF015 - Site and Build Quality Audit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Service Delivery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Allen</a:t>
            </a:r>
            <a:r>
              <a:rPr lang="en-GB" sz="1400" dirty="0"/>
              <a:t> – Can you please liaise as the (</a:t>
            </a:r>
            <a:r>
              <a:rPr lang="en-GB" sz="1100" dirty="0">
                <a:solidFill>
                  <a:schemeClr val="accent1"/>
                </a:solidFill>
              </a:rPr>
              <a:t>SD Tools &amp; Equipment Checklist</a:t>
            </a:r>
            <a:r>
              <a:rPr lang="en-GB" sz="1400" dirty="0"/>
              <a:t>) form was requested by John but this was never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Avonline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Avonline Pre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MTS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Allen</a:t>
            </a:r>
            <a:r>
              <a:rPr lang="en-GB" sz="1400" dirty="0"/>
              <a:t> – Speak with Abby how to increase the usage of the forms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Endorsement Form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Damage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Allen</a:t>
            </a:r>
            <a:r>
              <a:rPr lang="en-GB" sz="1400" dirty="0">
                <a:solidFill>
                  <a:schemeClr val="accent1"/>
                </a:solidFill>
              </a:rPr>
              <a:t> – </a:t>
            </a:r>
            <a:r>
              <a:rPr lang="en-GB" sz="1400" dirty="0"/>
              <a:t>Speak with Darren/Richard </a:t>
            </a:r>
            <a:r>
              <a:rPr lang="en-GB" sz="1400" dirty="0">
                <a:solidFill>
                  <a:schemeClr val="accent1"/>
                </a:solidFill>
              </a:rPr>
              <a:t>Plant and Equipment Exchange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SHEQ</a:t>
            </a:r>
            <a:r>
              <a:rPr lang="en-GB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Allen</a:t>
            </a:r>
            <a:r>
              <a:rPr lang="en-GB" sz="1400" dirty="0"/>
              <a:t> – Need to engage with SHEQ to find out why the numbers of TOA users are low and it should be more than TDRA users.</a:t>
            </a:r>
          </a:p>
        </p:txBody>
      </p:sp>
    </p:spTree>
    <p:extLst>
      <p:ext uri="{BB962C8B-B14F-4D97-AF65-F5344CB8AC3E}">
        <p14:creationId xmlns:p14="http://schemas.microsoft.com/office/powerpoint/2010/main" val="2107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FastField Migration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85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D557-9288-F771-5610-4BA76133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Gigaclear Civils Forms – Migration of 85 users </a:t>
            </a:r>
            <a:r>
              <a:rPr lang="en-GB" sz="2000" b="1" u="sng" dirty="0"/>
              <a:t>£1045 </a:t>
            </a:r>
          </a:p>
          <a:p>
            <a:pPr lvl="1"/>
            <a:r>
              <a:rPr lang="en-GB" sz="1600" dirty="0">
                <a:highlight>
                  <a:srgbClr val="00FF00"/>
                </a:highlight>
              </a:rPr>
              <a:t>Completed</a:t>
            </a:r>
          </a:p>
          <a:p>
            <a:pPr lvl="2"/>
            <a:r>
              <a:rPr lang="en-GB" sz="1050" dirty="0"/>
              <a:t>NOTICE - ACTUAL START REQUEST FORM</a:t>
            </a:r>
          </a:p>
          <a:p>
            <a:pPr lvl="2"/>
            <a:r>
              <a:rPr lang="en-GB" sz="1050" dirty="0"/>
              <a:t>NOTICE - SITE CLEAR REQUEST</a:t>
            </a:r>
          </a:p>
          <a:p>
            <a:pPr lvl="2"/>
            <a:r>
              <a:rPr lang="en-GB" sz="1050" dirty="0"/>
              <a:t>NOTICE/ PERMIT CANCELLATION REQUEST</a:t>
            </a:r>
          </a:p>
          <a:p>
            <a:pPr lvl="2"/>
            <a:r>
              <a:rPr lang="en-GB" sz="1050" dirty="0"/>
              <a:t>NOTICE/ PERMIT EARLY START REQUEST</a:t>
            </a:r>
          </a:p>
          <a:p>
            <a:pPr lvl="2"/>
            <a:r>
              <a:rPr lang="en-GB" sz="1050" dirty="0"/>
              <a:t>NOTICE/ PERMIT EXTENSION REQUEST FORM</a:t>
            </a:r>
          </a:p>
          <a:p>
            <a:pPr lvl="2"/>
            <a:r>
              <a:rPr lang="en-GB" sz="1050" dirty="0"/>
              <a:t>NOTICE/ PERMIT REQUEST APPLICATION FORM</a:t>
            </a:r>
          </a:p>
          <a:p>
            <a:pPr lvl="2"/>
            <a:r>
              <a:rPr lang="en-GB" sz="1050" dirty="0"/>
              <a:t>PERMIT MODIFICATION REQUEST FORM</a:t>
            </a:r>
          </a:p>
          <a:p>
            <a:pPr lvl="2"/>
            <a:r>
              <a:rPr lang="en-GB" sz="1050" dirty="0"/>
              <a:t>Registration of Reinstatement</a:t>
            </a:r>
          </a:p>
          <a:p>
            <a:pPr lvl="1"/>
            <a:r>
              <a:rPr lang="en-GB" sz="1450" dirty="0">
                <a:highlight>
                  <a:srgbClr val="FFFF00"/>
                </a:highlight>
              </a:rPr>
              <a:t>Waiting for Sign-Off</a:t>
            </a:r>
          </a:p>
          <a:p>
            <a:pPr lvl="2"/>
            <a:r>
              <a:rPr lang="en-GB" sz="1050" dirty="0"/>
              <a:t>Gigaclear Install Pre-Check - PIA UG</a:t>
            </a:r>
          </a:p>
          <a:p>
            <a:pPr lvl="2"/>
            <a:r>
              <a:rPr lang="en-GB" sz="1050" dirty="0"/>
              <a:t>Gigaclear Install Pre-Check - Traditional</a:t>
            </a:r>
          </a:p>
          <a:p>
            <a:pPr lvl="2"/>
            <a:r>
              <a:rPr lang="en-GB" sz="1050" dirty="0"/>
              <a:t>Gigaclear Install Pre-Check - PIA OH</a:t>
            </a:r>
          </a:p>
          <a:p>
            <a:pPr lvl="2"/>
            <a:r>
              <a:rPr lang="en-GB" sz="1050" dirty="0"/>
              <a:t>Standby Log Form</a:t>
            </a:r>
          </a:p>
          <a:p>
            <a:pPr lvl="2"/>
            <a:r>
              <a:rPr lang="en-GB" sz="1050" dirty="0"/>
              <a:t>Shallow Utility Report form</a:t>
            </a:r>
          </a:p>
          <a:p>
            <a:pPr lvl="2"/>
            <a:r>
              <a:rPr lang="en-GB" sz="1050" dirty="0"/>
              <a:t>GC Blockage Report</a:t>
            </a:r>
          </a:p>
          <a:p>
            <a:pPr lvl="2"/>
            <a:endParaRPr lang="en-GB" sz="1050" dirty="0"/>
          </a:p>
          <a:p>
            <a:r>
              <a:rPr lang="en-GB" sz="1850" dirty="0"/>
              <a:t>Tentatively to complete by end of Nov’23</a:t>
            </a:r>
          </a:p>
          <a:p>
            <a:r>
              <a:rPr lang="en-GB" sz="1850" dirty="0"/>
              <a:t>Work with Stakeholder on Migration of Users</a:t>
            </a:r>
          </a:p>
          <a:p>
            <a:pPr lvl="1"/>
            <a:r>
              <a:rPr lang="en-GB" sz="1450" dirty="0"/>
              <a:t>Training Sessions</a:t>
            </a:r>
          </a:p>
          <a:p>
            <a:pPr lvl="1"/>
            <a:r>
              <a:rPr lang="en-GB" sz="1450" dirty="0"/>
              <a:t>Dec’23 ~ Jan’24</a:t>
            </a:r>
          </a:p>
          <a:p>
            <a:pPr lvl="1"/>
            <a:endParaRPr lang="en-GB" sz="1450" dirty="0"/>
          </a:p>
        </p:txBody>
      </p:sp>
    </p:spTree>
    <p:extLst>
      <p:ext uri="{BB962C8B-B14F-4D97-AF65-F5344CB8AC3E}">
        <p14:creationId xmlns:p14="http://schemas.microsoft.com/office/powerpoint/2010/main" val="423653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FastField Migration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15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D557-9288-F771-5610-4BA76133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 err="1"/>
              <a:t>Ogi</a:t>
            </a:r>
            <a:r>
              <a:rPr lang="en-GB" sz="2000" dirty="0"/>
              <a:t> Forms – Migration of 15 users </a:t>
            </a:r>
            <a:r>
              <a:rPr lang="en-GB" sz="2000" b="1" u="sng" dirty="0"/>
              <a:t>£180 </a:t>
            </a:r>
          </a:p>
          <a:p>
            <a:pPr lvl="1"/>
            <a:r>
              <a:rPr lang="en-GB" sz="1450" dirty="0">
                <a:highlight>
                  <a:srgbClr val="FFFF00"/>
                </a:highlight>
              </a:rPr>
              <a:t>Waiting for Sign-Off</a:t>
            </a:r>
          </a:p>
          <a:p>
            <a:pPr lvl="2"/>
            <a:r>
              <a:rPr lang="en-GB" sz="1050" dirty="0"/>
              <a:t>A1024 Best Practice</a:t>
            </a:r>
          </a:p>
          <a:p>
            <a:pPr lvl="2"/>
            <a:r>
              <a:rPr lang="en-GB" sz="1050" dirty="0"/>
              <a:t>AVL Site Safety Audit</a:t>
            </a:r>
          </a:p>
          <a:p>
            <a:pPr lvl="2"/>
            <a:r>
              <a:rPr lang="en-GB" sz="1050" dirty="0" err="1"/>
              <a:t>Ogi</a:t>
            </a:r>
            <a:r>
              <a:rPr lang="en-GB" sz="1050" dirty="0"/>
              <a:t> - ANSL Supervisor PRE DIG CHECK (10 Pasi de </a:t>
            </a:r>
            <a:r>
              <a:rPr lang="en-GB" sz="1050" dirty="0" err="1"/>
              <a:t>urmat</a:t>
            </a:r>
            <a:r>
              <a:rPr lang="en-GB" sz="1050" dirty="0"/>
              <a:t> </a:t>
            </a:r>
            <a:r>
              <a:rPr lang="en-GB" sz="1050" dirty="0" err="1"/>
              <a:t>inainte</a:t>
            </a:r>
            <a:r>
              <a:rPr lang="en-GB" sz="1050" dirty="0"/>
              <a:t> de </a:t>
            </a:r>
            <a:r>
              <a:rPr lang="en-GB" sz="1050" dirty="0" err="1"/>
              <a:t>sapatura</a:t>
            </a:r>
            <a:r>
              <a:rPr lang="en-GB" sz="1050" dirty="0"/>
              <a:t>)</a:t>
            </a:r>
          </a:p>
          <a:p>
            <a:pPr lvl="2"/>
            <a:r>
              <a:rPr lang="en-GB" sz="1050" dirty="0" err="1"/>
              <a:t>Ogi</a:t>
            </a:r>
            <a:r>
              <a:rPr lang="en-GB" sz="1050" dirty="0"/>
              <a:t> - NEC4 - EW/CE NOTIFICATION</a:t>
            </a:r>
            <a:endParaRPr lang="en-GB" sz="1600" dirty="0"/>
          </a:p>
          <a:p>
            <a:pPr lvl="1"/>
            <a:endParaRPr lang="en-GB" sz="1450" dirty="0"/>
          </a:p>
          <a:p>
            <a:pPr lvl="1"/>
            <a:r>
              <a:rPr lang="en-GB" sz="1850" dirty="0"/>
              <a:t>Tentatively to complete by end of Dec’23</a:t>
            </a:r>
          </a:p>
          <a:p>
            <a:r>
              <a:rPr lang="en-GB" sz="1850" dirty="0"/>
              <a:t>Working with Stakeholder on Migration of Users</a:t>
            </a:r>
          </a:p>
          <a:p>
            <a:pPr lvl="1"/>
            <a:r>
              <a:rPr lang="en-GB" sz="1450" dirty="0"/>
              <a:t>Training Sessions</a:t>
            </a:r>
          </a:p>
          <a:p>
            <a:pPr lvl="1"/>
            <a:r>
              <a:rPr lang="en-GB" sz="1450" dirty="0"/>
              <a:t>Dec’23 ~ Jan’24</a:t>
            </a:r>
          </a:p>
          <a:p>
            <a:pPr lvl="1"/>
            <a:endParaRPr lang="en-GB" sz="1450" dirty="0"/>
          </a:p>
        </p:txBody>
      </p:sp>
    </p:spTree>
    <p:extLst>
      <p:ext uri="{BB962C8B-B14F-4D97-AF65-F5344CB8AC3E}">
        <p14:creationId xmlns:p14="http://schemas.microsoft.com/office/powerpoint/2010/main" val="64617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E158-B0A0-4B99-E09A-55AAB167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FastField Migration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10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D557-9288-F771-5610-4BA76133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IRS Forms – Migration of 10 users </a:t>
            </a:r>
            <a:r>
              <a:rPr lang="en-GB" sz="2000" b="1" u="sng" dirty="0"/>
              <a:t>£123 </a:t>
            </a:r>
          </a:p>
          <a:p>
            <a:pPr lvl="1"/>
            <a:r>
              <a:rPr lang="en-GB" sz="1450" dirty="0"/>
              <a:t>List Forms sent to Nick Evans</a:t>
            </a:r>
          </a:p>
          <a:p>
            <a:pPr lvl="1"/>
            <a:r>
              <a:rPr lang="en-GB" sz="1450" dirty="0"/>
              <a:t>Intro Meeting completed with follow up meetings lined</a:t>
            </a:r>
          </a:p>
          <a:p>
            <a:r>
              <a:rPr lang="en-GB" sz="1850" dirty="0"/>
              <a:t>Tentatively to complete by end of Dec’23</a:t>
            </a:r>
          </a:p>
          <a:p>
            <a:r>
              <a:rPr lang="en-GB" sz="1850" dirty="0"/>
              <a:t>Work with Stakeholder on Migration of Users</a:t>
            </a:r>
          </a:p>
          <a:p>
            <a:pPr lvl="1"/>
            <a:r>
              <a:rPr lang="en-GB" sz="1450" dirty="0"/>
              <a:t>Training Sessions</a:t>
            </a:r>
          </a:p>
          <a:p>
            <a:pPr lvl="1"/>
            <a:r>
              <a:rPr lang="en-GB" sz="1450" dirty="0"/>
              <a:t>Dec’23 ~ Jan’24</a:t>
            </a:r>
          </a:p>
          <a:p>
            <a:pPr lvl="1"/>
            <a:endParaRPr lang="en-GB" sz="1450" dirty="0"/>
          </a:p>
        </p:txBody>
      </p:sp>
    </p:spTree>
    <p:extLst>
      <p:ext uri="{BB962C8B-B14F-4D97-AF65-F5344CB8AC3E}">
        <p14:creationId xmlns:p14="http://schemas.microsoft.com/office/powerpoint/2010/main" val="143809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16262</TotalTime>
  <Words>1273</Words>
  <Application>Microsoft Office PowerPoint</Application>
  <PresentationFormat>Widescreen</PresentationFormat>
  <Paragraphs>242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Telecom Division  TOA Development &amp; Rollout Program</vt:lpstr>
      <vt:lpstr>TDRA – 2.5 Active Users     1580 / 3501</vt:lpstr>
      <vt:lpstr>TDLW – 1.62 Active Users   166 / 875</vt:lpstr>
      <vt:lpstr>TOA – 1.5  Active Users     1087 / 2077 </vt:lpstr>
      <vt:lpstr>TOA  Form Usage </vt:lpstr>
      <vt:lpstr>TOA  Form  Not being Used </vt:lpstr>
      <vt:lpstr>FastField Migration  85 Users</vt:lpstr>
      <vt:lpstr>FastField Migration  15 Users</vt:lpstr>
      <vt:lpstr>FastField Migration  10 Users</vt:lpstr>
      <vt:lpstr>Mobile Platform Upgrade</vt:lpstr>
      <vt:lpstr>TAS – 2.02 695 / 2604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Greenwood, Ciera</dc:creator>
  <cp:lastModifiedBy>Venkat, Arun</cp:lastModifiedBy>
  <cp:revision>70</cp:revision>
  <dcterms:created xsi:type="dcterms:W3CDTF">2020-01-27T16:21:57Z</dcterms:created>
  <dcterms:modified xsi:type="dcterms:W3CDTF">2023-10-17T09:02:50Z</dcterms:modified>
</cp:coreProperties>
</file>