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4" r:id="rId35"/>
    <p:sldId id="295" r:id="rId36"/>
    <p:sldId id="296" r:id="rId37"/>
    <p:sldId id="297" r:id="rId38"/>
    <p:sldId id="298" r:id="rId39"/>
    <p:sldId id="299" r:id="rId40"/>
    <p:sldId id="300" r:id="rId41"/>
    <p:sldId id="302" r:id="rId42"/>
    <p:sldId id="303" r:id="rId43"/>
    <p:sldId id="304"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5A594B-5D5B-48B9-9D72-4484BD1A3D2D}"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372478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5A594B-5D5B-48B9-9D72-4484BD1A3D2D}"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3807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5A594B-5D5B-48B9-9D72-4484BD1A3D2D}"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293425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5A594B-5D5B-48B9-9D72-4484BD1A3D2D}"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293455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A594B-5D5B-48B9-9D72-4484BD1A3D2D}"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189627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5A594B-5D5B-48B9-9D72-4484BD1A3D2D}"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385344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5A594B-5D5B-48B9-9D72-4484BD1A3D2D}"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55929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5A594B-5D5B-48B9-9D72-4484BD1A3D2D}"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218534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A594B-5D5B-48B9-9D72-4484BD1A3D2D}"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157528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5A594B-5D5B-48B9-9D72-4484BD1A3D2D}"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61934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5A594B-5D5B-48B9-9D72-4484BD1A3D2D}"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3C8A7-87A5-4B3C-8803-901D09F51D6C}" type="slidenum">
              <a:rPr lang="en-US" smtClean="0"/>
              <a:t>‹#›</a:t>
            </a:fld>
            <a:endParaRPr lang="en-US"/>
          </a:p>
        </p:txBody>
      </p:sp>
    </p:spTree>
    <p:extLst>
      <p:ext uri="{BB962C8B-B14F-4D97-AF65-F5344CB8AC3E}">
        <p14:creationId xmlns:p14="http://schemas.microsoft.com/office/powerpoint/2010/main" val="292124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A594B-5D5B-48B9-9D72-4484BD1A3D2D}"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3C8A7-87A5-4B3C-8803-901D09F51D6C}" type="slidenum">
              <a:rPr lang="en-US" smtClean="0"/>
              <a:t>‹#›</a:t>
            </a:fld>
            <a:endParaRPr lang="en-US"/>
          </a:p>
        </p:txBody>
      </p:sp>
    </p:spTree>
    <p:extLst>
      <p:ext uri="{BB962C8B-B14F-4D97-AF65-F5344CB8AC3E}">
        <p14:creationId xmlns:p14="http://schemas.microsoft.com/office/powerpoint/2010/main" val="54944011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mailto:IThelpdesk@zensar.com"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ailto:backupadmin@zensar.com"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mailto:EMDAdminHelpdesk@zensar.com"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ITHelpDesk@zensar.com"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2385392" y="2080591"/>
            <a:ext cx="10734259" cy="2792624"/>
          </a:xfrm>
          <a:prstGeom prst="rect">
            <a:avLst/>
          </a:prstGeom>
          <a:noFill/>
        </p:spPr>
        <p:txBody>
          <a:bodyPr wrap="square" rtlCol="0">
            <a:spAutoFit/>
          </a:body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4400" kern="0" dirty="0">
                <a:solidFill>
                  <a:srgbClr val="333399"/>
                </a:solidFill>
              </a:rPr>
              <a:t>TIMS Overview</a:t>
            </a:r>
          </a:p>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1600" kern="0" dirty="0">
              <a:solidFill>
                <a:srgbClr val="333399"/>
              </a:solidFill>
            </a:endParaRPr>
          </a:p>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kern="0" dirty="0">
                <a:solidFill>
                  <a:srgbClr val="333399"/>
                </a:solidFill>
              </a:rPr>
              <a:t>Org structure, Processes &amp; SLAs</a:t>
            </a:r>
          </a:p>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br>
              <a:rPr lang="en-GB" sz="4400" kern="0" dirty="0">
                <a:solidFill>
                  <a:srgbClr val="333399"/>
                </a:solidFill>
              </a:rPr>
            </a:br>
            <a:r>
              <a:rPr lang="en-GB" sz="4400" kern="0" dirty="0">
                <a:solidFill>
                  <a:srgbClr val="333399"/>
                </a:solidFill>
              </a:rPr>
              <a:t> </a:t>
            </a:r>
            <a:br>
              <a:rPr lang="en-GB" sz="4400" kern="0" dirty="0">
                <a:solidFill>
                  <a:srgbClr val="333399"/>
                </a:solidFill>
              </a:rPr>
            </a:br>
            <a:r>
              <a:rPr lang="en-GB" kern="0" dirty="0">
                <a:solidFill>
                  <a:srgbClr val="333399"/>
                </a:solidFill>
              </a:rPr>
              <a:t>Technical Infrastructure</a:t>
            </a:r>
            <a:br>
              <a:rPr lang="en-GB" kern="0" dirty="0">
                <a:solidFill>
                  <a:srgbClr val="333399"/>
                </a:solidFill>
              </a:rPr>
            </a:br>
            <a:r>
              <a:rPr lang="en-GB" kern="0" dirty="0">
                <a:solidFill>
                  <a:srgbClr val="333399"/>
                </a:solidFill>
              </a:rPr>
              <a:t> </a:t>
            </a:r>
            <a:br>
              <a:rPr lang="en-GB" kern="0" dirty="0">
                <a:solidFill>
                  <a:srgbClr val="333399"/>
                </a:solidFill>
              </a:rPr>
            </a:br>
            <a:r>
              <a:rPr lang="en-GB" kern="0" dirty="0">
                <a:solidFill>
                  <a:srgbClr val="333399"/>
                </a:solidFill>
              </a:rPr>
              <a:t>Management &amp; Services</a:t>
            </a:r>
            <a:br>
              <a:rPr lang="en-GB" kern="0" dirty="0">
                <a:solidFill>
                  <a:srgbClr val="333399"/>
                </a:solidFill>
              </a:rPr>
            </a:br>
            <a:r>
              <a:rPr lang="en-GB" kern="0" dirty="0">
                <a:solidFill>
                  <a:srgbClr val="333399"/>
                </a:solidFill>
              </a:rPr>
              <a:t>   </a:t>
            </a:r>
            <a:br>
              <a:rPr lang="en-GB" kern="0" dirty="0">
                <a:solidFill>
                  <a:srgbClr val="333399"/>
                </a:solidFill>
              </a:rPr>
            </a:br>
            <a:r>
              <a:rPr lang="en-GB" kern="0" dirty="0">
                <a:solidFill>
                  <a:srgbClr val="333399"/>
                </a:solidFill>
              </a:rPr>
              <a:t>V7.6</a:t>
            </a:r>
          </a:p>
          <a:p>
            <a:endParaRPr lang="en-US" dirty="0"/>
          </a:p>
        </p:txBody>
      </p:sp>
      <p:pic>
        <p:nvPicPr>
          <p:cNvPr id="102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042355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0" cap="none" spc="0" normalizeH="0" baseline="0" noProof="0">
                <a:ln>
                  <a:noFill/>
                </a:ln>
                <a:solidFill>
                  <a:srgbClr val="A50021"/>
                </a:solidFill>
                <a:effectLst/>
                <a:uLnTx/>
                <a:uFillTx/>
                <a:latin typeface="Arial"/>
                <a:ea typeface="+mj-ea"/>
                <a:cs typeface="+mj-cs"/>
              </a:rPr>
              <a:t>Roles &amp; Responsibilities - Techdesk           (L1 support)</a:t>
            </a:r>
            <a:endParaRPr kumimoji="0" lang="en-GB"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mj-ea"/>
              <a:cs typeface="+mj-cs"/>
            </a:endParaRPr>
          </a:p>
        </p:txBody>
      </p:sp>
      <p:sp>
        <p:nvSpPr>
          <p:cNvPr id="7" name="Rectangle 2"/>
          <p:cNvSpPr txBox="1">
            <a:spLocks noChangeArrowheads="1"/>
          </p:cNvSpPr>
          <p:nvPr/>
        </p:nvSpPr>
        <p:spPr bwMode="auto">
          <a:xfrm>
            <a:off x="228600" y="1219200"/>
            <a:ext cx="8763000" cy="52578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Attending calls and on time completion of tasks assigned (</a:t>
            </a:r>
            <a:r>
              <a:rPr kumimoji="0" lang="en-US" sz="2000" b="1" i="0" u="none" strike="noStrike" kern="0" cap="none" spc="0" normalizeH="0" baseline="0" noProof="0" dirty="0" err="1">
                <a:ln>
                  <a:noFill/>
                </a:ln>
                <a:solidFill>
                  <a:srgbClr val="333333"/>
                </a:solidFill>
                <a:effectLst/>
                <a:uLnTx/>
                <a:uFillTx/>
                <a:latin typeface="Arial"/>
                <a:ea typeface="+mn-ea"/>
                <a:cs typeface="+mn-cs"/>
              </a:rPr>
              <a:t>eforms</a:t>
            </a:r>
            <a:r>
              <a:rPr kumimoji="0" lang="en-US" sz="2000" b="1" i="0" u="none" strike="noStrike" kern="0" cap="none" spc="0" normalizeH="0" baseline="0" noProof="0" dirty="0">
                <a:ln>
                  <a:noFill/>
                </a:ln>
                <a:solidFill>
                  <a:srgbClr val="333333"/>
                </a:solidFill>
                <a:effectLst/>
                <a:uLnTx/>
                <a:uFillTx/>
                <a:latin typeface="Arial"/>
                <a:ea typeface="+mn-ea"/>
                <a:cs typeface="+mn-cs"/>
              </a:rPr>
              <a:t>/email/Servicedesk ticket)</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Meet and exceed the SLA level</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Patch Management &amp; Antivirus update</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Backup Management (Operational)</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Co-ordinate with vendor for any L1 issues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Co-ordinate for scheduled activities (service calls) within the team</a:t>
            </a:r>
          </a:p>
          <a:p>
            <a:pPr marL="306388" marR="0" lvl="0" indent="-306388" algn="l" defTabSz="914400" rtl="0" eaLnBrk="1" fontAlgn="base" latinLnBrk="0" hangingPunct="1">
              <a:lnSpc>
                <a:spcPct val="102000"/>
              </a:lnSpc>
              <a:spcBef>
                <a:spcPct val="20000"/>
              </a:spcBef>
              <a:spcAft>
                <a:spcPct val="0"/>
              </a:spcAft>
              <a:buClr>
                <a:srgbClr val="CC6633"/>
              </a:buClr>
              <a:buSzPct val="90000"/>
              <a:buFontTx/>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2000" b="1"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75395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0" cap="none" spc="0" normalizeH="0" baseline="0" noProof="0">
                <a:ln>
                  <a:noFill/>
                </a:ln>
                <a:solidFill>
                  <a:srgbClr val="A50021"/>
                </a:solidFill>
                <a:effectLst/>
                <a:uLnTx/>
                <a:uFillTx/>
                <a:latin typeface="Arial"/>
                <a:ea typeface="+mj-ea"/>
                <a:cs typeface="+mj-cs"/>
              </a:rPr>
              <a:t>Roles &amp; Responsibilities - Techdesk          (L2 Support)</a:t>
            </a:r>
            <a:endParaRPr kumimoji="0" lang="en-GB"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mj-ea"/>
              <a:cs typeface="+mj-cs"/>
            </a:endParaRPr>
          </a:p>
        </p:txBody>
      </p:sp>
      <p:sp>
        <p:nvSpPr>
          <p:cNvPr id="7" name="Rectangle 2"/>
          <p:cNvSpPr txBox="1">
            <a:spLocks noChangeArrowheads="1"/>
          </p:cNvSpPr>
          <p:nvPr/>
        </p:nvSpPr>
        <p:spPr bwMode="auto">
          <a:xfrm>
            <a:off x="274320" y="1177290"/>
            <a:ext cx="8663940" cy="5431473"/>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Handle calls Escalated by L1 Team</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Operational support for </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Exchange Server Management ( Email ID Creation /deletion /Mail box quota etc.)</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Active Directory Management</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Server Management ( FTP/ISA/FILE/DHCP/Anti Virus)</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Unix/Linux server Management</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Project specific server Management</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POC support</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Data Center Management (Antivirus for Desktop / Servers)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US support (night support)</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endParaRPr kumimoji="0" lang="en-GB" sz="2000" b="1"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03668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0" cap="none" spc="0" normalizeH="0" baseline="0" noProof="0">
                <a:ln>
                  <a:noFill/>
                </a:ln>
                <a:solidFill>
                  <a:srgbClr val="A50021"/>
                </a:solidFill>
                <a:effectLst/>
                <a:uLnTx/>
                <a:uFillTx/>
                <a:latin typeface="Arial"/>
                <a:ea typeface="+mj-ea"/>
                <a:cs typeface="+mj-cs"/>
              </a:rPr>
              <a:t>Roles &amp; Responsibilities - L3 Support (Systems)</a:t>
            </a:r>
            <a:endParaRPr kumimoji="0" lang="en-GB"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mj-ea"/>
              <a:cs typeface="+mj-cs"/>
            </a:endParaRPr>
          </a:p>
        </p:txBody>
      </p:sp>
      <p:sp>
        <p:nvSpPr>
          <p:cNvPr id="5" name="Rectangle 2"/>
          <p:cNvSpPr txBox="1">
            <a:spLocks noChangeArrowheads="1"/>
          </p:cNvSpPr>
          <p:nvPr/>
        </p:nvSpPr>
        <p:spPr bwMode="auto">
          <a:xfrm>
            <a:off x="155575" y="1158875"/>
            <a:ext cx="8763000" cy="5507038"/>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Handle calls Escalated by L1 or L2 Team</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Capacity planning and Sizing of Server &amp; Storage infrastructure</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Authentication Infrastructure management  (AD), SMS Administration / SCCM</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Messaging Office 365 services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Other server management and SLA monitoring </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Server solution, sizing and provisioning</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Server Consolidation &amp; Virtualization</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Storage provisioning for customers</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Patch management</a:t>
            </a:r>
          </a:p>
          <a:p>
            <a:pPr marL="742950" marR="0" lvl="1" indent="-285750" algn="l" defTabSz="914400" rtl="0" eaLnBrk="1" fontAlgn="base" latinLnBrk="0" hangingPunct="1">
              <a:lnSpc>
                <a:spcPct val="150000"/>
              </a:lnSpc>
              <a:spcBef>
                <a:spcPct val="20000"/>
              </a:spcBef>
              <a:spcAft>
                <a:spcPct val="0"/>
              </a:spcAft>
              <a:buClr>
                <a:srgbClr val="666699"/>
              </a:buClr>
              <a:buSzTx/>
              <a:buFont typeface="Wingdings" pitchFamily="2" charset="2"/>
              <a:buChar char="ü"/>
              <a:tabLst/>
              <a:defRPr/>
            </a:pPr>
            <a:r>
              <a:rPr kumimoji="0" lang="en-US" sz="1600" b="0" i="0" u="none" strike="noStrike" kern="0" cap="none" spc="0" normalizeH="0" baseline="0" noProof="0" dirty="0">
                <a:ln>
                  <a:noFill/>
                </a:ln>
                <a:solidFill>
                  <a:srgbClr val="333333"/>
                </a:solidFill>
                <a:effectLst/>
                <a:uLnTx/>
                <a:uFillTx/>
                <a:latin typeface="Arial"/>
              </a:rPr>
              <a:t>Centralized policy deployment</a:t>
            </a:r>
          </a:p>
          <a:p>
            <a:pPr marL="306388" marR="0" lvl="0" indent="-306388" algn="l" defTabSz="914400" rtl="0" eaLnBrk="1" fontAlgn="base" latinLnBrk="0" hangingPunct="1">
              <a:lnSpc>
                <a:spcPct val="150000"/>
              </a:lnSpc>
              <a:spcBef>
                <a:spcPct val="20000"/>
              </a:spcBef>
              <a:spcAft>
                <a:spcPct val="0"/>
              </a:spcAft>
              <a:buClr>
                <a:srgbClr val="CC6633"/>
              </a:buClr>
              <a:buSzPct val="90000"/>
              <a:buFontTx/>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89773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0" cap="none" spc="0" normalizeH="0" baseline="0" noProof="0">
                <a:ln>
                  <a:noFill/>
                </a:ln>
                <a:solidFill>
                  <a:srgbClr val="A50021"/>
                </a:solidFill>
                <a:effectLst/>
                <a:uLnTx/>
                <a:uFillTx/>
                <a:latin typeface="Arial"/>
                <a:ea typeface="+mj-ea"/>
                <a:cs typeface="+mj-cs"/>
              </a:rPr>
              <a:t>Roles &amp; Responsibilities - L3 Support (Systems)</a:t>
            </a:r>
            <a:endParaRPr kumimoji="0" lang="en-GB"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mj-ea"/>
              <a:cs typeface="+mj-cs"/>
            </a:endParaRPr>
          </a:p>
        </p:txBody>
      </p:sp>
      <p:sp>
        <p:nvSpPr>
          <p:cNvPr id="5" name="Rectangle 2"/>
          <p:cNvSpPr txBox="1">
            <a:spLocks noChangeArrowheads="1"/>
          </p:cNvSpPr>
          <p:nvPr/>
        </p:nvSpPr>
        <p:spPr bwMode="auto">
          <a:xfrm>
            <a:off x="155575" y="1158875"/>
            <a:ext cx="8763000" cy="5507038"/>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Share Point Services Management</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New technology initiatives and proof of concepts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Internet domain Management  including DNS servers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Response to RFP</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Server inventory</a:t>
            </a:r>
            <a:endParaRPr kumimoji="0" lang="en-GB" sz="2000" b="1" i="0" u="none" strike="noStrike" kern="0" cap="none" spc="0" normalizeH="0" baseline="0" noProof="0" dirty="0">
              <a:ln>
                <a:noFill/>
              </a:ln>
              <a:solidFill>
                <a:srgbClr val="333333"/>
              </a:solidFill>
              <a:effectLst/>
              <a:uLnTx/>
              <a:uFillTx/>
              <a:latin typeface="Arial"/>
              <a:ea typeface="+mn-ea"/>
              <a:cs typeface="+mn-cs"/>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9861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217171" y="236538"/>
            <a:ext cx="7418070"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0" cap="none" spc="0" normalizeH="0" baseline="0" noProof="0">
                <a:ln>
                  <a:noFill/>
                </a:ln>
                <a:solidFill>
                  <a:srgbClr val="A50021"/>
                </a:solidFill>
                <a:effectLst/>
                <a:uLnTx/>
                <a:uFillTx/>
                <a:latin typeface="Arial"/>
                <a:ea typeface="+mj-ea"/>
                <a:cs typeface="+mj-cs"/>
              </a:rPr>
              <a:t>Roles &amp; Responsibilities – Network (Comms)</a:t>
            </a:r>
            <a:endParaRPr kumimoji="0" lang="en-GB"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mj-ea"/>
              <a:cs typeface="+mj-cs"/>
            </a:endParaRPr>
          </a:p>
        </p:txBody>
      </p:sp>
      <p:sp>
        <p:nvSpPr>
          <p:cNvPr id="5" name="Rectangle 2"/>
          <p:cNvSpPr txBox="1">
            <a:spLocks noChangeArrowheads="1"/>
          </p:cNvSpPr>
          <p:nvPr/>
        </p:nvSpPr>
        <p:spPr bwMode="auto">
          <a:xfrm>
            <a:off x="95003" y="1177290"/>
            <a:ext cx="8843257" cy="517271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Network design and implementation for new customer engagements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Responsible for Internet &amp; intranet support for all sites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Co-ordination with Internet Service Provider (ISP) to maintain uptime</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Network device configuration management</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VPN configuration.</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Bandwidth allocation , provisioning , costing and tracking. </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Network Monitoring, SLA tracking &amp; network security</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Network AMC for Hardware &amp; Software</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Response to RFP</a:t>
            </a:r>
          </a:p>
          <a:p>
            <a:pPr marL="342900" marR="0" lvl="0" indent="-342900" algn="l" defTabSz="914400" rtl="0" eaLnBrk="1" fontAlgn="base" latinLnBrk="0" hangingPunct="1">
              <a:lnSpc>
                <a:spcPct val="100000"/>
              </a:lnSpc>
              <a:spcBef>
                <a:spcPct val="20000"/>
              </a:spcBef>
              <a:spcAft>
                <a:spcPct val="0"/>
              </a:spcAft>
              <a:buClr>
                <a:srgbClr val="666699"/>
              </a:buClr>
              <a:buSzPct val="130000"/>
              <a:buFont typeface="Wingdings" pitchFamily="2" charset="2"/>
              <a:buChar char="ü"/>
              <a:tabLst/>
              <a:defRPr/>
            </a:pPr>
            <a:endParaRPr kumimoji="0" lang="en-US" sz="1600" b="0" i="0" u="none" strike="noStrike" kern="0" cap="none" spc="0" normalizeH="0" baseline="0" noProof="0" dirty="0">
              <a:ln>
                <a:noFill/>
              </a:ln>
              <a:solidFill>
                <a:srgbClr val="333333"/>
              </a:solidFill>
              <a:effectLst/>
              <a:uLnTx/>
              <a:uFillTx/>
              <a:latin typeface="Arial"/>
              <a:ea typeface="+mn-ea"/>
              <a:cs typeface="+mn-cs"/>
            </a:endParaRPr>
          </a:p>
          <a:p>
            <a:pPr marL="306388" marR="0" lvl="0" indent="-306388" algn="l" defTabSz="914400" rtl="0" eaLnBrk="1" fontAlgn="base" latinLnBrk="0" hangingPunct="1">
              <a:lnSpc>
                <a:spcPct val="102000"/>
              </a:lnSpc>
              <a:spcBef>
                <a:spcPct val="20000"/>
              </a:spcBef>
              <a:spcAft>
                <a:spcPct val="0"/>
              </a:spcAft>
              <a:buClr>
                <a:srgbClr val="CC6633"/>
              </a:buClr>
              <a:buSzPct val="90000"/>
              <a:buFontTx/>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1400" b="0" i="0" u="none" strike="noStrike" kern="0" cap="none" spc="0" normalizeH="0" baseline="0" noProof="0" dirty="0">
              <a:ln>
                <a:noFill/>
              </a:ln>
              <a:solidFill>
                <a:srgbClr val="333333"/>
              </a:solidFill>
              <a:effectLst/>
              <a:uLnTx/>
              <a:uFillTx/>
              <a:latin typeface="Arial"/>
              <a:ea typeface="+mn-ea"/>
              <a:cs typeface="+mn-cs"/>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27733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0" cap="none" spc="0" normalizeH="0" baseline="0" noProof="0">
                <a:ln>
                  <a:noFill/>
                </a:ln>
                <a:solidFill>
                  <a:srgbClr val="A50021"/>
                </a:solidFill>
                <a:effectLst/>
                <a:uLnTx/>
                <a:uFillTx/>
                <a:latin typeface="Arial"/>
                <a:ea typeface="+mj-ea"/>
                <a:cs typeface="+mj-cs"/>
              </a:rPr>
              <a:t>Reference Documents</a:t>
            </a:r>
            <a:endParaRPr kumimoji="0" lang="en-GB" sz="2800" b="1" i="0" u="none" strike="noStrike" kern="0" cap="none" spc="0" normalizeH="0" baseline="0" noProof="0" dirty="0">
              <a:ln>
                <a:noFill/>
              </a:ln>
              <a:solidFill>
                <a:srgbClr val="A50021"/>
              </a:solidFill>
              <a:effectLst/>
              <a:uLnTx/>
              <a:uFillTx/>
              <a:latin typeface="Arial"/>
              <a:ea typeface="+mj-ea"/>
              <a:cs typeface="+mj-cs"/>
            </a:endParaRPr>
          </a:p>
        </p:txBody>
      </p:sp>
      <p:sp>
        <p:nvSpPr>
          <p:cNvPr id="5" name="Rectangle 2"/>
          <p:cNvSpPr txBox="1">
            <a:spLocks noChangeArrowheads="1"/>
          </p:cNvSpPr>
          <p:nvPr/>
        </p:nvSpPr>
        <p:spPr bwMode="auto">
          <a:xfrm>
            <a:off x="228600" y="1219200"/>
            <a:ext cx="8763000" cy="52578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02000"/>
              </a:lnSpc>
              <a:spcBef>
                <a:spcPct val="20000"/>
              </a:spcBef>
              <a:spcAft>
                <a:spcPct val="0"/>
              </a:spcAft>
              <a:buClr>
                <a:srgbClr val="CC6633"/>
              </a:buClr>
              <a:buSzPct val="9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TIMS processes and escalation matrix</a:t>
            </a:r>
          </a:p>
          <a:p>
            <a:pPr marL="0" marR="0" lvl="0" indent="0" algn="l" defTabSz="914400" rtl="0" eaLnBrk="1" fontAlgn="base" latinLnBrk="0" hangingPunct="1">
              <a:lnSpc>
                <a:spcPct val="150000"/>
              </a:lnSpc>
              <a:spcBef>
                <a:spcPct val="20000"/>
              </a:spcBef>
              <a:spcAft>
                <a:spcPct val="0"/>
              </a:spcAft>
              <a:buClr>
                <a:srgbClr val="666699"/>
              </a:buClr>
              <a:buSzPct val="130000"/>
              <a:buFontTx/>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	(</a:t>
            </a:r>
            <a:r>
              <a:rPr kumimoji="0" lang="en-GB" sz="2000" b="1" i="0" u="none" strike="noStrike" kern="0" cap="none" spc="0" normalizeH="0" baseline="0" noProof="0" dirty="0" err="1">
                <a:ln>
                  <a:noFill/>
                </a:ln>
                <a:solidFill>
                  <a:srgbClr val="333333"/>
                </a:solidFill>
                <a:effectLst/>
                <a:uLnTx/>
                <a:uFillTx/>
                <a:latin typeface="Arial"/>
                <a:ea typeface="+mn-ea"/>
                <a:cs typeface="+mn-cs"/>
              </a:rPr>
              <a:t>Zenlounge</a:t>
            </a:r>
            <a:r>
              <a:rPr kumimoji="0" lang="en-GB" sz="2000" b="1" i="0" u="none" strike="noStrike" kern="0" cap="none" spc="0" normalizeH="0" baseline="0" noProof="0" dirty="0">
                <a:ln>
                  <a:noFill/>
                </a:ln>
                <a:solidFill>
                  <a:srgbClr val="333333"/>
                </a:solidFill>
                <a:effectLst/>
                <a:uLnTx/>
                <a:uFillTx/>
                <a:latin typeface="Arial"/>
                <a:ea typeface="+mn-ea"/>
                <a:cs typeface="+mn-cs"/>
              </a:rPr>
              <a:t> /Zen Support/InfoSec and TIMS)</a:t>
            </a: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63764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1"/>
          <p:cNvSpPr txBox="1">
            <a:spLocks noChangeArrowheads="1"/>
          </p:cNvSpPr>
          <p:nvPr/>
        </p:nvSpPr>
        <p:spPr bwMode="auto">
          <a:xfrm>
            <a:off x="3962400" y="548640"/>
            <a:ext cx="5029200" cy="3703320"/>
          </a:xfrm>
          <a:prstGeom prst="rect">
            <a:avLst/>
          </a:prstGeom>
          <a:noFill/>
          <a:ln w="9525">
            <a:noFill/>
            <a:miter lim="800000"/>
            <a:headEnd/>
            <a:tailEnd/>
          </a:ln>
          <a:effectLst>
            <a:outerShdw dist="17961" dir="2700000" algn="ctr" rotWithShape="0">
              <a:srgbClr val="808080"/>
            </a:outerShdw>
          </a:effectLst>
        </p:spPr>
        <p:txBody>
          <a:bodyPr lIns="90000" tIns="46800" rIns="90000" bIns="46800" anchor="ctr"/>
          <a:lstStyle/>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5400" b="1" i="0" u="none" strike="noStrike" kern="0" cap="none" spc="0" normalizeH="0" baseline="0" noProof="0" dirty="0">
                <a:ln>
                  <a:noFill/>
                </a:ln>
                <a:solidFill>
                  <a:srgbClr val="333399"/>
                </a:solidFill>
                <a:effectLst/>
                <a:uLnTx/>
                <a:uFillTx/>
                <a:latin typeface="Arial"/>
                <a:cs typeface="Arial" charset="0"/>
              </a:rPr>
              <a:t>TIMS</a:t>
            </a: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GB" sz="5400" b="1" i="0" u="none" strike="noStrike" kern="0" cap="none" spc="0" normalizeH="0" baseline="0" noProof="0" dirty="0">
              <a:ln>
                <a:noFill/>
              </a:ln>
              <a:solidFill>
                <a:srgbClr val="333399"/>
              </a:solidFill>
              <a:effectLst/>
              <a:uLnTx/>
              <a:uFillTx/>
              <a:latin typeface="Arial"/>
              <a:cs typeface="Arial" charset="0"/>
            </a:endParaRP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5400" b="1" i="0" u="none" strike="noStrike" kern="0" cap="none" spc="0" normalizeH="0" baseline="0" noProof="0" dirty="0">
                <a:ln>
                  <a:noFill/>
                </a:ln>
                <a:solidFill>
                  <a:srgbClr val="333399"/>
                </a:solidFill>
                <a:effectLst/>
                <a:uLnTx/>
                <a:uFillTx/>
                <a:latin typeface="Arial"/>
                <a:cs typeface="Arial" charset="0"/>
              </a:rPr>
              <a:t>Ticket Mgmt</a:t>
            </a: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GB" sz="5400" b="1" i="0" u="none" strike="noStrike" kern="0" cap="none" spc="0" normalizeH="0" baseline="0" noProof="0" dirty="0">
              <a:ln>
                <a:noFill/>
              </a:ln>
              <a:solidFill>
                <a:srgbClr val="333399"/>
              </a:solidFill>
              <a:effectLst/>
              <a:uLnTx/>
              <a:uFillTx/>
              <a:latin typeface="Arial"/>
              <a:cs typeface="Arial" charset="0"/>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82264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58775" y="141288"/>
            <a:ext cx="7148513" cy="1073150"/>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0" cap="none" spc="0" normalizeH="0" baseline="0" noProof="0">
                <a:ln>
                  <a:noFill/>
                </a:ln>
                <a:solidFill>
                  <a:srgbClr val="A50021"/>
                </a:solidFill>
                <a:effectLst/>
                <a:uLnTx/>
                <a:uFillTx/>
                <a:latin typeface="Arial"/>
                <a:ea typeface="+mj-ea"/>
                <a:cs typeface="+mj-cs"/>
              </a:rPr>
              <a:t>Sample Types of calls to be registered with Servicedesk</a:t>
            </a:r>
            <a:endParaRPr kumimoji="0" lang="en-GB" sz="2800" b="1" i="0" u="none" strike="noStrike" kern="0" cap="none" spc="0" normalizeH="0" baseline="0" noProof="0" dirty="0">
              <a:ln>
                <a:noFill/>
              </a:ln>
              <a:solidFill>
                <a:srgbClr val="A50021"/>
              </a:solidFill>
              <a:effectLst/>
              <a:uLnTx/>
              <a:uFillTx/>
              <a:latin typeface="Arial"/>
              <a:ea typeface="+mj-ea"/>
              <a:cs typeface="+mj-cs"/>
            </a:endParaRPr>
          </a:p>
        </p:txBody>
      </p:sp>
      <p:sp>
        <p:nvSpPr>
          <p:cNvPr id="5" name="Rectangle 3"/>
          <p:cNvSpPr txBox="1">
            <a:spLocks noChangeArrowheads="1"/>
          </p:cNvSpPr>
          <p:nvPr/>
        </p:nvSpPr>
        <p:spPr bwMode="auto">
          <a:xfrm>
            <a:off x="346075" y="1177290"/>
            <a:ext cx="8493125" cy="4669473"/>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Service issues with allocated desktops, laptops, printers etc.</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Problems related to Internet access.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Problems related to Network, LAN / WAN, VPN, VLAN, Intranet Access etc.</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Requests for additional software.</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Requests for special access to chat, software download etc.</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Password reset requests.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Email quota extension, etc. </a:t>
            </a: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40643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474663" y="290513"/>
            <a:ext cx="8213725" cy="744537"/>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just"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0" cap="none" spc="0" normalizeH="0" baseline="0" noProof="0">
                <a:ln>
                  <a:noFill/>
                </a:ln>
                <a:solidFill>
                  <a:srgbClr val="A50021"/>
                </a:solidFill>
                <a:effectLst/>
                <a:uLnTx/>
                <a:uFillTx/>
                <a:latin typeface="Arial"/>
                <a:ea typeface="+mj-ea"/>
                <a:cs typeface="+mj-cs"/>
              </a:rPr>
              <a:t>Call Process Flow</a:t>
            </a:r>
            <a:endParaRPr kumimoji="0" lang="en-GB" sz="2800" b="1" i="1" u="none" strike="noStrike" kern="0" cap="none" spc="0" normalizeH="0" baseline="0" noProof="0" dirty="0">
              <a:ln>
                <a:noFill/>
              </a:ln>
              <a:solidFill>
                <a:srgbClr val="008000"/>
              </a:solidFill>
              <a:effectLst>
                <a:outerShdw blurRad="38100" dist="38100" dir="2700000" algn="tl">
                  <a:srgbClr val="C0C0C0"/>
                </a:outerShdw>
              </a:effectLst>
              <a:uLnTx/>
              <a:uFillTx/>
              <a:latin typeface="Tahoma" pitchFamily="34" charset="0"/>
              <a:ea typeface="+mj-ea"/>
              <a:cs typeface="+mj-cs"/>
            </a:endParaRPr>
          </a:p>
        </p:txBody>
      </p:sp>
      <p:sp>
        <p:nvSpPr>
          <p:cNvPr id="5" name="AutoShape 2"/>
          <p:cNvSpPr>
            <a:spLocks noChangeArrowheads="1"/>
          </p:cNvSpPr>
          <p:nvPr/>
        </p:nvSpPr>
        <p:spPr bwMode="auto">
          <a:xfrm>
            <a:off x="703263" y="3959225"/>
            <a:ext cx="1743075" cy="1066800"/>
          </a:xfrm>
          <a:prstGeom prst="chevron">
            <a:avLst>
              <a:gd name="adj" fmla="val 40848"/>
            </a:avLst>
          </a:prstGeom>
          <a:solidFill>
            <a:srgbClr val="FF9933"/>
          </a:solidFill>
          <a:ln w="9360">
            <a:solidFill>
              <a:srgbClr val="FFFFFF"/>
            </a:solidFill>
            <a:miter lim="800000"/>
            <a:headEnd/>
            <a:tailEnd/>
          </a:ln>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      Acknowledge</a:t>
            </a:r>
          </a:p>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 Incidents</a:t>
            </a:r>
          </a:p>
        </p:txBody>
      </p:sp>
      <p:sp>
        <p:nvSpPr>
          <p:cNvPr id="6" name="AutoShape 3"/>
          <p:cNvSpPr>
            <a:spLocks noChangeArrowheads="1"/>
          </p:cNvSpPr>
          <p:nvPr/>
        </p:nvSpPr>
        <p:spPr bwMode="auto">
          <a:xfrm>
            <a:off x="2039938" y="3959225"/>
            <a:ext cx="1743075" cy="1066800"/>
          </a:xfrm>
          <a:prstGeom prst="chevron">
            <a:avLst>
              <a:gd name="adj" fmla="val 40848"/>
            </a:avLst>
          </a:prstGeom>
          <a:solidFill>
            <a:srgbClr val="FFCC00"/>
          </a:solidFill>
          <a:ln w="9360">
            <a:solidFill>
              <a:srgbClr val="FFFFFF"/>
            </a:solidFill>
            <a:miter lim="800000"/>
            <a:headEnd/>
            <a:tailEnd/>
          </a:ln>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    Call  </a:t>
            </a:r>
          </a:p>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tracking</a:t>
            </a:r>
          </a:p>
        </p:txBody>
      </p:sp>
      <p:sp>
        <p:nvSpPr>
          <p:cNvPr id="7" name="AutoShape 4"/>
          <p:cNvSpPr>
            <a:spLocks noChangeArrowheads="1"/>
          </p:cNvSpPr>
          <p:nvPr/>
        </p:nvSpPr>
        <p:spPr bwMode="auto">
          <a:xfrm>
            <a:off x="3376613" y="3959225"/>
            <a:ext cx="1743075" cy="1066800"/>
          </a:xfrm>
          <a:prstGeom prst="chevron">
            <a:avLst>
              <a:gd name="adj" fmla="val 40848"/>
            </a:avLst>
          </a:prstGeom>
          <a:solidFill>
            <a:srgbClr val="FF3300"/>
          </a:solidFill>
          <a:ln w="9360">
            <a:solidFill>
              <a:srgbClr val="FFFFFF"/>
            </a:solidFill>
            <a:miter lim="800000"/>
            <a:headEnd/>
            <a:tailEnd/>
          </a:ln>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Alert</a:t>
            </a:r>
          </a:p>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  (in case of</a:t>
            </a:r>
          </a:p>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delay)</a:t>
            </a:r>
            <a:r>
              <a:rPr lang="ar-SA" sz="2000" b="1" i="1" dirty="0">
                <a:solidFill>
                  <a:srgbClr val="000099"/>
                </a:solidFill>
                <a:effectLst>
                  <a:outerShdw blurRad="38100" dist="38100" dir="2700000" algn="tl">
                    <a:srgbClr val="000000"/>
                  </a:outerShdw>
                </a:effectLst>
                <a:latin typeface="Times New Roman" pitchFamily="18" charset="0"/>
                <a:cs typeface="Arial" charset="0"/>
              </a:rPr>
              <a:t>‏</a:t>
            </a:r>
            <a:endParaRPr lang="en-GB" sz="2000" b="1" i="1" dirty="0">
              <a:solidFill>
                <a:srgbClr val="000099"/>
              </a:solidFill>
              <a:effectLst>
                <a:outerShdw blurRad="38100" dist="38100" dir="2700000" algn="tl">
                  <a:srgbClr val="000000"/>
                </a:outerShdw>
              </a:effectLst>
              <a:latin typeface="Times New Roman" pitchFamily="18" charset="0"/>
              <a:cs typeface="Arial" charset="0"/>
            </a:endParaRPr>
          </a:p>
        </p:txBody>
      </p:sp>
      <p:sp>
        <p:nvSpPr>
          <p:cNvPr id="8" name="AutoShape 5"/>
          <p:cNvSpPr>
            <a:spLocks noChangeArrowheads="1"/>
          </p:cNvSpPr>
          <p:nvPr/>
        </p:nvSpPr>
        <p:spPr bwMode="auto">
          <a:xfrm>
            <a:off x="4713288" y="3959225"/>
            <a:ext cx="1743075" cy="1066800"/>
          </a:xfrm>
          <a:prstGeom prst="chevron">
            <a:avLst>
              <a:gd name="adj" fmla="val 40848"/>
            </a:avLst>
          </a:prstGeom>
          <a:solidFill>
            <a:srgbClr val="006600"/>
          </a:solidFill>
          <a:ln w="9360">
            <a:solidFill>
              <a:srgbClr val="FFFFFF"/>
            </a:solidFill>
            <a:miter lim="800000"/>
            <a:headEnd/>
            <a:tailEnd/>
          </a:ln>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     </a:t>
            </a:r>
            <a:r>
              <a:rPr lang="en-GB" sz="2000" b="1" i="1" dirty="0">
                <a:solidFill>
                  <a:srgbClr val="FFFFFF"/>
                </a:solidFill>
                <a:effectLst>
                  <a:outerShdw blurRad="38100" dist="38100" dir="2700000" algn="tl">
                    <a:srgbClr val="000000"/>
                  </a:outerShdw>
                </a:effectLst>
                <a:latin typeface="Times New Roman" pitchFamily="18" charset="0"/>
                <a:cs typeface="Arial" charset="0"/>
              </a:rPr>
              <a:t>Escalate</a:t>
            </a:r>
          </a:p>
        </p:txBody>
      </p:sp>
      <p:sp>
        <p:nvSpPr>
          <p:cNvPr id="9" name="AutoShape 6"/>
          <p:cNvSpPr>
            <a:spLocks noChangeArrowheads="1"/>
          </p:cNvSpPr>
          <p:nvPr/>
        </p:nvSpPr>
        <p:spPr bwMode="auto">
          <a:xfrm>
            <a:off x="6051550" y="3959225"/>
            <a:ext cx="1743075" cy="1066800"/>
          </a:xfrm>
          <a:prstGeom prst="chevron">
            <a:avLst>
              <a:gd name="adj" fmla="val 40848"/>
            </a:avLst>
          </a:prstGeom>
          <a:solidFill>
            <a:srgbClr val="000000"/>
          </a:solidFill>
          <a:ln w="9360">
            <a:solidFill>
              <a:srgbClr val="FFFFFF"/>
            </a:solidFill>
            <a:miter lim="800000"/>
            <a:headEnd/>
            <a:tailEnd/>
          </a:ln>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FFFFFF"/>
                </a:solidFill>
                <a:effectLst>
                  <a:outerShdw blurRad="38100" dist="38100" dir="2700000" algn="tl">
                    <a:srgbClr val="FFFFFF"/>
                  </a:outerShdw>
                </a:effectLst>
                <a:latin typeface="Times New Roman" pitchFamily="18" charset="0"/>
                <a:cs typeface="Arial" charset="0"/>
              </a:rPr>
              <a:t>Periodic</a:t>
            </a:r>
          </a:p>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FFFFFF"/>
                </a:solidFill>
                <a:effectLst>
                  <a:outerShdw blurRad="38100" dist="38100" dir="2700000" algn="tl">
                    <a:srgbClr val="FFFFFF"/>
                  </a:outerShdw>
                </a:effectLst>
                <a:latin typeface="Times New Roman" pitchFamily="18" charset="0"/>
                <a:cs typeface="Arial" charset="0"/>
              </a:rPr>
              <a:t>Review</a:t>
            </a:r>
          </a:p>
        </p:txBody>
      </p:sp>
      <p:sp>
        <p:nvSpPr>
          <p:cNvPr id="10" name="AutoShape 7"/>
          <p:cNvSpPr>
            <a:spLocks noChangeArrowheads="1"/>
          </p:cNvSpPr>
          <p:nvPr/>
        </p:nvSpPr>
        <p:spPr bwMode="auto">
          <a:xfrm>
            <a:off x="7388225" y="3959225"/>
            <a:ext cx="1743075" cy="1066800"/>
          </a:xfrm>
          <a:prstGeom prst="chevron">
            <a:avLst>
              <a:gd name="adj" fmla="val 40848"/>
            </a:avLst>
          </a:prstGeom>
          <a:solidFill>
            <a:srgbClr val="33CCCC"/>
          </a:solidFill>
          <a:ln w="9360">
            <a:solidFill>
              <a:srgbClr val="FFFFFF"/>
            </a:solidFill>
            <a:miter lim="800000"/>
            <a:headEnd/>
            <a:tailEnd/>
          </a:ln>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Report </a:t>
            </a:r>
          </a:p>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Analysis</a:t>
            </a:r>
          </a:p>
        </p:txBody>
      </p:sp>
      <p:sp>
        <p:nvSpPr>
          <p:cNvPr id="11" name="AutoShape 8"/>
          <p:cNvSpPr>
            <a:spLocks noChangeArrowheads="1"/>
          </p:cNvSpPr>
          <p:nvPr/>
        </p:nvSpPr>
        <p:spPr bwMode="auto">
          <a:xfrm>
            <a:off x="1387475" y="1905000"/>
            <a:ext cx="1673225" cy="1447800"/>
          </a:xfrm>
          <a:prstGeom prst="octagon">
            <a:avLst>
              <a:gd name="adj" fmla="val 23148"/>
            </a:avLst>
          </a:prstGeom>
          <a:solidFill>
            <a:srgbClr val="CCFFCC"/>
          </a:solidFill>
          <a:ln w="57240">
            <a:solidFill>
              <a:srgbClr val="FFFFFF"/>
            </a:solidFill>
            <a:miter lim="800000"/>
            <a:headEnd/>
            <a:tailEnd/>
          </a:ln>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b="1" i="1" dirty="0">
                <a:solidFill>
                  <a:srgbClr val="FFFFFF"/>
                </a:solidFill>
                <a:effectLst>
                  <a:outerShdw blurRad="38100" dist="38100" dir="2700000" algn="tl">
                    <a:srgbClr val="000000"/>
                  </a:outerShdw>
                </a:effectLst>
                <a:latin typeface="Times New Roman" pitchFamily="18" charset="0"/>
                <a:cs typeface="Arial" charset="0"/>
              </a:rPr>
              <a:t>Customer</a:t>
            </a:r>
          </a:p>
        </p:txBody>
      </p:sp>
      <p:sp>
        <p:nvSpPr>
          <p:cNvPr id="12" name="AutoShape 10"/>
          <p:cNvSpPr>
            <a:spLocks noChangeArrowheads="1"/>
          </p:cNvSpPr>
          <p:nvPr/>
        </p:nvSpPr>
        <p:spPr bwMode="auto">
          <a:xfrm>
            <a:off x="6329363" y="1905000"/>
            <a:ext cx="1673225" cy="1447800"/>
          </a:xfrm>
          <a:prstGeom prst="octagon">
            <a:avLst>
              <a:gd name="adj" fmla="val 23148"/>
            </a:avLst>
          </a:prstGeom>
          <a:solidFill>
            <a:srgbClr val="CCFFCC"/>
          </a:solidFill>
          <a:ln w="57240">
            <a:solidFill>
              <a:srgbClr val="FFFFFF"/>
            </a:solidFill>
            <a:miter lim="800000"/>
            <a:headEnd/>
            <a:tailEnd/>
          </a:ln>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b="1" i="1">
                <a:solidFill>
                  <a:srgbClr val="FFFFFF"/>
                </a:solidFill>
                <a:effectLst>
                  <a:outerShdw blurRad="38100" dist="38100" dir="2700000" algn="tl">
                    <a:srgbClr val="000000"/>
                  </a:outerShdw>
                </a:effectLst>
                <a:latin typeface="Times New Roman" pitchFamily="18" charset="0"/>
                <a:cs typeface="Arial" charset="0"/>
              </a:rPr>
              <a:t>Tech </a:t>
            </a:r>
          </a:p>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b="1" i="1">
                <a:solidFill>
                  <a:srgbClr val="FFFFFF"/>
                </a:solidFill>
                <a:effectLst>
                  <a:outerShdw blurRad="38100" dist="38100" dir="2700000" algn="tl">
                    <a:srgbClr val="000000"/>
                  </a:outerShdw>
                </a:effectLst>
                <a:latin typeface="Times New Roman" pitchFamily="18" charset="0"/>
                <a:cs typeface="Arial" charset="0"/>
              </a:rPr>
              <a:t> Support</a:t>
            </a:r>
          </a:p>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b="1" i="1">
                <a:solidFill>
                  <a:srgbClr val="FFFFFF"/>
                </a:solidFill>
                <a:effectLst>
                  <a:outerShdw blurRad="38100" dist="38100" dir="2700000" algn="tl">
                    <a:srgbClr val="000000"/>
                  </a:outerShdw>
                </a:effectLst>
                <a:latin typeface="Times New Roman" pitchFamily="18" charset="0"/>
                <a:cs typeface="Arial" charset="0"/>
              </a:rPr>
              <a:t>Team</a:t>
            </a:r>
          </a:p>
        </p:txBody>
      </p:sp>
      <p:cxnSp>
        <p:nvCxnSpPr>
          <p:cNvPr id="13" name="AutoShape 11"/>
          <p:cNvCxnSpPr>
            <a:cxnSpLocks noChangeShapeType="1"/>
            <a:stCxn id="11" idx="2"/>
          </p:cNvCxnSpPr>
          <p:nvPr/>
        </p:nvCxnSpPr>
        <p:spPr bwMode="auto">
          <a:xfrm rot="5400000" flipH="1" flipV="1">
            <a:off x="3021243" y="2333220"/>
            <a:ext cx="723900" cy="1315260"/>
          </a:xfrm>
          <a:prstGeom prst="bentConnector4">
            <a:avLst>
              <a:gd name="adj1" fmla="val -31579"/>
              <a:gd name="adj2" fmla="val 62740"/>
            </a:avLst>
          </a:prstGeom>
          <a:noFill/>
          <a:ln w="28440">
            <a:solidFill>
              <a:srgbClr val="FFFFFF"/>
            </a:solidFill>
            <a:miter lim="800000"/>
            <a:headEnd type="triangle" w="med" len="med"/>
            <a:tailEnd type="triangle" w="med" len="med"/>
          </a:ln>
        </p:spPr>
      </p:cxnSp>
      <p:cxnSp>
        <p:nvCxnSpPr>
          <p:cNvPr id="14" name="AutoShape 12"/>
          <p:cNvCxnSpPr>
            <a:cxnSpLocks noChangeShapeType="1"/>
            <a:stCxn id="12" idx="2"/>
          </p:cNvCxnSpPr>
          <p:nvPr/>
        </p:nvCxnSpPr>
        <p:spPr bwMode="auto">
          <a:xfrm rot="5400000" flipH="1">
            <a:off x="6120044" y="1805393"/>
            <a:ext cx="723900" cy="2370915"/>
          </a:xfrm>
          <a:prstGeom prst="bentConnector4">
            <a:avLst>
              <a:gd name="adj1" fmla="val -31579"/>
              <a:gd name="adj2" fmla="val 78219"/>
            </a:avLst>
          </a:prstGeom>
          <a:noFill/>
          <a:ln w="28440">
            <a:solidFill>
              <a:srgbClr val="FFFFFF"/>
            </a:solidFill>
            <a:miter lim="800000"/>
            <a:headEnd type="triangle" w="med" len="med"/>
            <a:tailEnd type="triangle" w="med" len="med"/>
          </a:ln>
        </p:spPr>
      </p:cxnSp>
      <p:cxnSp>
        <p:nvCxnSpPr>
          <p:cNvPr id="15" name="AutoShape 13"/>
          <p:cNvCxnSpPr>
            <a:cxnSpLocks noChangeShapeType="1"/>
          </p:cNvCxnSpPr>
          <p:nvPr/>
        </p:nvCxnSpPr>
        <p:spPr bwMode="auto">
          <a:xfrm flipV="1">
            <a:off x="1146649" y="2739390"/>
            <a:ext cx="3566639" cy="1572260"/>
          </a:xfrm>
          <a:prstGeom prst="straightConnector1">
            <a:avLst/>
          </a:prstGeom>
          <a:noFill/>
          <a:ln w="9360">
            <a:solidFill>
              <a:srgbClr val="00C600"/>
            </a:solidFill>
            <a:miter lim="800000"/>
            <a:headEnd/>
            <a:tailEnd/>
          </a:ln>
        </p:spPr>
      </p:cxnSp>
      <p:cxnSp>
        <p:nvCxnSpPr>
          <p:cNvPr id="16" name="AutoShape 14"/>
          <p:cNvCxnSpPr>
            <a:cxnSpLocks noChangeShapeType="1"/>
          </p:cNvCxnSpPr>
          <p:nvPr/>
        </p:nvCxnSpPr>
        <p:spPr bwMode="auto">
          <a:xfrm>
            <a:off x="4766151" y="2739390"/>
            <a:ext cx="3155311" cy="1568450"/>
          </a:xfrm>
          <a:prstGeom prst="straightConnector1">
            <a:avLst/>
          </a:prstGeom>
          <a:noFill/>
          <a:ln w="9360">
            <a:solidFill>
              <a:srgbClr val="00C600"/>
            </a:solidFill>
            <a:miter lim="800000"/>
            <a:headEnd/>
            <a:tailEnd/>
          </a:ln>
        </p:spPr>
      </p:cxnSp>
      <p:sp>
        <p:nvSpPr>
          <p:cNvPr id="17" name="AutoShape 9"/>
          <p:cNvSpPr>
            <a:spLocks noChangeArrowheads="1"/>
          </p:cNvSpPr>
          <p:nvPr/>
        </p:nvSpPr>
        <p:spPr bwMode="auto">
          <a:xfrm>
            <a:off x="4085431" y="1491615"/>
            <a:ext cx="1255713" cy="590550"/>
          </a:xfrm>
          <a:prstGeom prst="plaque">
            <a:avLst>
              <a:gd name="adj" fmla="val 16667"/>
            </a:avLst>
          </a:prstGeom>
          <a:blipFill dpi="0" rotWithShape="0">
            <a:blip r:embed="rId3" cstate="print"/>
            <a:srcRect/>
            <a:stretch>
              <a:fillRect/>
            </a:stretch>
          </a:blipFill>
          <a:ln w="9525">
            <a:noFill/>
            <a:round/>
            <a:headEnd/>
            <a:tailEn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sp>
        <p:nvSpPr>
          <p:cNvPr id="18" name="AutoShape 8"/>
          <p:cNvSpPr>
            <a:spLocks noChangeArrowheads="1"/>
          </p:cNvSpPr>
          <p:nvPr/>
        </p:nvSpPr>
        <p:spPr bwMode="auto">
          <a:xfrm>
            <a:off x="3783013" y="2314575"/>
            <a:ext cx="1966277" cy="428625"/>
          </a:xfrm>
          <a:prstGeom prst="octagon">
            <a:avLst>
              <a:gd name="adj" fmla="val 23148"/>
            </a:avLst>
          </a:prstGeom>
          <a:solidFill>
            <a:srgbClr val="CCFFCC"/>
          </a:solidFill>
          <a:ln w="57240">
            <a:solidFill>
              <a:srgbClr val="FFFFFF"/>
            </a:solidFill>
            <a:miter lim="800000"/>
            <a:headEnd/>
            <a:tailEnd/>
          </a:ln>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FFFFFF"/>
                </a:solidFill>
                <a:effectLst>
                  <a:outerShdw blurRad="38100" dist="38100" dir="2700000" algn="tl">
                    <a:srgbClr val="000000"/>
                  </a:outerShdw>
                </a:effectLst>
                <a:latin typeface="Times New Roman" pitchFamily="18" charset="0"/>
                <a:cs typeface="Arial" charset="0"/>
              </a:rPr>
              <a:t>Service Desk tool</a:t>
            </a:r>
          </a:p>
        </p:txBody>
      </p:sp>
      <p:pic>
        <p:nvPicPr>
          <p:cNvPr id="19" name="Picture 2" descr="cid:image005.png@01D362C2.42F890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7950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169863" y="0"/>
            <a:ext cx="8213725" cy="11461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1" u="none" strike="noStrike" kern="0" cap="none" spc="0" normalizeH="0" baseline="0" noProof="0">
                <a:ln>
                  <a:noFill/>
                </a:ln>
                <a:solidFill>
                  <a:srgbClr val="008000"/>
                </a:solidFill>
                <a:effectLst>
                  <a:outerShdw blurRad="38100" dist="38100" dir="2700000" algn="tl">
                    <a:srgbClr val="C0C0C0"/>
                  </a:outerShdw>
                </a:effectLst>
                <a:uLnTx/>
                <a:uFillTx/>
                <a:latin typeface="Tahoma" pitchFamily="34" charset="0"/>
                <a:ea typeface="+mj-ea"/>
                <a:cs typeface="+mj-cs"/>
              </a:rPr>
              <a:t>Behind the scene…</a:t>
            </a:r>
          </a:p>
        </p:txBody>
      </p:sp>
      <p:sp>
        <p:nvSpPr>
          <p:cNvPr id="5" name="AutoShape 2"/>
          <p:cNvSpPr>
            <a:spLocks noChangeArrowheads="1"/>
          </p:cNvSpPr>
          <p:nvPr/>
        </p:nvSpPr>
        <p:spPr bwMode="auto">
          <a:xfrm>
            <a:off x="2755900" y="1031875"/>
            <a:ext cx="4564063" cy="620713"/>
          </a:xfrm>
          <a:prstGeom prst="roundRect">
            <a:avLst>
              <a:gd name="adj" fmla="val 0"/>
            </a:avLst>
          </a:prstGeom>
          <a:solidFill>
            <a:srgbClr val="FF9933"/>
          </a:solidFill>
          <a:ln w="9525">
            <a:noFill/>
            <a:round/>
            <a:headEnd/>
            <a:tailEnd/>
          </a:ln>
          <a:effectLst>
            <a:outerShdw dist="17819" dir="2700000" algn="ctr" rotWithShape="0">
              <a:srgbClr val="985B1E"/>
            </a:outerShdw>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i="1" dirty="0">
                <a:solidFill>
                  <a:srgbClr val="FFFFFF"/>
                </a:solidFill>
                <a:effectLst>
                  <a:outerShdw blurRad="38100" dist="38100" dir="2700000" algn="tl">
                    <a:srgbClr val="000000"/>
                  </a:outerShdw>
                </a:effectLst>
                <a:latin typeface="Times New Roman" pitchFamily="18" charset="0"/>
                <a:cs typeface="Arial" charset="0"/>
              </a:rPr>
              <a:t>Customer Incident Received</a:t>
            </a:r>
          </a:p>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i="1" dirty="0">
                <a:solidFill>
                  <a:srgbClr val="FFFFFF"/>
                </a:solidFill>
                <a:effectLst>
                  <a:outerShdw blurRad="38100" dist="38100" dir="2700000" algn="tl">
                    <a:srgbClr val="000000"/>
                  </a:outerShdw>
                </a:effectLst>
                <a:latin typeface="Times New Roman" pitchFamily="18" charset="0"/>
                <a:cs typeface="Arial" charset="0"/>
              </a:rPr>
              <a:t>(Service Desk Ticket / </a:t>
            </a:r>
            <a:r>
              <a:rPr lang="en-GB" sz="2400" b="1" i="1" dirty="0" err="1">
                <a:solidFill>
                  <a:srgbClr val="FFFFFF"/>
                </a:solidFill>
                <a:effectLst>
                  <a:outerShdw blurRad="38100" dist="38100" dir="2700000" algn="tl">
                    <a:srgbClr val="000000"/>
                  </a:outerShdw>
                </a:effectLst>
                <a:latin typeface="Times New Roman" pitchFamily="18" charset="0"/>
                <a:cs typeface="Arial" charset="0"/>
              </a:rPr>
              <a:t>eform</a:t>
            </a:r>
            <a:r>
              <a:rPr lang="en-GB" sz="2400" b="1" i="1" dirty="0">
                <a:solidFill>
                  <a:srgbClr val="FFFFFF"/>
                </a:solidFill>
                <a:effectLst>
                  <a:outerShdw blurRad="38100" dist="38100" dir="2700000" algn="tl">
                    <a:srgbClr val="000000"/>
                  </a:outerShdw>
                </a:effectLst>
                <a:latin typeface="Times New Roman" pitchFamily="18" charset="0"/>
                <a:cs typeface="Arial" charset="0"/>
              </a:rPr>
              <a:t>)</a:t>
            </a:r>
            <a:r>
              <a:rPr lang="ar-SA" sz="2400" b="1" i="1" dirty="0">
                <a:solidFill>
                  <a:srgbClr val="FFFFFF"/>
                </a:solidFill>
                <a:effectLst>
                  <a:outerShdw blurRad="38100" dist="38100" dir="2700000" algn="tl">
                    <a:srgbClr val="000000"/>
                  </a:outerShdw>
                </a:effectLst>
                <a:latin typeface="Times New Roman" pitchFamily="18" charset="0"/>
                <a:cs typeface="Arial" charset="0"/>
              </a:rPr>
              <a:t>‏</a:t>
            </a:r>
            <a:endParaRPr lang="en-GB" sz="2400" b="1" i="1" dirty="0">
              <a:solidFill>
                <a:srgbClr val="FFFFFF"/>
              </a:solidFill>
              <a:effectLst>
                <a:outerShdw blurRad="38100" dist="38100" dir="2700000" algn="tl">
                  <a:srgbClr val="000000"/>
                </a:outerShdw>
              </a:effectLst>
              <a:latin typeface="Times New Roman" pitchFamily="18" charset="0"/>
              <a:cs typeface="Arial" charset="0"/>
            </a:endParaRPr>
          </a:p>
        </p:txBody>
      </p:sp>
      <p:sp>
        <p:nvSpPr>
          <p:cNvPr id="6" name="AutoShape 3"/>
          <p:cNvSpPr>
            <a:spLocks noChangeArrowheads="1"/>
          </p:cNvSpPr>
          <p:nvPr/>
        </p:nvSpPr>
        <p:spPr bwMode="auto">
          <a:xfrm>
            <a:off x="3378610" y="4030808"/>
            <a:ext cx="2965450" cy="541193"/>
          </a:xfrm>
          <a:prstGeom prst="flowChartDecision">
            <a:avLst/>
          </a:prstGeom>
          <a:solidFill>
            <a:srgbClr val="FFFF00"/>
          </a:solidFill>
          <a:ln w="9525">
            <a:noFill/>
            <a:round/>
            <a:headEnd/>
            <a:tailEnd/>
          </a:ln>
          <a:effectLst>
            <a:outerShdw dist="17819" dir="2700000" algn="ctr" rotWithShape="0">
              <a:srgbClr val="989800"/>
            </a:outerShdw>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i="1" dirty="0">
                <a:solidFill>
                  <a:srgbClr val="FFFFFF"/>
                </a:solidFill>
                <a:effectLst>
                  <a:outerShdw blurRad="38100" dist="38100" dir="2700000" algn="tl">
                    <a:srgbClr val="000000"/>
                  </a:outerShdw>
                </a:effectLst>
                <a:latin typeface="Times New Roman" pitchFamily="18" charset="0"/>
                <a:cs typeface="Arial" charset="0"/>
              </a:rPr>
              <a:t>Incident Resolved</a:t>
            </a:r>
          </a:p>
        </p:txBody>
      </p:sp>
      <p:sp>
        <p:nvSpPr>
          <p:cNvPr id="7" name="AutoShape 4"/>
          <p:cNvSpPr>
            <a:spLocks noChangeArrowheads="1"/>
          </p:cNvSpPr>
          <p:nvPr/>
        </p:nvSpPr>
        <p:spPr bwMode="auto">
          <a:xfrm>
            <a:off x="1203963" y="2695575"/>
            <a:ext cx="7750256" cy="562780"/>
          </a:xfrm>
          <a:prstGeom prst="roundRect">
            <a:avLst>
              <a:gd name="adj" fmla="val 0"/>
            </a:avLst>
          </a:prstGeom>
          <a:solidFill>
            <a:srgbClr val="FFCC00"/>
          </a:solidFill>
          <a:ln w="9525">
            <a:noFill/>
            <a:round/>
            <a:headEnd/>
            <a:tailEnd/>
          </a:ln>
          <a:effectLst>
            <a:outerShdw dist="17819" dir="2700000" algn="ctr" rotWithShape="0">
              <a:srgbClr val="987900"/>
            </a:outerShdw>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i="1" dirty="0">
                <a:solidFill>
                  <a:srgbClr val="FFFFFF"/>
                </a:solidFill>
                <a:effectLst>
                  <a:outerShdw blurRad="38100" dist="38100" dir="2700000" algn="tl">
                    <a:srgbClr val="000000"/>
                  </a:outerShdw>
                </a:effectLst>
                <a:latin typeface="Times New Roman" pitchFamily="18" charset="0"/>
                <a:cs typeface="Arial" charset="0"/>
              </a:rPr>
              <a:t>Check Priority  &amp; Assigned to Engineer (same or new)</a:t>
            </a:r>
          </a:p>
        </p:txBody>
      </p:sp>
      <p:sp>
        <p:nvSpPr>
          <p:cNvPr id="8" name="AutoShape 5"/>
          <p:cNvSpPr>
            <a:spLocks noChangeArrowheads="1"/>
          </p:cNvSpPr>
          <p:nvPr/>
        </p:nvSpPr>
        <p:spPr bwMode="auto">
          <a:xfrm>
            <a:off x="3331844" y="5976381"/>
            <a:ext cx="3840483" cy="310356"/>
          </a:xfrm>
          <a:prstGeom prst="roundRect">
            <a:avLst>
              <a:gd name="adj" fmla="val 0"/>
            </a:avLst>
          </a:prstGeom>
          <a:solidFill>
            <a:srgbClr val="33CCCC"/>
          </a:solidFill>
          <a:ln w="9525">
            <a:noFill/>
            <a:round/>
            <a:headEnd/>
            <a:tailEnd/>
          </a:ln>
          <a:effectLst>
            <a:outerShdw dist="17819" dir="2700000" algn="ctr" rotWithShape="0">
              <a:srgbClr val="1E7979"/>
            </a:outerShdw>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b="1" i="1" dirty="0">
                <a:solidFill>
                  <a:srgbClr val="000099"/>
                </a:solidFill>
                <a:effectLst>
                  <a:outerShdw blurRad="38100" dist="38100" dir="2700000" algn="tl">
                    <a:srgbClr val="000000"/>
                  </a:outerShdw>
                </a:effectLst>
                <a:latin typeface="Times New Roman" pitchFamily="18" charset="0"/>
                <a:cs typeface="Arial" charset="0"/>
              </a:rPr>
              <a:t>Incident Closed</a:t>
            </a:r>
          </a:p>
        </p:txBody>
      </p:sp>
      <p:sp>
        <p:nvSpPr>
          <p:cNvPr id="9" name="Freeform 6"/>
          <p:cNvSpPr>
            <a:spLocks noChangeArrowheads="1"/>
          </p:cNvSpPr>
          <p:nvPr/>
        </p:nvSpPr>
        <p:spPr bwMode="auto">
          <a:xfrm>
            <a:off x="3895725" y="1677988"/>
            <a:ext cx="1370013" cy="801687"/>
          </a:xfrm>
          <a:custGeom>
            <a:avLst/>
            <a:gdLst>
              <a:gd name="T0" fmla="*/ 0 w 3812"/>
              <a:gd name="T1" fmla="*/ 0 h 2462"/>
              <a:gd name="T2" fmla="*/ 0 w 3812"/>
              <a:gd name="T3" fmla="*/ 0 h 2462"/>
              <a:gd name="T4" fmla="*/ 0 w 3812"/>
              <a:gd name="T5" fmla="*/ 2147483647 h 2462"/>
              <a:gd name="T6" fmla="*/ 0 w 3812"/>
              <a:gd name="T7" fmla="*/ 2147483647 h 2462"/>
              <a:gd name="T8" fmla="*/ 2147483647 w 3812"/>
              <a:gd name="T9" fmla="*/ 2147483647 h 2462"/>
              <a:gd name="T10" fmla="*/ 2147483647 w 3812"/>
              <a:gd name="T11" fmla="*/ 2147483647 h 2462"/>
              <a:gd name="T12" fmla="*/ 2147483647 w 3812"/>
              <a:gd name="T13" fmla="*/ 0 h 2462"/>
              <a:gd name="T14" fmla="*/ 2147483647 w 3812"/>
              <a:gd name="T15" fmla="*/ 0 h 2462"/>
              <a:gd name="T16" fmla="*/ 0 w 3812"/>
              <a:gd name="T17" fmla="*/ 0 h 24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12"/>
              <a:gd name="T28" fmla="*/ 0 h 2462"/>
              <a:gd name="T29" fmla="*/ 3812 w 3812"/>
              <a:gd name="T30" fmla="*/ 2462 h 24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12" h="2462">
                <a:moveTo>
                  <a:pt x="0" y="0"/>
                </a:moveTo>
                <a:lnTo>
                  <a:pt x="0" y="0"/>
                </a:lnTo>
                <a:lnTo>
                  <a:pt x="0" y="2461"/>
                </a:lnTo>
                <a:lnTo>
                  <a:pt x="3811" y="2461"/>
                </a:lnTo>
                <a:lnTo>
                  <a:pt x="3811" y="0"/>
                </a:lnTo>
                <a:lnTo>
                  <a:pt x="0" y="0"/>
                </a:lnTo>
              </a:path>
            </a:pathLst>
          </a:custGeom>
          <a:blipFill dpi="0" rotWithShape="0">
            <a:blip r:embed="rId3" cstate="print"/>
            <a:srcRect/>
            <a:stretch>
              <a:fillRect/>
            </a:stretch>
          </a:blipFill>
          <a:ln w="9525">
            <a:noFill/>
            <a:round/>
            <a:headEnd/>
            <a:tailEn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sp>
        <p:nvSpPr>
          <p:cNvPr id="10" name="AutoShape 7"/>
          <p:cNvSpPr>
            <a:spLocks noChangeArrowheads="1"/>
          </p:cNvSpPr>
          <p:nvPr/>
        </p:nvSpPr>
        <p:spPr bwMode="auto">
          <a:xfrm>
            <a:off x="137161" y="4688523"/>
            <a:ext cx="2378504" cy="763587"/>
          </a:xfrm>
          <a:prstGeom prst="bevel">
            <a:avLst>
              <a:gd name="adj" fmla="val 0"/>
            </a:avLst>
          </a:prstGeom>
          <a:solidFill>
            <a:srgbClr val="FF9933"/>
          </a:solidFill>
          <a:ln w="9525">
            <a:noFill/>
            <a:round/>
            <a:headEnd/>
            <a:tailEnd/>
          </a:ln>
          <a:effectLst>
            <a:outerShdw dist="17819" dir="2700000" algn="ctr" rotWithShape="0">
              <a:srgbClr val="985B1E"/>
            </a:outerShdw>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FFFFFF"/>
                </a:solidFill>
                <a:effectLst>
                  <a:outerShdw blurRad="38100" dist="38100" dir="2700000" algn="tl">
                    <a:srgbClr val="000000"/>
                  </a:outerShdw>
                </a:effectLst>
                <a:latin typeface="Times New Roman" pitchFamily="18" charset="0"/>
                <a:cs typeface="Arial" charset="0"/>
              </a:rPr>
              <a:t>Incident Re-opened</a:t>
            </a:r>
          </a:p>
        </p:txBody>
      </p:sp>
      <p:sp>
        <p:nvSpPr>
          <p:cNvPr id="11" name="AutoShape 8"/>
          <p:cNvSpPr>
            <a:spLocks noChangeArrowheads="1"/>
          </p:cNvSpPr>
          <p:nvPr/>
        </p:nvSpPr>
        <p:spPr bwMode="auto">
          <a:xfrm flipH="1">
            <a:off x="3060700" y="3498824"/>
            <a:ext cx="4048760" cy="394824"/>
          </a:xfrm>
          <a:prstGeom prst="bevel">
            <a:avLst>
              <a:gd name="adj" fmla="val 13481"/>
            </a:avLst>
          </a:prstGeom>
          <a:solidFill>
            <a:srgbClr val="9999FF"/>
          </a:solidFill>
          <a:ln w="9525">
            <a:noFill/>
            <a:round/>
            <a:headEnd/>
            <a:tailEnd/>
          </a:ln>
          <a:effectLst>
            <a:outerShdw dist="17819" dir="2700000" algn="ctr" rotWithShape="0">
              <a:srgbClr val="00005B"/>
            </a:outerShdw>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i="1" dirty="0">
                <a:solidFill>
                  <a:srgbClr val="000099"/>
                </a:solidFill>
                <a:effectLst>
                  <a:outerShdw blurRad="38100" dist="38100" dir="2700000" algn="tl">
                    <a:srgbClr val="000000"/>
                  </a:outerShdw>
                </a:effectLst>
                <a:latin typeface="Times New Roman" pitchFamily="18" charset="0"/>
                <a:cs typeface="Arial" charset="0"/>
              </a:rPr>
              <a:t>Acknowledgement from Engg.</a:t>
            </a:r>
          </a:p>
        </p:txBody>
      </p:sp>
      <p:cxnSp>
        <p:nvCxnSpPr>
          <p:cNvPr id="12" name="AutoShape 9"/>
          <p:cNvCxnSpPr>
            <a:cxnSpLocks noChangeShapeType="1"/>
          </p:cNvCxnSpPr>
          <p:nvPr/>
        </p:nvCxnSpPr>
        <p:spPr bwMode="auto">
          <a:xfrm rot="5400000" flipH="1" flipV="1">
            <a:off x="295953" y="3700504"/>
            <a:ext cx="1595037" cy="220980"/>
          </a:xfrm>
          <a:prstGeom prst="bentConnector2">
            <a:avLst/>
          </a:prstGeom>
          <a:noFill/>
          <a:ln w="9360">
            <a:solidFill>
              <a:srgbClr val="333333"/>
            </a:solidFill>
            <a:miter lim="800000"/>
            <a:headEnd/>
            <a:tailEnd type="triangle" w="med" len="med"/>
          </a:ln>
        </p:spPr>
      </p:cxnSp>
      <p:sp>
        <p:nvSpPr>
          <p:cNvPr id="13" name="Text Box 10"/>
          <p:cNvSpPr txBox="1">
            <a:spLocks noChangeArrowheads="1"/>
          </p:cNvSpPr>
          <p:nvPr/>
        </p:nvSpPr>
        <p:spPr bwMode="auto">
          <a:xfrm>
            <a:off x="2982913" y="5105400"/>
            <a:ext cx="989012" cy="398463"/>
          </a:xfrm>
          <a:prstGeom prst="rect">
            <a:avLst/>
          </a:prstGeom>
          <a:noFill/>
          <a:ln w="9525">
            <a:noFill/>
            <a:round/>
            <a:headEnd/>
            <a:tailEn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sp>
        <p:nvSpPr>
          <p:cNvPr id="14" name="Text Box 11"/>
          <p:cNvSpPr txBox="1">
            <a:spLocks noChangeArrowheads="1"/>
          </p:cNvSpPr>
          <p:nvPr/>
        </p:nvSpPr>
        <p:spPr bwMode="auto">
          <a:xfrm>
            <a:off x="2824658" y="4749728"/>
            <a:ext cx="1173165" cy="657169"/>
          </a:xfrm>
          <a:prstGeom prst="rect">
            <a:avLst/>
          </a:prstGeom>
          <a:solidFill>
            <a:srgbClr val="FFC979"/>
          </a:solidFill>
          <a:ln w="9525">
            <a:noFill/>
            <a:round/>
            <a:headEnd/>
            <a:tailEnd/>
          </a:ln>
          <a:effectLst/>
        </p:spPr>
        <p:txBody>
          <a:bodyPr wrap="square" lIns="90000" tIns="46800" rIns="90000" bIns="46800">
            <a:spAutoFit/>
          </a:bodyPr>
          <a:lstStyle/>
          <a:p>
            <a:pPr defTabSz="914400" eaLnBrk="0" fontAlgn="base" hangingPunct="0">
              <a:lnSpc>
                <a:spcPct val="76000"/>
              </a:lnSpc>
              <a:spcBef>
                <a:spcPts val="1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i="1" dirty="0">
                <a:solidFill>
                  <a:srgbClr val="808080"/>
                </a:solidFill>
                <a:effectLst>
                  <a:outerShdw blurRad="38100" dist="38100" dir="2700000" algn="tl">
                    <a:srgbClr val="C0C0C0"/>
                  </a:outerShdw>
                </a:effectLst>
                <a:latin typeface="Times New Roman" pitchFamily="18" charset="0"/>
                <a:cs typeface="Arial" charset="0"/>
              </a:rPr>
              <a:t>Resolution rejected by customer </a:t>
            </a:r>
          </a:p>
        </p:txBody>
      </p:sp>
      <p:sp>
        <p:nvSpPr>
          <p:cNvPr id="15" name="Freeform 14"/>
          <p:cNvSpPr>
            <a:spLocks/>
          </p:cNvSpPr>
          <p:nvPr/>
        </p:nvSpPr>
        <p:spPr bwMode="auto">
          <a:xfrm>
            <a:off x="4808538" y="2478088"/>
            <a:ext cx="1587" cy="206375"/>
          </a:xfrm>
          <a:custGeom>
            <a:avLst/>
            <a:gdLst>
              <a:gd name="T0" fmla="*/ 0 w 5"/>
              <a:gd name="T1" fmla="*/ 0 h 574"/>
              <a:gd name="T2" fmla="*/ 127943296 w 5"/>
              <a:gd name="T3" fmla="*/ 2147483647 h 574"/>
              <a:gd name="T4" fmla="*/ 0 60000 65536"/>
              <a:gd name="T5" fmla="*/ 0 60000 65536"/>
              <a:gd name="T6" fmla="*/ 0 w 5"/>
              <a:gd name="T7" fmla="*/ 0 h 574"/>
              <a:gd name="T8" fmla="*/ 5 w 5"/>
              <a:gd name="T9" fmla="*/ 574 h 574"/>
            </a:gdLst>
            <a:ahLst/>
            <a:cxnLst>
              <a:cxn ang="T4">
                <a:pos x="T0" y="T1"/>
              </a:cxn>
              <a:cxn ang="T5">
                <a:pos x="T2" y="T3"/>
              </a:cxn>
            </a:cxnLst>
            <a:rect l="T6" t="T7" r="T8" b="T9"/>
            <a:pathLst>
              <a:path w="5" h="574">
                <a:moveTo>
                  <a:pt x="0" y="0"/>
                </a:moveTo>
                <a:lnTo>
                  <a:pt x="4" y="573"/>
                </a:lnTo>
              </a:path>
            </a:pathLst>
          </a:custGeom>
          <a:noFill/>
          <a:ln w="9360">
            <a:solidFill>
              <a:srgbClr val="333333"/>
            </a:solidFill>
            <a:miter lim="800000"/>
            <a:headEnd/>
            <a:tailEnd type="triangle" w="med" len="me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cxnSp>
        <p:nvCxnSpPr>
          <p:cNvPr id="16" name="Straight Arrow Connector 15"/>
          <p:cNvCxnSpPr>
            <a:stCxn id="11" idx="0"/>
          </p:cNvCxnSpPr>
          <p:nvPr/>
        </p:nvCxnSpPr>
        <p:spPr bwMode="auto">
          <a:xfrm flipH="1">
            <a:off x="2511786" y="3696236"/>
            <a:ext cx="548914" cy="17108"/>
          </a:xfrm>
          <a:prstGeom prst="straightConnector1">
            <a:avLst/>
          </a:prstGeom>
          <a:noFill/>
          <a:ln w="9525" cap="flat" cmpd="sng" algn="ctr">
            <a:noFill/>
            <a:prstDash val="solid"/>
            <a:round/>
            <a:headEnd type="none" w="med" len="med"/>
            <a:tailEnd type="arrow"/>
          </a:ln>
          <a:effectLst/>
        </p:spPr>
      </p:cxnSp>
      <p:cxnSp>
        <p:nvCxnSpPr>
          <p:cNvPr id="17" name="Straight Arrow Connector 16"/>
          <p:cNvCxnSpPr>
            <a:stCxn id="11" idx="0"/>
          </p:cNvCxnSpPr>
          <p:nvPr/>
        </p:nvCxnSpPr>
        <p:spPr bwMode="auto">
          <a:xfrm flipH="1">
            <a:off x="2279966" y="3696236"/>
            <a:ext cx="780734" cy="42864"/>
          </a:xfrm>
          <a:prstGeom prst="straightConnector1">
            <a:avLst/>
          </a:prstGeom>
          <a:noFill/>
          <a:ln w="9525" cap="flat" cmpd="sng" algn="ctr">
            <a:noFill/>
            <a:prstDash val="solid"/>
            <a:round/>
            <a:headEnd type="none" w="med" len="med"/>
            <a:tailEnd type="arrow"/>
          </a:ln>
          <a:effectLst/>
        </p:spPr>
      </p:cxnSp>
      <p:cxnSp>
        <p:nvCxnSpPr>
          <p:cNvPr id="18" name="Straight Arrow Connector 17"/>
          <p:cNvCxnSpPr/>
          <p:nvPr/>
        </p:nvCxnSpPr>
        <p:spPr bwMode="auto">
          <a:xfrm rot="10800000">
            <a:off x="7302321" y="4829577"/>
            <a:ext cx="978794" cy="1588"/>
          </a:xfrm>
          <a:prstGeom prst="straightConnector1">
            <a:avLst/>
          </a:prstGeom>
          <a:noFill/>
          <a:ln w="9525" cap="flat" cmpd="sng" algn="ctr">
            <a:noFill/>
            <a:prstDash val="solid"/>
            <a:round/>
            <a:headEnd type="none" w="med" len="med"/>
            <a:tailEnd type="arrow"/>
          </a:ln>
          <a:effectLst/>
        </p:spPr>
      </p:cxnSp>
      <p:cxnSp>
        <p:nvCxnSpPr>
          <p:cNvPr id="19" name="Straight Arrow Connector 18"/>
          <p:cNvCxnSpPr>
            <a:stCxn id="8" idx="1"/>
          </p:cNvCxnSpPr>
          <p:nvPr/>
        </p:nvCxnSpPr>
        <p:spPr bwMode="auto">
          <a:xfrm flipH="1" flipV="1">
            <a:off x="2421258" y="5976381"/>
            <a:ext cx="910586" cy="155178"/>
          </a:xfrm>
          <a:prstGeom prst="straightConnector1">
            <a:avLst/>
          </a:prstGeom>
          <a:noFill/>
          <a:ln w="9525" cap="flat" cmpd="sng" algn="ctr">
            <a:noFill/>
            <a:prstDash val="solid"/>
            <a:round/>
            <a:headEnd type="none" w="med" len="med"/>
            <a:tailEnd type="arrow"/>
          </a:ln>
          <a:effectLst/>
        </p:spPr>
      </p:cxnSp>
      <p:cxnSp>
        <p:nvCxnSpPr>
          <p:cNvPr id="20" name="Straight Arrow Connector 19"/>
          <p:cNvCxnSpPr/>
          <p:nvPr/>
        </p:nvCxnSpPr>
        <p:spPr bwMode="auto">
          <a:xfrm>
            <a:off x="2015490" y="5887244"/>
            <a:ext cx="0" cy="0"/>
          </a:xfrm>
          <a:prstGeom prst="straightConnector1">
            <a:avLst/>
          </a:prstGeom>
          <a:noFill/>
          <a:ln w="9525" cap="flat" cmpd="sng" algn="ctr">
            <a:noFill/>
            <a:prstDash val="solid"/>
            <a:round/>
            <a:headEnd type="none" w="med" len="med"/>
            <a:tailEnd type="arrow"/>
          </a:ln>
          <a:effectLst/>
        </p:spPr>
      </p:cxnSp>
      <p:sp>
        <p:nvSpPr>
          <p:cNvPr id="21" name="AutoShape 3"/>
          <p:cNvSpPr>
            <a:spLocks noChangeArrowheads="1"/>
          </p:cNvSpPr>
          <p:nvPr/>
        </p:nvSpPr>
        <p:spPr bwMode="auto">
          <a:xfrm>
            <a:off x="4491990" y="4755819"/>
            <a:ext cx="4652010" cy="616281"/>
          </a:xfrm>
          <a:prstGeom prst="flowChartDecision">
            <a:avLst/>
          </a:prstGeom>
          <a:solidFill>
            <a:srgbClr val="FFFF00"/>
          </a:solidFill>
          <a:ln w="9525">
            <a:noFill/>
            <a:round/>
            <a:headEnd/>
            <a:tailEnd/>
          </a:ln>
          <a:effectLst>
            <a:outerShdw dist="17819" dir="2700000" algn="ctr" rotWithShape="0">
              <a:srgbClr val="989800"/>
            </a:outerShdw>
          </a:effectLst>
        </p:spPr>
        <p:txBody>
          <a:bodyPr wrap="none" lIns="90000" tIns="46800" rIns="90000" bIns="46800" anchor="ctr"/>
          <a:lstStyle/>
          <a:p>
            <a:pPr algn="ctr" defTabSz="914400" eaLnBrk="0" fontAlgn="base" hangingPunct="0">
              <a:lnSpc>
                <a:spcPct val="95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i="1" dirty="0">
                <a:solidFill>
                  <a:srgbClr val="FFFFFF"/>
                </a:solidFill>
                <a:effectLst>
                  <a:outerShdw blurRad="38100" dist="38100" dir="2700000" algn="tl">
                    <a:srgbClr val="000000"/>
                  </a:outerShdw>
                </a:effectLst>
                <a:latin typeface="Times New Roman" pitchFamily="18" charset="0"/>
                <a:cs typeface="Arial" charset="0"/>
              </a:rPr>
              <a:t>Resolution Accepted by Customer</a:t>
            </a:r>
          </a:p>
        </p:txBody>
      </p:sp>
      <p:sp>
        <p:nvSpPr>
          <p:cNvPr id="22" name="Freeform 15"/>
          <p:cNvSpPr>
            <a:spLocks/>
          </p:cNvSpPr>
          <p:nvPr/>
        </p:nvSpPr>
        <p:spPr bwMode="auto">
          <a:xfrm>
            <a:off x="4929688" y="3258355"/>
            <a:ext cx="45719" cy="259347"/>
          </a:xfrm>
          <a:custGeom>
            <a:avLst/>
            <a:gdLst>
              <a:gd name="T0" fmla="*/ 0 w 5"/>
              <a:gd name="T1" fmla="*/ 0 h 574"/>
              <a:gd name="T2" fmla="*/ 127943296 w 5"/>
              <a:gd name="T3" fmla="*/ 2147483647 h 574"/>
              <a:gd name="T4" fmla="*/ 0 60000 65536"/>
              <a:gd name="T5" fmla="*/ 0 60000 65536"/>
              <a:gd name="T6" fmla="*/ 0 w 5"/>
              <a:gd name="T7" fmla="*/ 0 h 574"/>
              <a:gd name="T8" fmla="*/ 5 w 5"/>
              <a:gd name="T9" fmla="*/ 574 h 574"/>
            </a:gdLst>
            <a:ahLst/>
            <a:cxnLst>
              <a:cxn ang="T4">
                <a:pos x="T0" y="T1"/>
              </a:cxn>
              <a:cxn ang="T5">
                <a:pos x="T2" y="T3"/>
              </a:cxn>
            </a:cxnLst>
            <a:rect l="T6" t="T7" r="T8" b="T9"/>
            <a:pathLst>
              <a:path w="5" h="574">
                <a:moveTo>
                  <a:pt x="0" y="0"/>
                </a:moveTo>
                <a:lnTo>
                  <a:pt x="4" y="573"/>
                </a:lnTo>
              </a:path>
            </a:pathLst>
          </a:custGeom>
          <a:noFill/>
          <a:ln w="9360">
            <a:solidFill>
              <a:srgbClr val="333333"/>
            </a:solidFill>
            <a:miter lim="800000"/>
            <a:headEnd/>
            <a:tailEnd type="triangle" w="med" len="me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sp>
        <p:nvSpPr>
          <p:cNvPr id="23" name="Freeform 15"/>
          <p:cNvSpPr>
            <a:spLocks/>
          </p:cNvSpPr>
          <p:nvPr/>
        </p:nvSpPr>
        <p:spPr bwMode="auto">
          <a:xfrm>
            <a:off x="4929688" y="3893648"/>
            <a:ext cx="45719" cy="137160"/>
          </a:xfrm>
          <a:custGeom>
            <a:avLst/>
            <a:gdLst>
              <a:gd name="T0" fmla="*/ 0 w 5"/>
              <a:gd name="T1" fmla="*/ 0 h 574"/>
              <a:gd name="T2" fmla="*/ 127943296 w 5"/>
              <a:gd name="T3" fmla="*/ 2147483647 h 574"/>
              <a:gd name="T4" fmla="*/ 0 60000 65536"/>
              <a:gd name="T5" fmla="*/ 0 60000 65536"/>
              <a:gd name="T6" fmla="*/ 0 w 5"/>
              <a:gd name="T7" fmla="*/ 0 h 574"/>
              <a:gd name="T8" fmla="*/ 5 w 5"/>
              <a:gd name="T9" fmla="*/ 574 h 574"/>
            </a:gdLst>
            <a:ahLst/>
            <a:cxnLst>
              <a:cxn ang="T4">
                <a:pos x="T0" y="T1"/>
              </a:cxn>
              <a:cxn ang="T5">
                <a:pos x="T2" y="T3"/>
              </a:cxn>
            </a:cxnLst>
            <a:rect l="T6" t="T7" r="T8" b="T9"/>
            <a:pathLst>
              <a:path w="5" h="574">
                <a:moveTo>
                  <a:pt x="0" y="0"/>
                </a:moveTo>
                <a:lnTo>
                  <a:pt x="4" y="573"/>
                </a:lnTo>
              </a:path>
            </a:pathLst>
          </a:custGeom>
          <a:noFill/>
          <a:ln w="9360">
            <a:solidFill>
              <a:srgbClr val="333333"/>
            </a:solidFill>
            <a:miter lim="800000"/>
            <a:headEnd/>
            <a:tailEnd type="triangle" w="med" len="me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sp>
        <p:nvSpPr>
          <p:cNvPr id="24" name="Freeform 15"/>
          <p:cNvSpPr>
            <a:spLocks/>
          </p:cNvSpPr>
          <p:nvPr/>
        </p:nvSpPr>
        <p:spPr bwMode="auto">
          <a:xfrm>
            <a:off x="4952547" y="4608513"/>
            <a:ext cx="2156912" cy="147306"/>
          </a:xfrm>
          <a:custGeom>
            <a:avLst/>
            <a:gdLst>
              <a:gd name="T0" fmla="*/ 0 w 5"/>
              <a:gd name="T1" fmla="*/ 0 h 574"/>
              <a:gd name="T2" fmla="*/ 127943296 w 5"/>
              <a:gd name="T3" fmla="*/ 2147483647 h 574"/>
              <a:gd name="T4" fmla="*/ 0 60000 65536"/>
              <a:gd name="T5" fmla="*/ 0 60000 65536"/>
              <a:gd name="T6" fmla="*/ 0 w 5"/>
              <a:gd name="T7" fmla="*/ 0 h 574"/>
              <a:gd name="T8" fmla="*/ 5 w 5"/>
              <a:gd name="T9" fmla="*/ 574 h 574"/>
            </a:gdLst>
            <a:ahLst/>
            <a:cxnLst>
              <a:cxn ang="T4">
                <a:pos x="T0" y="T1"/>
              </a:cxn>
              <a:cxn ang="T5">
                <a:pos x="T2" y="T3"/>
              </a:cxn>
            </a:cxnLst>
            <a:rect l="T6" t="T7" r="T8" b="T9"/>
            <a:pathLst>
              <a:path w="5" h="574">
                <a:moveTo>
                  <a:pt x="0" y="0"/>
                </a:moveTo>
                <a:lnTo>
                  <a:pt x="4" y="573"/>
                </a:lnTo>
              </a:path>
            </a:pathLst>
          </a:custGeom>
          <a:noFill/>
          <a:ln w="9360">
            <a:solidFill>
              <a:srgbClr val="333333"/>
            </a:solidFill>
            <a:miter lim="800000"/>
            <a:headEnd/>
            <a:tailEnd type="triangle" w="med" len="me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cxnSp>
        <p:nvCxnSpPr>
          <p:cNvPr id="25" name="Straight Arrow Connector 24"/>
          <p:cNvCxnSpPr>
            <a:endCxn id="10" idx="0"/>
          </p:cNvCxnSpPr>
          <p:nvPr/>
        </p:nvCxnSpPr>
        <p:spPr bwMode="auto">
          <a:xfrm flipH="1" flipV="1">
            <a:off x="2515665" y="5070317"/>
            <a:ext cx="353266" cy="36108"/>
          </a:xfrm>
          <a:prstGeom prst="straightConnector1">
            <a:avLst/>
          </a:prstGeom>
          <a:noFill/>
          <a:ln w="9525" cap="flat" cmpd="sng" algn="ctr">
            <a:noFill/>
            <a:prstDash val="solid"/>
            <a:round/>
            <a:headEnd type="none" w="med" len="med"/>
            <a:tailEnd type="arrow"/>
          </a:ln>
          <a:effectLst/>
        </p:spPr>
      </p:cxnSp>
      <p:cxnSp>
        <p:nvCxnSpPr>
          <p:cNvPr id="26" name="Straight Arrow Connector 25"/>
          <p:cNvCxnSpPr>
            <a:endCxn id="10" idx="0"/>
          </p:cNvCxnSpPr>
          <p:nvPr/>
        </p:nvCxnSpPr>
        <p:spPr bwMode="auto">
          <a:xfrm flipH="1" flipV="1">
            <a:off x="2515665" y="5070317"/>
            <a:ext cx="353266" cy="36108"/>
          </a:xfrm>
          <a:prstGeom prst="straightConnector1">
            <a:avLst/>
          </a:prstGeom>
          <a:noFill/>
          <a:ln w="9525" cap="flat" cmpd="sng" algn="ctr">
            <a:noFill/>
            <a:prstDash val="solid"/>
            <a:round/>
            <a:headEnd type="none" w="med" len="med"/>
            <a:tailEnd type="arrow"/>
          </a:ln>
          <a:effectLst/>
        </p:spPr>
      </p:cxnSp>
      <p:sp>
        <p:nvSpPr>
          <p:cNvPr id="27" name="Text Box 11"/>
          <p:cNvSpPr txBox="1">
            <a:spLocks noChangeArrowheads="1"/>
          </p:cNvSpPr>
          <p:nvPr/>
        </p:nvSpPr>
        <p:spPr bwMode="auto">
          <a:xfrm>
            <a:off x="3514726" y="5495318"/>
            <a:ext cx="3046094" cy="281617"/>
          </a:xfrm>
          <a:prstGeom prst="rect">
            <a:avLst/>
          </a:prstGeom>
          <a:solidFill>
            <a:srgbClr val="FFCCFF"/>
          </a:solidFill>
          <a:ln w="9525">
            <a:noFill/>
            <a:round/>
            <a:headEnd/>
            <a:tailEnd/>
          </a:ln>
          <a:effectLst/>
        </p:spPr>
        <p:txBody>
          <a:bodyPr wrap="square" lIns="90000" tIns="46800" rIns="90000" bIns="46800">
            <a:spAutoFit/>
          </a:bodyPr>
          <a:lstStyle/>
          <a:p>
            <a:pPr defTabSz="914400" eaLnBrk="0" fontAlgn="base" hangingPunct="0">
              <a:lnSpc>
                <a:spcPct val="76000"/>
              </a:lnSpc>
              <a:spcBef>
                <a:spcPts val="1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i="1" dirty="0">
                <a:solidFill>
                  <a:srgbClr val="808080"/>
                </a:solidFill>
                <a:effectLst>
                  <a:outerShdw blurRad="38100" dist="38100" dir="2700000" algn="tl">
                    <a:srgbClr val="C0C0C0"/>
                  </a:outerShdw>
                </a:effectLst>
                <a:latin typeface="Times New Roman" pitchFamily="18" charset="0"/>
                <a:cs typeface="Arial" charset="0"/>
              </a:rPr>
              <a:t>Resolution accepted by customer </a:t>
            </a:r>
          </a:p>
        </p:txBody>
      </p:sp>
      <p:sp>
        <p:nvSpPr>
          <p:cNvPr id="28" name="Freeform 15"/>
          <p:cNvSpPr>
            <a:spLocks/>
          </p:cNvSpPr>
          <p:nvPr/>
        </p:nvSpPr>
        <p:spPr bwMode="auto">
          <a:xfrm flipH="1">
            <a:off x="4956675" y="5726856"/>
            <a:ext cx="45719" cy="245532"/>
          </a:xfrm>
          <a:custGeom>
            <a:avLst/>
            <a:gdLst>
              <a:gd name="T0" fmla="*/ 0 w 5"/>
              <a:gd name="T1" fmla="*/ 0 h 574"/>
              <a:gd name="T2" fmla="*/ 127943296 w 5"/>
              <a:gd name="T3" fmla="*/ 2147483647 h 574"/>
              <a:gd name="T4" fmla="*/ 0 60000 65536"/>
              <a:gd name="T5" fmla="*/ 0 60000 65536"/>
              <a:gd name="T6" fmla="*/ 0 w 5"/>
              <a:gd name="T7" fmla="*/ 0 h 574"/>
              <a:gd name="T8" fmla="*/ 5 w 5"/>
              <a:gd name="T9" fmla="*/ 574 h 574"/>
            </a:gdLst>
            <a:ahLst/>
            <a:cxnLst>
              <a:cxn ang="T4">
                <a:pos x="T0" y="T1"/>
              </a:cxn>
              <a:cxn ang="T5">
                <a:pos x="T2" y="T3"/>
              </a:cxn>
            </a:cxnLst>
            <a:rect l="T6" t="T7" r="T8" b="T9"/>
            <a:pathLst>
              <a:path w="5" h="574">
                <a:moveTo>
                  <a:pt x="0" y="0"/>
                </a:moveTo>
                <a:lnTo>
                  <a:pt x="4" y="573"/>
                </a:lnTo>
              </a:path>
            </a:pathLst>
          </a:custGeom>
          <a:noFill/>
          <a:ln w="9360">
            <a:solidFill>
              <a:srgbClr val="333333"/>
            </a:solidFill>
            <a:miter lim="800000"/>
            <a:headEnd/>
            <a:tailEnd type="triangle" w="med" len="me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sp>
        <p:nvSpPr>
          <p:cNvPr id="29" name="Freeform 15"/>
          <p:cNvSpPr>
            <a:spLocks/>
          </p:cNvSpPr>
          <p:nvPr/>
        </p:nvSpPr>
        <p:spPr bwMode="auto">
          <a:xfrm flipH="1">
            <a:off x="5002393" y="5372100"/>
            <a:ext cx="1812996" cy="66068"/>
          </a:xfrm>
          <a:custGeom>
            <a:avLst/>
            <a:gdLst>
              <a:gd name="T0" fmla="*/ 0 w 5"/>
              <a:gd name="T1" fmla="*/ 0 h 574"/>
              <a:gd name="T2" fmla="*/ 127943296 w 5"/>
              <a:gd name="T3" fmla="*/ 2147483647 h 574"/>
              <a:gd name="T4" fmla="*/ 0 60000 65536"/>
              <a:gd name="T5" fmla="*/ 0 60000 65536"/>
              <a:gd name="T6" fmla="*/ 0 w 5"/>
              <a:gd name="T7" fmla="*/ 0 h 574"/>
              <a:gd name="T8" fmla="*/ 5 w 5"/>
              <a:gd name="T9" fmla="*/ 574 h 574"/>
            </a:gdLst>
            <a:ahLst/>
            <a:cxnLst>
              <a:cxn ang="T4">
                <a:pos x="T0" y="T1"/>
              </a:cxn>
              <a:cxn ang="T5">
                <a:pos x="T2" y="T3"/>
              </a:cxn>
            </a:cxnLst>
            <a:rect l="T6" t="T7" r="T8" b="T9"/>
            <a:pathLst>
              <a:path w="5" h="574">
                <a:moveTo>
                  <a:pt x="0" y="0"/>
                </a:moveTo>
                <a:lnTo>
                  <a:pt x="4" y="573"/>
                </a:lnTo>
              </a:path>
            </a:pathLst>
          </a:custGeom>
          <a:noFill/>
          <a:ln w="9360">
            <a:solidFill>
              <a:srgbClr val="333333"/>
            </a:solidFill>
            <a:miter lim="800000"/>
            <a:headEnd/>
            <a:tailEnd type="triangle" w="med" len="me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cxnSp>
        <p:nvCxnSpPr>
          <p:cNvPr id="30" name="Straight Arrow Connector 29"/>
          <p:cNvCxnSpPr/>
          <p:nvPr/>
        </p:nvCxnSpPr>
        <p:spPr bwMode="auto">
          <a:xfrm>
            <a:off x="4171950" y="5011409"/>
            <a:ext cx="914400" cy="914400"/>
          </a:xfrm>
          <a:prstGeom prst="straightConnector1">
            <a:avLst/>
          </a:prstGeom>
          <a:noFill/>
          <a:ln w="9525" cap="flat" cmpd="sng" algn="ctr">
            <a:noFill/>
            <a:prstDash val="solid"/>
            <a:round/>
            <a:headEnd type="none" w="med" len="med"/>
            <a:tailEnd type="arrow"/>
          </a:ln>
          <a:effectLst/>
        </p:spPr>
      </p:cxnSp>
      <p:cxnSp>
        <p:nvCxnSpPr>
          <p:cNvPr id="31" name="Straight Arrow Connector 30"/>
          <p:cNvCxnSpPr/>
          <p:nvPr/>
        </p:nvCxnSpPr>
        <p:spPr bwMode="auto">
          <a:xfrm flipH="1">
            <a:off x="982980" y="2160270"/>
            <a:ext cx="91440" cy="0"/>
          </a:xfrm>
          <a:prstGeom prst="straightConnector1">
            <a:avLst/>
          </a:prstGeom>
          <a:noFill/>
          <a:ln w="9525" cap="flat" cmpd="sng" algn="ctr">
            <a:noFill/>
            <a:prstDash val="solid"/>
            <a:round/>
            <a:headEnd type="none" w="med" len="med"/>
            <a:tailEnd type="arrow"/>
          </a:ln>
          <a:effectLst/>
        </p:spPr>
      </p:cxnSp>
      <p:cxnSp>
        <p:nvCxnSpPr>
          <p:cNvPr id="32" name="Straight Arrow Connector 31"/>
          <p:cNvCxnSpPr/>
          <p:nvPr/>
        </p:nvCxnSpPr>
        <p:spPr bwMode="auto">
          <a:xfrm flipH="1" flipV="1">
            <a:off x="1326413" y="2078831"/>
            <a:ext cx="953553" cy="81439"/>
          </a:xfrm>
          <a:prstGeom prst="straightConnector1">
            <a:avLst/>
          </a:prstGeom>
          <a:noFill/>
          <a:ln w="9525" cap="flat" cmpd="sng" algn="ctr">
            <a:noFill/>
            <a:prstDash val="solid"/>
            <a:round/>
            <a:headEnd type="none" w="med" len="med"/>
            <a:tailEnd type="arrow"/>
          </a:ln>
          <a:effectLst/>
        </p:spPr>
      </p:cxnSp>
      <p:sp>
        <p:nvSpPr>
          <p:cNvPr id="33" name="Rectangle 32"/>
          <p:cNvSpPr/>
          <p:nvPr/>
        </p:nvSpPr>
        <p:spPr bwMode="auto">
          <a:xfrm>
            <a:off x="765809" y="1954530"/>
            <a:ext cx="2217103" cy="37719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400" fontAlgn="base">
              <a:spcBef>
                <a:spcPct val="50000"/>
              </a:spcBef>
              <a:spcAft>
                <a:spcPct val="0"/>
              </a:spcAft>
            </a:pPr>
            <a:endParaRPr lang="en-IN" sz="1200" b="1">
              <a:solidFill>
                <a:srgbClr val="990099"/>
              </a:solidFill>
              <a:effectLst>
                <a:outerShdw blurRad="38100" dist="38100" dir="2700000" algn="tl">
                  <a:srgbClr val="000000">
                    <a:alpha val="43137"/>
                  </a:srgbClr>
                </a:outerShdw>
              </a:effectLst>
              <a:latin typeface="Arial" pitchFamily="34" charset="0"/>
              <a:cs typeface="Arial" charset="0"/>
            </a:endParaRPr>
          </a:p>
        </p:txBody>
      </p:sp>
      <p:sp>
        <p:nvSpPr>
          <p:cNvPr id="34" name="Rectangle 33"/>
          <p:cNvSpPr/>
          <p:nvPr/>
        </p:nvSpPr>
        <p:spPr bwMode="auto">
          <a:xfrm>
            <a:off x="918209" y="2106930"/>
            <a:ext cx="2217103" cy="37719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400" fontAlgn="base">
              <a:spcBef>
                <a:spcPct val="50000"/>
              </a:spcBef>
              <a:spcAft>
                <a:spcPct val="0"/>
              </a:spcAft>
            </a:pPr>
            <a:endParaRPr lang="en-IN" sz="1200" b="1">
              <a:solidFill>
                <a:srgbClr val="990099"/>
              </a:solidFill>
              <a:effectLst>
                <a:outerShdw blurRad="38100" dist="38100" dir="2700000" algn="tl">
                  <a:srgbClr val="000000">
                    <a:alpha val="43137"/>
                  </a:srgbClr>
                </a:outerShdw>
              </a:effectLst>
              <a:latin typeface="Arial" pitchFamily="34" charset="0"/>
              <a:cs typeface="Arial" charset="0"/>
            </a:endParaRPr>
          </a:p>
        </p:txBody>
      </p:sp>
      <p:sp>
        <p:nvSpPr>
          <p:cNvPr id="35" name="Rectangle 34"/>
          <p:cNvSpPr/>
          <p:nvPr/>
        </p:nvSpPr>
        <p:spPr bwMode="auto">
          <a:xfrm>
            <a:off x="3472179" y="5447667"/>
            <a:ext cx="3088641" cy="37719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400" fontAlgn="base">
              <a:spcBef>
                <a:spcPct val="50000"/>
              </a:spcBef>
              <a:spcAft>
                <a:spcPct val="0"/>
              </a:spcAft>
            </a:pPr>
            <a:endParaRPr lang="en-IN" sz="1200" b="1">
              <a:solidFill>
                <a:srgbClr val="990099"/>
              </a:solidFill>
              <a:effectLst>
                <a:outerShdw blurRad="38100" dist="38100" dir="2700000" algn="tl">
                  <a:srgbClr val="000000">
                    <a:alpha val="43137"/>
                  </a:srgbClr>
                </a:outerShdw>
              </a:effectLst>
              <a:latin typeface="Arial" pitchFamily="34" charset="0"/>
              <a:cs typeface="Arial" charset="0"/>
            </a:endParaRPr>
          </a:p>
        </p:txBody>
      </p:sp>
      <p:sp>
        <p:nvSpPr>
          <p:cNvPr id="36" name="Freeform 15"/>
          <p:cNvSpPr>
            <a:spLocks/>
          </p:cNvSpPr>
          <p:nvPr/>
        </p:nvSpPr>
        <p:spPr bwMode="auto">
          <a:xfrm flipH="1">
            <a:off x="2389754" y="5041099"/>
            <a:ext cx="466443" cy="45719"/>
          </a:xfrm>
          <a:custGeom>
            <a:avLst/>
            <a:gdLst>
              <a:gd name="T0" fmla="*/ 0 w 5"/>
              <a:gd name="T1" fmla="*/ 0 h 574"/>
              <a:gd name="T2" fmla="*/ 127943296 w 5"/>
              <a:gd name="T3" fmla="*/ 2147483647 h 574"/>
              <a:gd name="T4" fmla="*/ 0 60000 65536"/>
              <a:gd name="T5" fmla="*/ 0 60000 65536"/>
              <a:gd name="T6" fmla="*/ 0 w 5"/>
              <a:gd name="T7" fmla="*/ 0 h 574"/>
              <a:gd name="T8" fmla="*/ 5 w 5"/>
              <a:gd name="T9" fmla="*/ 574 h 574"/>
            </a:gdLst>
            <a:ahLst/>
            <a:cxnLst>
              <a:cxn ang="T4">
                <a:pos x="T0" y="T1"/>
              </a:cxn>
              <a:cxn ang="T5">
                <a:pos x="T2" y="T3"/>
              </a:cxn>
            </a:cxnLst>
            <a:rect l="T6" t="T7" r="T8" b="T9"/>
            <a:pathLst>
              <a:path w="5" h="574">
                <a:moveTo>
                  <a:pt x="0" y="0"/>
                </a:moveTo>
                <a:lnTo>
                  <a:pt x="4" y="573"/>
                </a:lnTo>
              </a:path>
            </a:pathLst>
          </a:custGeom>
          <a:noFill/>
          <a:ln w="9360">
            <a:solidFill>
              <a:srgbClr val="333333"/>
            </a:solidFill>
            <a:miter lim="800000"/>
            <a:headEnd/>
            <a:tailEnd type="triangle" w="med" len="me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sp>
        <p:nvSpPr>
          <p:cNvPr id="37" name="Freeform 15"/>
          <p:cNvSpPr>
            <a:spLocks/>
          </p:cNvSpPr>
          <p:nvPr/>
        </p:nvSpPr>
        <p:spPr bwMode="auto">
          <a:xfrm flipH="1" flipV="1">
            <a:off x="3875652" y="5055121"/>
            <a:ext cx="753498" cy="45719"/>
          </a:xfrm>
          <a:custGeom>
            <a:avLst/>
            <a:gdLst>
              <a:gd name="T0" fmla="*/ 0 w 5"/>
              <a:gd name="T1" fmla="*/ 0 h 574"/>
              <a:gd name="T2" fmla="*/ 127943296 w 5"/>
              <a:gd name="T3" fmla="*/ 2147483647 h 574"/>
              <a:gd name="T4" fmla="*/ 0 60000 65536"/>
              <a:gd name="T5" fmla="*/ 0 60000 65536"/>
              <a:gd name="T6" fmla="*/ 0 w 5"/>
              <a:gd name="T7" fmla="*/ 0 h 574"/>
              <a:gd name="T8" fmla="*/ 5 w 5"/>
              <a:gd name="T9" fmla="*/ 574 h 574"/>
            </a:gdLst>
            <a:ahLst/>
            <a:cxnLst>
              <a:cxn ang="T4">
                <a:pos x="T0" y="T1"/>
              </a:cxn>
              <a:cxn ang="T5">
                <a:pos x="T2" y="T3"/>
              </a:cxn>
            </a:cxnLst>
            <a:rect l="T6" t="T7" r="T8" b="T9"/>
            <a:pathLst>
              <a:path w="5" h="574">
                <a:moveTo>
                  <a:pt x="0" y="0"/>
                </a:moveTo>
                <a:lnTo>
                  <a:pt x="4" y="573"/>
                </a:lnTo>
              </a:path>
            </a:pathLst>
          </a:custGeom>
          <a:noFill/>
          <a:ln w="9360">
            <a:solidFill>
              <a:srgbClr val="333333"/>
            </a:solidFill>
            <a:miter lim="800000"/>
            <a:headEnd/>
            <a:tailEnd type="triangle" w="med" len="med"/>
          </a:ln>
        </p:spPr>
        <p:txBody>
          <a:bodyPr wrap="none" anchor="ctr"/>
          <a:lstStyle/>
          <a:p>
            <a:pPr defTabSz="914400" fontAlgn="base">
              <a:spcBef>
                <a:spcPct val="0"/>
              </a:spcBef>
              <a:spcAft>
                <a:spcPct val="0"/>
              </a:spcAft>
            </a:pPr>
            <a:endParaRPr lang="en-US" sz="1200" b="1">
              <a:solidFill>
                <a:srgbClr val="990099"/>
              </a:solidFill>
              <a:latin typeface="Arial" charset="0"/>
              <a:cs typeface="Arial" charset="0"/>
            </a:endParaRPr>
          </a:p>
        </p:txBody>
      </p:sp>
      <p:pic>
        <p:nvPicPr>
          <p:cNvPr id="38" name="Picture 2" descr="cid:image005.png@01D362C2.42F890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50799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p:val>
                                            <p:strVal val="0-#ppt_w/2"/>
                                          </p:val>
                                        </p:tav>
                                        <p:tav>
                                          <p:val>
                                            <p:strVal val="#ppt_x"/>
                                          </p:val>
                                        </p:tav>
                                      </p:tavLst>
                                    </p:anim>
                                    <p:anim calcmode="lin" valueType="num">
                                      <p:cBhvr>
                                        <p:cTn id="8" dur="500" fill="hold"/>
                                        <p:tgtEl>
                                          <p:spTgt spid="5"/>
                                        </p:tgtEl>
                                        <p:attrNameLst>
                                          <p:attrName>ppt_y</p:attrName>
                                        </p:attrNameLst>
                                      </p:cBhvr>
                                      <p:tavLst>
                                        <p:tav>
                                          <p:val>
                                            <p:strVal val="#ppt_y"/>
                                          </p:val>
                                        </p:tav>
                                        <p:tav>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ppt_x</p:attrName>
                                        </p:attrNameLst>
                                      </p:cBhvr>
                                      <p:tavLst>
                                        <p:tav>
                                          <p:val>
                                            <p:strVal val="0-#ppt_w/2"/>
                                          </p:val>
                                        </p:tav>
                                        <p:tav>
                                          <p:val>
                                            <p:strVal val="#ppt_x"/>
                                          </p:val>
                                        </p:tav>
                                      </p:tavLst>
                                    </p:anim>
                                    <p:anim calcmode="lin" valueType="num">
                                      <p:cBhvr>
                                        <p:cTn id="13" dur="500" fill="hold"/>
                                        <p:tgtEl>
                                          <p:spTgt spid="15"/>
                                        </p:tgtEl>
                                        <p:attrNameLst>
                                          <p:attrName>ppt_y</p:attrName>
                                        </p:attrNameLst>
                                      </p:cBhvr>
                                      <p:tavLst>
                                        <p:tav>
                                          <p:val>
                                            <p:strVal val="#ppt_y"/>
                                          </p:val>
                                        </p:tav>
                                        <p:tav>
                                          <p:val>
                                            <p:strVal val="#ppt_y"/>
                                          </p:val>
                                        </p:tav>
                                      </p:tavLst>
                                    </p:anim>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par>
                          <p:cTn id="22" fill="hold">
                            <p:stCondLst>
                              <p:cond delay="2000"/>
                            </p:stCondLst>
                            <p:childTnLst>
                              <p:par>
                                <p:cTn id="23" presetID="3" presetClass="entr" presetSubtype="1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par>
                          <p:cTn id="26" fill="hold">
                            <p:stCondLst>
                              <p:cond delay="2500"/>
                            </p:stCondLst>
                            <p:childTnLst>
                              <p:par>
                                <p:cTn id="27" presetID="3" presetClass="entr" presetSubtype="1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childTnLst>
                          </p:cTn>
                        </p:par>
                        <p:par>
                          <p:cTn id="30" fill="hold">
                            <p:stCondLst>
                              <p:cond delay="3000"/>
                            </p:stCondLst>
                            <p:childTnLst>
                              <p:par>
                                <p:cTn id="31" presetID="3" presetClass="entr" presetSubtype="1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par>
                          <p:cTn id="34" fill="hold">
                            <p:stCondLst>
                              <p:cond delay="3500"/>
                            </p:stCondLst>
                            <p:childTnLst>
                              <p:par>
                                <p:cTn id="35" presetID="3" presetClass="entr" presetSubtype="1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par>
                          <p:cTn id="38" fill="hold">
                            <p:stCondLst>
                              <p:cond delay="4000"/>
                            </p:stCondLst>
                            <p:childTnLst>
                              <p:par>
                                <p:cTn id="39" presetID="4" presetClass="entr" presetSubtype="16"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ox(in)">
                                      <p:cBhvr>
                                        <p:cTn id="41" dur="500"/>
                                        <p:tgtEl>
                                          <p:spTgt spid="8"/>
                                        </p:tgtEl>
                                      </p:cBhvr>
                                    </p:animEffect>
                                  </p:childTnLst>
                                </p:cTn>
                              </p:par>
                            </p:childTnLst>
                          </p:cTn>
                        </p:par>
                        <p:par>
                          <p:cTn id="42" fill="hold">
                            <p:stCondLst>
                              <p:cond delay="4500"/>
                            </p:stCondLst>
                            <p:childTnLst>
                              <p:par>
                                <p:cTn id="43" presetID="3" presetClass="entr" presetSubtype="1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linds(horizontal)">
                                      <p:cBhvr>
                                        <p:cTn id="45" dur="500"/>
                                        <p:tgtEl>
                                          <p:spTgt spid="21"/>
                                        </p:tgtEl>
                                      </p:cBhvr>
                                    </p:animEffect>
                                  </p:childTnLst>
                                </p:cTn>
                              </p:par>
                            </p:childTnLst>
                          </p:cTn>
                        </p:par>
                        <p:par>
                          <p:cTn id="46" fill="hold">
                            <p:stCondLst>
                              <p:cond delay="5000"/>
                            </p:stCondLst>
                            <p:childTnLst>
                              <p:par>
                                <p:cTn id="47" presetID="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ppt_x</p:attrName>
                                        </p:attrNameLst>
                                      </p:cBhvr>
                                      <p:tavLst>
                                        <p:tav>
                                          <p:val>
                                            <p:strVal val="0-#ppt_w/2"/>
                                          </p:val>
                                        </p:tav>
                                        <p:tav>
                                          <p:val>
                                            <p:strVal val="#ppt_x"/>
                                          </p:val>
                                        </p:tav>
                                      </p:tavLst>
                                    </p:anim>
                                    <p:anim calcmode="lin" valueType="num">
                                      <p:cBhvr>
                                        <p:cTn id="50" dur="500" fill="hold"/>
                                        <p:tgtEl>
                                          <p:spTgt spid="22"/>
                                        </p:tgtEl>
                                        <p:attrNameLst>
                                          <p:attrName>ppt_y</p:attrName>
                                        </p:attrNameLst>
                                      </p:cBhvr>
                                      <p:tavLst>
                                        <p:tav>
                                          <p:val>
                                            <p:strVal val="#ppt_y"/>
                                          </p:val>
                                        </p:tav>
                                        <p:tav>
                                          <p:val>
                                            <p:strVal val="#ppt_y"/>
                                          </p:val>
                                        </p:tav>
                                      </p:tavLst>
                                    </p:anim>
                                  </p:childTnLst>
                                </p:cTn>
                              </p:par>
                            </p:childTnLst>
                          </p:cTn>
                        </p:par>
                        <p:par>
                          <p:cTn id="51" fill="hold">
                            <p:stCondLst>
                              <p:cond delay="5500"/>
                            </p:stCondLst>
                            <p:childTnLst>
                              <p:par>
                                <p:cTn id="52" presetID="2" presetClass="entr" presetSubtype="8"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ppt_x</p:attrName>
                                        </p:attrNameLst>
                                      </p:cBhvr>
                                      <p:tavLst>
                                        <p:tav>
                                          <p:val>
                                            <p:strVal val="0-#ppt_w/2"/>
                                          </p:val>
                                        </p:tav>
                                        <p:tav>
                                          <p:val>
                                            <p:strVal val="#ppt_x"/>
                                          </p:val>
                                        </p:tav>
                                      </p:tavLst>
                                    </p:anim>
                                    <p:anim calcmode="lin" valueType="num">
                                      <p:cBhvr>
                                        <p:cTn id="55" dur="500" fill="hold"/>
                                        <p:tgtEl>
                                          <p:spTgt spid="23"/>
                                        </p:tgtEl>
                                        <p:attrNameLst>
                                          <p:attrName>ppt_y</p:attrName>
                                        </p:attrNameLst>
                                      </p:cBhvr>
                                      <p:tavLst>
                                        <p:tav>
                                          <p:val>
                                            <p:strVal val="#ppt_y"/>
                                          </p:val>
                                        </p:tav>
                                        <p:tav>
                                          <p:val>
                                            <p:strVal val="#ppt_y"/>
                                          </p:val>
                                        </p:tav>
                                      </p:tavLst>
                                    </p:anim>
                                  </p:childTnLst>
                                </p:cTn>
                              </p:par>
                            </p:childTnLst>
                          </p:cTn>
                        </p:par>
                        <p:par>
                          <p:cTn id="56" fill="hold">
                            <p:stCondLst>
                              <p:cond delay="6000"/>
                            </p:stCondLst>
                            <p:childTnLst>
                              <p:par>
                                <p:cTn id="57" presetID="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ppt_x</p:attrName>
                                        </p:attrNameLst>
                                      </p:cBhvr>
                                      <p:tavLst>
                                        <p:tav>
                                          <p:val>
                                            <p:strVal val="0-#ppt_w/2"/>
                                          </p:val>
                                        </p:tav>
                                        <p:tav>
                                          <p:val>
                                            <p:strVal val="#ppt_x"/>
                                          </p:val>
                                        </p:tav>
                                      </p:tavLst>
                                    </p:anim>
                                    <p:anim calcmode="lin" valueType="num">
                                      <p:cBhvr>
                                        <p:cTn id="60" dur="500" fill="hold"/>
                                        <p:tgtEl>
                                          <p:spTgt spid="24"/>
                                        </p:tgtEl>
                                        <p:attrNameLst>
                                          <p:attrName>ppt_y</p:attrName>
                                        </p:attrNameLst>
                                      </p:cBhvr>
                                      <p:tavLst>
                                        <p:tav>
                                          <p:val>
                                            <p:strVal val="#ppt_y"/>
                                          </p:val>
                                        </p:tav>
                                        <p:tav>
                                          <p:val>
                                            <p:strVal val="#ppt_y"/>
                                          </p:val>
                                        </p:tav>
                                      </p:tavLst>
                                    </p:anim>
                                  </p:childTnLst>
                                </p:cTn>
                              </p:par>
                            </p:childTnLst>
                          </p:cTn>
                        </p:par>
                        <p:par>
                          <p:cTn id="61" fill="hold">
                            <p:stCondLst>
                              <p:cond delay="6500"/>
                            </p:stCondLst>
                            <p:childTnLst>
                              <p:par>
                                <p:cTn id="62" presetID="3" presetClass="entr" presetSubtype="10" fill="hold"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linds(horizontal)">
                                      <p:cBhvr>
                                        <p:cTn id="64" dur="500"/>
                                        <p:tgtEl>
                                          <p:spTgt spid="27"/>
                                        </p:tgtEl>
                                      </p:cBhvr>
                                    </p:animEffect>
                                  </p:childTnLst>
                                </p:cTn>
                              </p:par>
                            </p:childTnLst>
                          </p:cTn>
                        </p:par>
                        <p:par>
                          <p:cTn id="65" fill="hold">
                            <p:stCondLst>
                              <p:cond delay="7000"/>
                            </p:stCondLst>
                            <p:childTnLst>
                              <p:par>
                                <p:cTn id="66" presetID="2" presetClass="entr" presetSubtype="8"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p:cTn id="68" dur="500" fill="hold"/>
                                        <p:tgtEl>
                                          <p:spTgt spid="28"/>
                                        </p:tgtEl>
                                        <p:attrNameLst>
                                          <p:attrName>ppt_x</p:attrName>
                                        </p:attrNameLst>
                                      </p:cBhvr>
                                      <p:tavLst>
                                        <p:tav>
                                          <p:val>
                                            <p:strVal val="0-#ppt_w/2"/>
                                          </p:val>
                                        </p:tav>
                                        <p:tav>
                                          <p:val>
                                            <p:strVal val="#ppt_x"/>
                                          </p:val>
                                        </p:tav>
                                      </p:tavLst>
                                    </p:anim>
                                    <p:anim calcmode="lin" valueType="num">
                                      <p:cBhvr>
                                        <p:cTn id="69" dur="500" fill="hold"/>
                                        <p:tgtEl>
                                          <p:spTgt spid="28"/>
                                        </p:tgtEl>
                                        <p:attrNameLst>
                                          <p:attrName>ppt_y</p:attrName>
                                        </p:attrNameLst>
                                      </p:cBhvr>
                                      <p:tavLst>
                                        <p:tav>
                                          <p:val>
                                            <p:strVal val="#ppt_y"/>
                                          </p:val>
                                        </p:tav>
                                        <p:tav>
                                          <p:val>
                                            <p:strVal val="#ppt_y"/>
                                          </p:val>
                                        </p:tav>
                                      </p:tavLst>
                                    </p:anim>
                                  </p:childTnLst>
                                </p:cTn>
                              </p:par>
                            </p:childTnLst>
                          </p:cTn>
                        </p:par>
                        <p:par>
                          <p:cTn id="70" fill="hold">
                            <p:stCondLst>
                              <p:cond delay="7500"/>
                            </p:stCondLst>
                            <p:childTnLst>
                              <p:par>
                                <p:cTn id="71" presetID="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ppt_x</p:attrName>
                                        </p:attrNameLst>
                                      </p:cBhvr>
                                      <p:tavLst>
                                        <p:tav>
                                          <p:val>
                                            <p:strVal val="0-#ppt_w/2"/>
                                          </p:val>
                                        </p:tav>
                                        <p:tav>
                                          <p:val>
                                            <p:strVal val="#ppt_x"/>
                                          </p:val>
                                        </p:tav>
                                      </p:tavLst>
                                    </p:anim>
                                    <p:anim calcmode="lin" valueType="num">
                                      <p:cBhvr>
                                        <p:cTn id="74" dur="500" fill="hold"/>
                                        <p:tgtEl>
                                          <p:spTgt spid="29"/>
                                        </p:tgtEl>
                                        <p:attrNameLst>
                                          <p:attrName>ppt_y</p:attrName>
                                        </p:attrNameLst>
                                      </p:cBhvr>
                                      <p:tavLst>
                                        <p:tav>
                                          <p:val>
                                            <p:strVal val="#ppt_y"/>
                                          </p:val>
                                        </p:tav>
                                        <p:tav>
                                          <p:val>
                                            <p:strVal val="#ppt_y"/>
                                          </p:val>
                                        </p:tav>
                                      </p:tavLst>
                                    </p:anim>
                                  </p:childTnLst>
                                </p:cTn>
                              </p:par>
                            </p:childTnLst>
                          </p:cTn>
                        </p:par>
                        <p:par>
                          <p:cTn id="75" fill="hold">
                            <p:stCondLst>
                              <p:cond delay="8000"/>
                            </p:stCondLst>
                            <p:childTnLst>
                              <p:par>
                                <p:cTn id="76" presetID="2" presetClass="entr" presetSubtype="8" fill="hold" grpId="0" nodeType="after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p:cTn id="78" dur="500" fill="hold"/>
                                        <p:tgtEl>
                                          <p:spTgt spid="36"/>
                                        </p:tgtEl>
                                        <p:attrNameLst>
                                          <p:attrName>ppt_x</p:attrName>
                                        </p:attrNameLst>
                                      </p:cBhvr>
                                      <p:tavLst>
                                        <p:tav>
                                          <p:val>
                                            <p:strVal val="0-#ppt_w/2"/>
                                          </p:val>
                                        </p:tav>
                                        <p:tav>
                                          <p:val>
                                            <p:strVal val="#ppt_x"/>
                                          </p:val>
                                        </p:tav>
                                      </p:tavLst>
                                    </p:anim>
                                    <p:anim calcmode="lin" valueType="num">
                                      <p:cBhvr>
                                        <p:cTn id="79" dur="500" fill="hold"/>
                                        <p:tgtEl>
                                          <p:spTgt spid="36"/>
                                        </p:tgtEl>
                                        <p:attrNameLst>
                                          <p:attrName>ppt_y</p:attrName>
                                        </p:attrNameLst>
                                      </p:cBhvr>
                                      <p:tavLst>
                                        <p:tav>
                                          <p:val>
                                            <p:strVal val="#ppt_y"/>
                                          </p:val>
                                        </p:tav>
                                        <p:tav>
                                          <p:val>
                                            <p:strVal val="#ppt_y"/>
                                          </p:val>
                                        </p:tav>
                                      </p:tavLst>
                                    </p:anim>
                                  </p:childTnLst>
                                </p:cTn>
                              </p:par>
                            </p:childTnLst>
                          </p:cTn>
                        </p:par>
                        <p:par>
                          <p:cTn id="80" fill="hold">
                            <p:stCondLst>
                              <p:cond delay="8500"/>
                            </p:stCondLst>
                            <p:childTnLst>
                              <p:par>
                                <p:cTn id="81" presetID="2" presetClass="entr" presetSubtype="8"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 calcmode="lin" valueType="num">
                                      <p:cBhvr>
                                        <p:cTn id="83" dur="500" fill="hold"/>
                                        <p:tgtEl>
                                          <p:spTgt spid="37"/>
                                        </p:tgtEl>
                                        <p:attrNameLst>
                                          <p:attrName>ppt_x</p:attrName>
                                        </p:attrNameLst>
                                      </p:cBhvr>
                                      <p:tavLst>
                                        <p:tav>
                                          <p:val>
                                            <p:strVal val="0-#ppt_w/2"/>
                                          </p:val>
                                        </p:tav>
                                        <p:tav>
                                          <p:val>
                                            <p:strVal val="#ppt_x"/>
                                          </p:val>
                                        </p:tav>
                                      </p:tavLst>
                                    </p:anim>
                                    <p:anim calcmode="lin" valueType="num">
                                      <p:cBhvr>
                                        <p:cTn id="84" dur="500" fill="hold"/>
                                        <p:tgtEl>
                                          <p:spTgt spid="37"/>
                                        </p:tgtEl>
                                        <p:attrNameLst>
                                          <p:attrName>ppt_y</p:attrName>
                                        </p:attrNameLst>
                                      </p:cBhvr>
                                      <p:tavLst>
                                        <p:tav>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3" grpId="0" animBg="1"/>
      <p:bldP spid="24" grpId="0" animBg="1"/>
      <p:bldP spid="28" grpId="0" animBg="1"/>
      <p:bldP spid="29"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0" y="-11430"/>
            <a:ext cx="9144000" cy="762000"/>
          </a:xfrm>
          <a:prstGeom prst="rect">
            <a:avLst/>
          </a:prstGeom>
          <a:noFill/>
          <a:ln w="9525">
            <a:noFill/>
            <a:miter lim="800000"/>
            <a:headEnd/>
            <a:tailEnd/>
          </a:ln>
          <a:effectLst>
            <a:outerShdw dist="17961" dir="2700000" algn="ctr" rotWithShape="0">
              <a:srgbClr val="808080"/>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a:ln>
                  <a:noFill/>
                </a:ln>
                <a:solidFill>
                  <a:srgbClr val="A50021"/>
                </a:solidFill>
                <a:effectLst/>
                <a:uLnTx/>
                <a:uFillTx/>
                <a:latin typeface="Arial"/>
                <a:ea typeface="+mj-ea"/>
                <a:cs typeface="+mj-cs"/>
              </a:rPr>
              <a:t>Index</a:t>
            </a:r>
            <a:endParaRPr kumimoji="0" lang="en-US" sz="2800" b="1" i="0" u="none" strike="noStrike" kern="0" cap="none" spc="0" normalizeH="0" baseline="0" noProof="0" dirty="0">
              <a:ln>
                <a:noFill/>
              </a:ln>
              <a:solidFill>
                <a:srgbClr val="A50021"/>
              </a:solidFill>
              <a:effectLst/>
              <a:uLnTx/>
              <a:uFillTx/>
              <a:latin typeface="Arial"/>
              <a:ea typeface="+mj-ea"/>
              <a:cs typeface="+mj-cs"/>
            </a:endParaRPr>
          </a:p>
        </p:txBody>
      </p:sp>
      <p:sp>
        <p:nvSpPr>
          <p:cNvPr id="6" name="TextBox 5"/>
          <p:cNvSpPr txBox="1"/>
          <p:nvPr/>
        </p:nvSpPr>
        <p:spPr>
          <a:xfrm>
            <a:off x="152400" y="1216317"/>
            <a:ext cx="8991600" cy="4401205"/>
          </a:xfrm>
          <a:prstGeom prst="rect">
            <a:avLst/>
          </a:prstGeom>
          <a:noFill/>
        </p:spPr>
        <p:txBody>
          <a:bodyPr>
            <a:spAutoFit/>
          </a:bodyPr>
          <a:lstStyle/>
          <a:p>
            <a:pPr defTabSz="914400" fontAlgn="base">
              <a:lnSpc>
                <a:spcPct val="200000"/>
              </a:lnSpc>
              <a:defRPr/>
            </a:pPr>
            <a:r>
              <a:rPr lang="en-US" sz="2400" b="1" dirty="0">
                <a:solidFill>
                  <a:srgbClr val="000000"/>
                </a:solidFill>
                <a:latin typeface="Arial"/>
                <a:ea typeface="Times New Roman"/>
                <a:cs typeface="Arial" charset="0"/>
              </a:rPr>
              <a:t>A. TIMS  Functions</a:t>
            </a:r>
          </a:p>
          <a:p>
            <a:pPr defTabSz="914400" fontAlgn="base">
              <a:lnSpc>
                <a:spcPct val="200000"/>
              </a:lnSpc>
              <a:defRPr/>
            </a:pPr>
            <a:r>
              <a:rPr lang="en-US" sz="2400" b="1" dirty="0">
                <a:solidFill>
                  <a:srgbClr val="000000"/>
                </a:solidFill>
                <a:latin typeface="Arial"/>
                <a:ea typeface="Times New Roman"/>
                <a:cs typeface="Arial" charset="0"/>
              </a:rPr>
              <a:t>B. Call Mgmt (Tools, Priorities, Timelines, SLAs)</a:t>
            </a:r>
          </a:p>
          <a:p>
            <a:pPr defTabSz="914400" fontAlgn="base">
              <a:lnSpc>
                <a:spcPct val="200000"/>
              </a:lnSpc>
              <a:defRPr/>
            </a:pPr>
            <a:r>
              <a:rPr lang="en-US" sz="2400" b="1" dirty="0">
                <a:solidFill>
                  <a:srgbClr val="000000"/>
                </a:solidFill>
                <a:latin typeface="Arial"/>
                <a:ea typeface="Times New Roman"/>
                <a:cs typeface="Arial" charset="0"/>
              </a:rPr>
              <a:t>C. Technology Improvements</a:t>
            </a:r>
          </a:p>
          <a:p>
            <a:pPr defTabSz="914400" fontAlgn="base">
              <a:lnSpc>
                <a:spcPct val="200000"/>
              </a:lnSpc>
              <a:defRPr/>
            </a:pPr>
            <a:r>
              <a:rPr lang="en-US" sz="2400" b="1" dirty="0">
                <a:solidFill>
                  <a:srgbClr val="000000"/>
                </a:solidFill>
                <a:latin typeface="Arial"/>
                <a:ea typeface="Times New Roman"/>
                <a:cs typeface="Arial" charset="0"/>
              </a:rPr>
              <a:t>D. Certifications</a:t>
            </a:r>
          </a:p>
          <a:p>
            <a:pPr defTabSz="914400" fontAlgn="base">
              <a:lnSpc>
                <a:spcPct val="200000"/>
              </a:lnSpc>
              <a:defRPr/>
            </a:pPr>
            <a:r>
              <a:rPr lang="en-US" sz="2400" b="1" dirty="0">
                <a:solidFill>
                  <a:srgbClr val="000000"/>
                </a:solidFill>
                <a:latin typeface="Arial"/>
                <a:ea typeface="Times New Roman"/>
                <a:cs typeface="Arial" charset="0"/>
              </a:rPr>
              <a:t>F. Procedures</a:t>
            </a:r>
          </a:p>
          <a:p>
            <a:pPr marL="342900" indent="-342900" defTabSz="914400" fontAlgn="base">
              <a:lnSpc>
                <a:spcPct val="200000"/>
              </a:lnSpc>
              <a:buFont typeface="Arial" pitchFamily="34" charset="0"/>
              <a:buChar char="•"/>
              <a:defRPr/>
            </a:pPr>
            <a:endParaRPr lang="en-US" sz="2000" dirty="0">
              <a:solidFill>
                <a:srgbClr val="000000"/>
              </a:solidFill>
              <a:latin typeface="Arial" charset="0"/>
              <a:cs typeface="Arial" charset="0"/>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5156" y="300404"/>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08245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1000" y="228600"/>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0" cap="none" spc="0" normalizeH="0" baseline="0" noProof="0">
                <a:ln>
                  <a:noFill/>
                </a:ln>
                <a:solidFill>
                  <a:srgbClr val="A50021"/>
                </a:solidFill>
                <a:effectLst/>
                <a:uLnTx/>
                <a:uFillTx/>
                <a:latin typeface="Arial"/>
                <a:ea typeface="+mj-ea"/>
                <a:cs typeface="+mj-cs"/>
              </a:rPr>
              <a:t>Call Provisioning</a:t>
            </a:r>
            <a:endParaRPr kumimoji="0" lang="en-GB" sz="2800" b="1" i="0" u="none" strike="noStrike" kern="0" cap="none" spc="0" normalizeH="0" baseline="0" noProof="0" dirty="0">
              <a:ln>
                <a:noFill/>
              </a:ln>
              <a:solidFill>
                <a:srgbClr val="A50021"/>
              </a:solidFill>
              <a:effectLst/>
              <a:uLnTx/>
              <a:uFillTx/>
              <a:latin typeface="Arial"/>
              <a:ea typeface="+mj-ea"/>
              <a:cs typeface="+mj-cs"/>
            </a:endParaRPr>
          </a:p>
        </p:txBody>
      </p:sp>
      <p:sp>
        <p:nvSpPr>
          <p:cNvPr id="5" name="Rectangle 3"/>
          <p:cNvSpPr txBox="1">
            <a:spLocks noChangeArrowheads="1"/>
          </p:cNvSpPr>
          <p:nvPr/>
        </p:nvSpPr>
        <p:spPr bwMode="auto">
          <a:xfrm>
            <a:off x="228600" y="1177290"/>
            <a:ext cx="8534400" cy="568071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02000"/>
              </a:lnSpc>
              <a:spcBef>
                <a:spcPct val="20000"/>
              </a:spcBef>
              <a:spcAft>
                <a:spcPct val="0"/>
              </a:spcAft>
              <a:buClrTx/>
              <a:buSzPct val="15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The ‘Break-Fix’ or ‘Incidents’/ IT requests calls are registered/logged by users &amp; predefined stakeholders respectively via Servicedesk ticket.</a:t>
            </a:r>
          </a:p>
          <a:p>
            <a:pPr marL="306388" marR="0" lvl="0" indent="-306388" algn="l" defTabSz="914400" rtl="0" eaLnBrk="1" fontAlgn="base" latinLnBrk="0" hangingPunct="1">
              <a:lnSpc>
                <a:spcPct val="102000"/>
              </a:lnSpc>
              <a:spcBef>
                <a:spcPct val="20000"/>
              </a:spcBef>
              <a:spcAft>
                <a:spcPct val="0"/>
              </a:spcAft>
              <a:buClrTx/>
              <a:buSzPct val="150000"/>
              <a:buFontTx/>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06388" marR="0" lvl="0" indent="-306388" algn="l" defTabSz="914400" rtl="0" eaLnBrk="1" fontAlgn="base" latinLnBrk="0" hangingPunct="1">
              <a:lnSpc>
                <a:spcPct val="102000"/>
              </a:lnSpc>
              <a:spcBef>
                <a:spcPct val="20000"/>
              </a:spcBef>
              <a:spcAft>
                <a:spcPct val="0"/>
              </a:spcAft>
              <a:buClrTx/>
              <a:buSzPct val="15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GB" sz="1600" kern="0" dirty="0">
                <a:latin typeface="Arial"/>
              </a:rPr>
              <a:t>Once the Call is raised/registered then the ‘Servicedesk’ administrator allocates the call to the appropriate support engineer and also monitors the call progress.	</a:t>
            </a:r>
          </a:p>
          <a:p>
            <a:pPr marL="0" marR="0" lvl="0" indent="0" algn="l" defTabSz="914400" rtl="0" eaLnBrk="1" fontAlgn="base" latinLnBrk="0" hangingPunct="1">
              <a:lnSpc>
                <a:spcPct val="102000"/>
              </a:lnSpc>
              <a:spcBef>
                <a:spcPct val="20000"/>
              </a:spcBef>
              <a:spcAft>
                <a:spcPct val="0"/>
              </a:spcAft>
              <a:buClrTx/>
              <a:buSzPct val="150000"/>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06388" marR="0" lvl="0" indent="-306388" algn="l" defTabSz="914400" rtl="0" eaLnBrk="1" fontAlgn="base" latinLnBrk="0" hangingPunct="1">
              <a:lnSpc>
                <a:spcPct val="102000"/>
              </a:lnSpc>
              <a:spcBef>
                <a:spcPct val="20000"/>
              </a:spcBef>
              <a:spcAft>
                <a:spcPct val="0"/>
              </a:spcAft>
              <a:buClrTx/>
              <a:buSzPct val="15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Users register/log their crucial permanent/temporary request which may/may not require budgetary approval by raising </a:t>
            </a:r>
            <a:r>
              <a:rPr kumimoji="0" lang="en-GB" sz="1600" b="0" i="0" u="none" strike="noStrike" kern="0" cap="none" spc="0" normalizeH="0" baseline="0" noProof="0" dirty="0" err="1">
                <a:ln>
                  <a:noFill/>
                </a:ln>
                <a:solidFill>
                  <a:srgbClr val="333333"/>
                </a:solidFill>
                <a:effectLst/>
                <a:uLnTx/>
                <a:uFillTx/>
                <a:latin typeface="Arial"/>
                <a:ea typeface="+mn-ea"/>
                <a:cs typeface="+mn-cs"/>
              </a:rPr>
              <a:t>eform</a:t>
            </a:r>
            <a:r>
              <a:rPr kumimoji="0" lang="en-GB" sz="1600" b="0" i="0" u="none" strike="noStrike" kern="0" cap="none" spc="0" normalizeH="0" baseline="0" noProof="0" dirty="0">
                <a:ln>
                  <a:noFill/>
                </a:ln>
                <a:solidFill>
                  <a:srgbClr val="333333"/>
                </a:solidFill>
                <a:effectLst/>
                <a:uLnTx/>
                <a:uFillTx/>
                <a:latin typeface="Arial"/>
                <a:ea typeface="+mn-ea"/>
                <a:cs typeface="+mn-cs"/>
              </a:rPr>
              <a:t>. After approval of the </a:t>
            </a:r>
            <a:r>
              <a:rPr kumimoji="0" lang="en-GB" sz="1600" b="0" i="0" u="none" strike="noStrike" kern="0" cap="none" spc="0" normalizeH="0" baseline="0" noProof="0" dirty="0" err="1">
                <a:ln>
                  <a:noFill/>
                </a:ln>
                <a:solidFill>
                  <a:srgbClr val="333333"/>
                </a:solidFill>
                <a:effectLst/>
                <a:uLnTx/>
                <a:uFillTx/>
                <a:latin typeface="Arial"/>
                <a:ea typeface="+mn-ea"/>
                <a:cs typeface="+mn-cs"/>
              </a:rPr>
              <a:t>eform</a:t>
            </a:r>
            <a:r>
              <a:rPr kumimoji="0" lang="en-GB" sz="1600" b="0" i="0" u="none" strike="noStrike" kern="0" cap="none" spc="0" normalizeH="0" baseline="0" noProof="0" dirty="0">
                <a:ln>
                  <a:noFill/>
                </a:ln>
                <a:solidFill>
                  <a:srgbClr val="333333"/>
                </a:solidFill>
                <a:effectLst/>
                <a:uLnTx/>
                <a:uFillTx/>
                <a:latin typeface="Arial"/>
                <a:ea typeface="+mn-ea"/>
                <a:cs typeface="+mn-cs"/>
              </a:rPr>
              <a:t>, the TIMS team raises Servicedesk ticket.	</a:t>
            </a:r>
          </a:p>
          <a:p>
            <a:pPr marL="306388" marR="0" lvl="0" indent="-306388" algn="l" defTabSz="914400" rtl="0" eaLnBrk="1" fontAlgn="base" latinLnBrk="0" hangingPunct="1">
              <a:lnSpc>
                <a:spcPct val="102000"/>
              </a:lnSpc>
              <a:spcBef>
                <a:spcPct val="20000"/>
              </a:spcBef>
              <a:spcAft>
                <a:spcPct val="0"/>
              </a:spcAft>
              <a:buClrTx/>
              <a:buSzPct val="15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06388" marR="0" lvl="0" indent="-306388" algn="l" defTabSz="914400" rtl="0" eaLnBrk="1" fontAlgn="base" latinLnBrk="0" hangingPunct="1">
              <a:lnSpc>
                <a:spcPct val="102000"/>
              </a:lnSpc>
              <a:spcBef>
                <a:spcPct val="20000"/>
              </a:spcBef>
              <a:spcAft>
                <a:spcPct val="0"/>
              </a:spcAft>
              <a:buClrTx/>
              <a:buSzPct val="15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Those calls requiring budgetary approval requires approval from SBU delivery Head and TIMS Head ( e.g. Additional h/w &amp; s/w, laptops, Network link bandwidth)</a:t>
            </a:r>
          </a:p>
          <a:p>
            <a:pPr marL="306388" marR="0" lvl="0" indent="-306388" algn="l" defTabSz="914400" rtl="0" eaLnBrk="1" fontAlgn="base" latinLnBrk="0" hangingPunct="1">
              <a:lnSpc>
                <a:spcPct val="102000"/>
              </a:lnSpc>
              <a:spcBef>
                <a:spcPct val="20000"/>
              </a:spcBef>
              <a:spcAft>
                <a:spcPct val="0"/>
              </a:spcAft>
              <a:buClrTx/>
              <a:buSzPct val="150000"/>
              <a:buFontTx/>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06388" marR="0" lvl="0" indent="-306388" algn="l" defTabSz="914400" rtl="0" eaLnBrk="1" fontAlgn="base" latinLnBrk="0" hangingPunct="1">
              <a:lnSpc>
                <a:spcPct val="102000"/>
              </a:lnSpc>
              <a:spcBef>
                <a:spcPct val="20000"/>
              </a:spcBef>
              <a:spcAft>
                <a:spcPct val="0"/>
              </a:spcAft>
              <a:buClrTx/>
              <a:buSzPct val="15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Those calls requiring procurement are further handled by logistics and commercial department for actual procurement. Once the item/service is delivered by the vendor, respective TIMS team take it further for installation and deployment and delivery to the users</a:t>
            </a:r>
          </a:p>
          <a:p>
            <a:pPr marL="0" marR="0" lvl="0" indent="0" algn="l" defTabSz="914400" rtl="0" eaLnBrk="1" fontAlgn="base" latinLnBrk="0" hangingPunct="1">
              <a:lnSpc>
                <a:spcPct val="102000"/>
              </a:lnSpc>
              <a:spcBef>
                <a:spcPct val="20000"/>
              </a:spcBef>
              <a:spcAft>
                <a:spcPct val="0"/>
              </a:spcAft>
              <a:buClrTx/>
              <a:buSzPct val="150000"/>
              <a:buFontTx/>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30095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0" cap="none" spc="0" normalizeH="0" baseline="0" noProof="0" dirty="0">
                <a:ln>
                  <a:noFill/>
                </a:ln>
                <a:solidFill>
                  <a:srgbClr val="A50021"/>
                </a:solidFill>
                <a:effectLst/>
                <a:uLnTx/>
                <a:uFillTx/>
                <a:latin typeface="Arial"/>
                <a:ea typeface="+mj-ea"/>
                <a:cs typeface="+mj-cs"/>
              </a:rPr>
              <a:t>Servicedesk Tool</a:t>
            </a:r>
          </a:p>
        </p:txBody>
      </p:sp>
      <p:sp>
        <p:nvSpPr>
          <p:cNvPr id="5" name="Rectangle 3"/>
          <p:cNvSpPr txBox="1">
            <a:spLocks noChangeArrowheads="1"/>
          </p:cNvSpPr>
          <p:nvPr/>
        </p:nvSpPr>
        <p:spPr bwMode="auto">
          <a:xfrm>
            <a:off x="506629" y="1252359"/>
            <a:ext cx="8926830" cy="546354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0" lvl="0" indent="0" defTabSz="914400" eaLnBrk="1" hangingPunct="1">
              <a:lnSpc>
                <a:spcPct val="93000"/>
              </a:lnSpc>
              <a:spcBef>
                <a:spcPts val="600"/>
              </a:spcBef>
              <a:buClrTx/>
              <a:buSzPct val="80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kern="0" dirty="0">
              <a:solidFill>
                <a:srgbClr val="000000"/>
              </a:solidFill>
              <a:latin typeface="Arial"/>
            </a:endParaRPr>
          </a:p>
          <a:p>
            <a:pPr defTabSz="914400" eaLnBrk="1" hangingPunct="1">
              <a:lnSpc>
                <a:spcPct val="93000"/>
              </a:lnSpc>
              <a:spcBef>
                <a:spcPts val="600"/>
              </a:spcBef>
              <a:buClrTx/>
              <a:buSzPct val="150000"/>
              <a:buFont typeface="Wingdings" panose="05000000000000000000"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kern="0" dirty="0">
                <a:solidFill>
                  <a:srgbClr val="000000"/>
                </a:solidFill>
                <a:latin typeface="Arial"/>
              </a:rPr>
              <a:t>Servicedesk is accessible both from the intranet and the internet over </a:t>
            </a:r>
            <a:r>
              <a:rPr lang="en-GB" sz="1600" kern="0" dirty="0" err="1">
                <a:solidFill>
                  <a:srgbClr val="000000"/>
                </a:solidFill>
                <a:latin typeface="Arial"/>
              </a:rPr>
              <a:t>Zenlounge</a:t>
            </a:r>
            <a:r>
              <a:rPr lang="en-GB" sz="1600" kern="0" dirty="0">
                <a:solidFill>
                  <a:srgbClr val="000000"/>
                </a:solidFill>
                <a:latin typeface="Arial"/>
              </a:rPr>
              <a:t>. The URL of </a:t>
            </a:r>
            <a:r>
              <a:rPr lang="en-GB" sz="1600" kern="0" dirty="0" err="1">
                <a:solidFill>
                  <a:srgbClr val="000000"/>
                </a:solidFill>
                <a:latin typeface="Arial"/>
              </a:rPr>
              <a:t>Zenlounge</a:t>
            </a:r>
            <a:r>
              <a:rPr lang="en-GB" sz="1600" kern="0" dirty="0">
                <a:solidFill>
                  <a:srgbClr val="000000"/>
                </a:solidFill>
                <a:latin typeface="Arial"/>
              </a:rPr>
              <a:t> are </a:t>
            </a:r>
            <a:r>
              <a:rPr lang="en-US" sz="1600" u="sng" kern="0" dirty="0">
                <a:solidFill>
                  <a:srgbClr val="0000FF"/>
                </a:solidFill>
                <a:latin typeface="Arial"/>
              </a:rPr>
              <a:t>http://islogin.zensar.com </a:t>
            </a:r>
            <a:r>
              <a:rPr lang="en-GB" sz="1600" kern="0" dirty="0">
                <a:solidFill>
                  <a:srgbClr val="000000"/>
                </a:solidFill>
                <a:latin typeface="Arial"/>
              </a:rPr>
              <a:t>(Intranet) and </a:t>
            </a:r>
            <a:r>
              <a:rPr lang="en-US" sz="1600" u="sng" kern="0" dirty="0">
                <a:solidFill>
                  <a:srgbClr val="0000FF"/>
                </a:solidFill>
                <a:latin typeface="Arial"/>
              </a:rPr>
              <a:t>https://islogin.zensar.com </a:t>
            </a:r>
            <a:r>
              <a:rPr lang="en-GB" sz="1600" kern="0" dirty="0">
                <a:solidFill>
                  <a:srgbClr val="000000"/>
                </a:solidFill>
                <a:latin typeface="Arial"/>
              </a:rPr>
              <a:t>(Internet)</a:t>
            </a:r>
            <a:r>
              <a:rPr lang="ar-SA" sz="1600" kern="0" dirty="0">
                <a:solidFill>
                  <a:srgbClr val="000000"/>
                </a:solidFill>
                <a:latin typeface="Arial"/>
                <a:cs typeface="Arial" charset="0"/>
              </a:rPr>
              <a:t>‏</a:t>
            </a:r>
            <a:r>
              <a:rPr lang="en-US" sz="1600" kern="0" dirty="0">
                <a:solidFill>
                  <a:srgbClr val="000000"/>
                </a:solidFill>
                <a:latin typeface="Arial"/>
                <a:cs typeface="Arial" charset="0"/>
              </a:rPr>
              <a:t>.</a:t>
            </a:r>
          </a:p>
          <a:p>
            <a:pPr marL="0" indent="0" defTabSz="914400" eaLnBrk="1" hangingPunct="1">
              <a:lnSpc>
                <a:spcPct val="93000"/>
              </a:lnSpc>
              <a:spcBef>
                <a:spcPts val="600"/>
              </a:spcBef>
              <a:buClrTx/>
              <a:buSzPct val="150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kern="0" dirty="0">
              <a:solidFill>
                <a:srgbClr val="000000"/>
              </a:solidFill>
              <a:latin typeface="Arial"/>
            </a:endParaRPr>
          </a:p>
          <a:p>
            <a:pPr defTabSz="914400" eaLnBrk="1" hangingPunct="1">
              <a:lnSpc>
                <a:spcPct val="93000"/>
              </a:lnSpc>
              <a:spcBef>
                <a:spcPts val="600"/>
              </a:spcBef>
              <a:buClrTx/>
              <a:buSzPct val="150000"/>
              <a:buFont typeface="Wingdings" panose="05000000000000000000"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kern="0" dirty="0">
                <a:solidFill>
                  <a:srgbClr val="000000"/>
                </a:solidFill>
                <a:latin typeface="Arial"/>
              </a:rPr>
              <a:t>Servicedesk navigation path: </a:t>
            </a:r>
            <a:r>
              <a:rPr lang="en-GB" sz="1600" kern="0" dirty="0" err="1">
                <a:solidFill>
                  <a:srgbClr val="000000"/>
                </a:solidFill>
                <a:latin typeface="Arial"/>
              </a:rPr>
              <a:t>Zenlounge</a:t>
            </a:r>
            <a:r>
              <a:rPr lang="en-GB" sz="1600" kern="0" dirty="0">
                <a:solidFill>
                  <a:srgbClr val="000000"/>
                </a:solidFill>
                <a:latin typeface="Arial"/>
              </a:rPr>
              <a:t> </a:t>
            </a:r>
            <a:r>
              <a:rPr lang="en-GB" sz="1600" kern="0" dirty="0">
                <a:solidFill>
                  <a:srgbClr val="000000"/>
                </a:solidFill>
                <a:latin typeface="Arial"/>
                <a:sym typeface="Wingdings" pitchFamily="2" charset="2"/>
              </a:rPr>
              <a:t></a:t>
            </a:r>
            <a:r>
              <a:rPr lang="en-GB" sz="1600" kern="0" dirty="0">
                <a:solidFill>
                  <a:srgbClr val="000000"/>
                </a:solidFill>
                <a:latin typeface="Arial"/>
              </a:rPr>
              <a:t>Applications</a:t>
            </a:r>
            <a:r>
              <a:rPr lang="en-GB" sz="1600" kern="0" dirty="0">
                <a:solidFill>
                  <a:srgbClr val="000000"/>
                </a:solidFill>
                <a:latin typeface="Arial"/>
                <a:sym typeface="Wingdings" pitchFamily="2" charset="2"/>
              </a:rPr>
              <a:t>  Information Services </a:t>
            </a:r>
            <a:r>
              <a:rPr lang="en-GB" sz="1600" kern="0" dirty="0">
                <a:solidFill>
                  <a:srgbClr val="000000"/>
                </a:solidFill>
                <a:latin typeface="Arial"/>
              </a:rPr>
              <a:t>Servicedesk.</a:t>
            </a:r>
            <a:endParaRPr kumimoji="0" lang="en-GB" sz="16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93000"/>
              </a:lnSpc>
              <a:spcBef>
                <a:spcPts val="600"/>
              </a:spcBef>
              <a:spcAft>
                <a:spcPct val="0"/>
              </a:spcAft>
              <a:buClrTx/>
              <a:buSzPct val="150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93000"/>
              </a:lnSpc>
              <a:spcBef>
                <a:spcPts val="600"/>
              </a:spcBef>
              <a:spcAft>
                <a:spcPct val="0"/>
              </a:spcAft>
              <a:buClrTx/>
              <a:buSzPct val="150000"/>
              <a:buFont typeface="Wingdings" panose="05000000000000000000"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Servicedesk is also directly accessible through</a:t>
            </a:r>
            <a:r>
              <a:rPr kumimoji="0" lang="en-GB" sz="1600" b="0" i="0" u="sng" strike="noStrike" kern="0" cap="none" spc="0" normalizeH="0" baseline="0" noProof="0" dirty="0">
                <a:ln>
                  <a:noFill/>
                </a:ln>
                <a:solidFill>
                  <a:srgbClr val="0000FF"/>
                </a:solidFill>
                <a:effectLst/>
                <a:uLnTx/>
                <a:uFillTx/>
                <a:latin typeface="Arial"/>
                <a:ea typeface="+mn-ea"/>
                <a:cs typeface="+mn-cs"/>
              </a:rPr>
              <a:t> https://servicedesk.zensar.com. </a:t>
            </a:r>
          </a:p>
          <a:p>
            <a:pPr marR="0" lvl="0" algn="l" defTabSz="914400" rtl="0" eaLnBrk="1" fontAlgn="base" latinLnBrk="0" hangingPunct="1">
              <a:lnSpc>
                <a:spcPct val="93000"/>
              </a:lnSpc>
              <a:spcBef>
                <a:spcPts val="600"/>
              </a:spcBef>
              <a:spcAft>
                <a:spcPct val="0"/>
              </a:spcAft>
              <a:buClrTx/>
              <a:buSzPct val="150000"/>
              <a:buFont typeface="Wingdings" panose="05000000000000000000"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93000"/>
              </a:lnSpc>
              <a:spcBef>
                <a:spcPts val="700"/>
              </a:spcBef>
              <a:spcAft>
                <a:spcPct val="0"/>
              </a:spcAft>
              <a:buClrTx/>
              <a:buSzPct val="150000"/>
              <a:buFont typeface="Wingdings" panose="05000000000000000000"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Log Servicedesk ticket through </a:t>
            </a:r>
            <a:r>
              <a:rPr kumimoji="0" lang="en-GB" sz="1600" b="0" i="0" u="none" strike="noStrike" kern="0" cap="none" spc="0" normalizeH="0" baseline="0" noProof="0" dirty="0" err="1">
                <a:ln>
                  <a:noFill/>
                </a:ln>
                <a:solidFill>
                  <a:srgbClr val="000000"/>
                </a:solidFill>
                <a:effectLst/>
                <a:uLnTx/>
                <a:uFillTx/>
                <a:latin typeface="Arial"/>
                <a:ea typeface="+mn-ea"/>
                <a:cs typeface="+mn-cs"/>
              </a:rPr>
              <a:t>Zenlounge</a:t>
            </a:r>
            <a:r>
              <a:rPr kumimoji="0" lang="en-GB" sz="1600" b="0" i="0" u="none" strike="noStrike" kern="0" cap="none" spc="0" normalizeH="0" baseline="0" noProof="0" dirty="0">
                <a:ln>
                  <a:noFill/>
                </a:ln>
                <a:solidFill>
                  <a:srgbClr val="000000"/>
                </a:solidFill>
                <a:effectLst/>
                <a:uLnTx/>
                <a:uFillTx/>
                <a:latin typeface="Arial"/>
                <a:ea typeface="+mn-ea"/>
                <a:cs typeface="+mn-cs"/>
              </a:rPr>
              <a:t>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GB" sz="1600" b="0" i="0" u="none" strike="noStrike" kern="0" cap="none" spc="0" normalizeH="0" baseline="0" noProof="0" dirty="0">
                <a:ln>
                  <a:noFill/>
                </a:ln>
                <a:solidFill>
                  <a:srgbClr val="000000"/>
                </a:solidFill>
                <a:effectLst/>
                <a:uLnTx/>
                <a:uFillTx/>
                <a:latin typeface="Arial"/>
                <a:ea typeface="+mn-ea"/>
                <a:cs typeface="+mn-cs"/>
              </a:rPr>
              <a:t>Applications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GB" sz="1600" b="0" i="0" u="none" strike="noStrike" kern="0" cap="none" spc="0" normalizeH="0" baseline="0" noProof="0" dirty="0">
                <a:ln>
                  <a:noFill/>
                </a:ln>
                <a:solidFill>
                  <a:srgbClr val="000000"/>
                </a:solidFill>
                <a:effectLst/>
                <a:uLnTx/>
                <a:uFillTx/>
                <a:latin typeface="Arial"/>
                <a:ea typeface="+mn-ea"/>
                <a:cs typeface="+mn-cs"/>
              </a:rPr>
              <a:t> Information Services Servicedesk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GB" sz="1600" b="0" i="0" u="none" strike="noStrike" kern="0" cap="none" spc="0" normalizeH="0" baseline="0" noProof="0" dirty="0">
                <a:ln>
                  <a:noFill/>
                </a:ln>
                <a:solidFill>
                  <a:srgbClr val="000000"/>
                </a:solidFill>
                <a:effectLst/>
                <a:uLnTx/>
                <a:uFillTx/>
                <a:latin typeface="Arial"/>
                <a:ea typeface="+mn-ea"/>
                <a:cs typeface="+mn-cs"/>
              </a:rPr>
              <a:t> New Incident.</a:t>
            </a:r>
          </a:p>
          <a:p>
            <a:pPr marR="0" lvl="0" algn="l" defTabSz="914400" rtl="0" eaLnBrk="1" fontAlgn="base" latinLnBrk="0" hangingPunct="1">
              <a:lnSpc>
                <a:spcPct val="93000"/>
              </a:lnSpc>
              <a:spcBef>
                <a:spcPts val="700"/>
              </a:spcBef>
              <a:spcAft>
                <a:spcPct val="0"/>
              </a:spcAft>
              <a:buClrTx/>
              <a:buSzPct val="150000"/>
              <a:buFont typeface="Wingdings" panose="05000000000000000000"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93000"/>
              </a:lnSpc>
              <a:spcBef>
                <a:spcPts val="700"/>
              </a:spcBef>
              <a:spcAft>
                <a:spcPct val="0"/>
              </a:spcAft>
              <a:buClrTx/>
              <a:buSzPct val="150000"/>
              <a:buFont typeface="Wingdings" panose="05000000000000000000"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Logging Servicedesk ticket will help you to overcome problems faced by you on your PC.</a:t>
            </a:r>
          </a:p>
          <a:p>
            <a:pPr marR="0" lvl="0" algn="l" defTabSz="914400" rtl="0" eaLnBrk="1" fontAlgn="base" latinLnBrk="0" hangingPunct="1">
              <a:lnSpc>
                <a:spcPct val="93000"/>
              </a:lnSpc>
              <a:spcBef>
                <a:spcPts val="700"/>
              </a:spcBef>
              <a:spcAft>
                <a:spcPct val="0"/>
              </a:spcAft>
              <a:buClrTx/>
              <a:buSzPct val="150000"/>
              <a:buFont typeface="Wingdings" panose="05000000000000000000"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93000"/>
              </a:lnSpc>
              <a:spcBef>
                <a:spcPts val="700"/>
              </a:spcBef>
              <a:spcAft>
                <a:spcPct val="0"/>
              </a:spcAft>
              <a:buClrTx/>
              <a:buSzPct val="150000"/>
              <a:buFont typeface="Wingdings" panose="05000000000000000000"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After logging Servicedesk ticket it is assigned to the concerned hall engineer to resolve the same.</a:t>
            </a: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79770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0" cap="none" spc="0" normalizeH="0" baseline="0" noProof="0">
                <a:ln>
                  <a:noFill/>
                </a:ln>
                <a:solidFill>
                  <a:srgbClr val="A50021"/>
                </a:solidFill>
                <a:effectLst/>
                <a:uLnTx/>
                <a:uFillTx/>
                <a:latin typeface="Arial"/>
                <a:ea typeface="+mj-ea"/>
                <a:cs typeface="+mj-cs"/>
              </a:rPr>
              <a:t>Eform Tool</a:t>
            </a:r>
            <a:endParaRPr kumimoji="0" lang="en-GB" sz="2800" b="1" i="0" u="none" strike="noStrike" kern="0" cap="none" spc="0" normalizeH="0" baseline="0" noProof="0" dirty="0">
              <a:ln>
                <a:noFill/>
              </a:ln>
              <a:solidFill>
                <a:srgbClr val="A50021"/>
              </a:solidFill>
              <a:effectLst/>
              <a:uLnTx/>
              <a:uFillTx/>
              <a:latin typeface="Arial"/>
              <a:ea typeface="+mj-ea"/>
              <a:cs typeface="+mj-cs"/>
            </a:endParaRPr>
          </a:p>
        </p:txBody>
      </p:sp>
      <p:sp>
        <p:nvSpPr>
          <p:cNvPr id="5" name="Rectangle 3"/>
          <p:cNvSpPr txBox="1">
            <a:spLocks noChangeArrowheads="1"/>
          </p:cNvSpPr>
          <p:nvPr/>
        </p:nvSpPr>
        <p:spPr bwMode="auto">
          <a:xfrm>
            <a:off x="0" y="1188720"/>
            <a:ext cx="8686800" cy="544068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lvl="0" defTabSz="914400" eaLnBrk="1" hangingPunct="1">
              <a:lnSpc>
                <a:spcPct val="93000"/>
              </a:lnSpc>
              <a:buClrTx/>
              <a:buSzPct val="138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0" i="0" u="none" strike="noStrike" kern="0" cap="none" spc="0" normalizeH="0" baseline="0" noProof="0" dirty="0" err="1">
                <a:ln>
                  <a:noFill/>
                </a:ln>
                <a:solidFill>
                  <a:srgbClr val="333333"/>
                </a:solidFill>
                <a:effectLst/>
                <a:uLnTx/>
                <a:uFillTx/>
                <a:latin typeface="Arial"/>
                <a:ea typeface="+mn-ea"/>
                <a:cs typeface="+mn-cs"/>
              </a:rPr>
              <a:t>Eform</a:t>
            </a:r>
            <a:r>
              <a:rPr kumimoji="0" lang="en-GB" sz="1600" b="0" i="0" u="none" strike="noStrike" kern="0" cap="none" spc="0" normalizeH="0" baseline="0" noProof="0" dirty="0">
                <a:ln>
                  <a:noFill/>
                </a:ln>
                <a:solidFill>
                  <a:srgbClr val="333333"/>
                </a:solidFill>
                <a:effectLst/>
                <a:uLnTx/>
                <a:uFillTx/>
                <a:latin typeface="Arial"/>
                <a:ea typeface="+mn-ea"/>
                <a:cs typeface="+mn-cs"/>
              </a:rPr>
              <a:t> is accessible both from the intranet and the internet over </a:t>
            </a:r>
            <a:r>
              <a:rPr kumimoji="0" lang="en-GB" sz="1600" b="0" i="0" u="none" strike="noStrike" kern="0" cap="none" spc="0" normalizeH="0" baseline="0" noProof="0" dirty="0" err="1">
                <a:ln>
                  <a:noFill/>
                </a:ln>
                <a:solidFill>
                  <a:srgbClr val="333333"/>
                </a:solidFill>
                <a:effectLst/>
                <a:uLnTx/>
                <a:uFillTx/>
                <a:latin typeface="Arial"/>
                <a:ea typeface="+mn-ea"/>
                <a:cs typeface="+mn-cs"/>
              </a:rPr>
              <a:t>Zenlounge</a:t>
            </a:r>
            <a:r>
              <a:rPr kumimoji="0" lang="en-GB" sz="1600" b="0" i="0" u="none" strike="noStrike" kern="0" cap="none" spc="0" normalizeH="0" baseline="0" noProof="0" dirty="0">
                <a:ln>
                  <a:noFill/>
                </a:ln>
                <a:solidFill>
                  <a:srgbClr val="333333"/>
                </a:solidFill>
                <a:effectLst/>
                <a:uLnTx/>
                <a:uFillTx/>
                <a:latin typeface="Arial"/>
                <a:ea typeface="+mn-ea"/>
                <a:cs typeface="+mn-cs"/>
              </a:rPr>
              <a:t>. The URL of </a:t>
            </a:r>
            <a:r>
              <a:rPr kumimoji="0" lang="en-GB" sz="1600" b="0" i="0" u="none" strike="noStrike" kern="0" cap="none" spc="0" normalizeH="0" baseline="0" noProof="0" dirty="0" err="1">
                <a:ln>
                  <a:noFill/>
                </a:ln>
                <a:solidFill>
                  <a:srgbClr val="333333"/>
                </a:solidFill>
                <a:effectLst/>
                <a:uLnTx/>
                <a:uFillTx/>
                <a:latin typeface="Arial"/>
                <a:ea typeface="+mn-ea"/>
                <a:cs typeface="+mn-cs"/>
              </a:rPr>
              <a:t>Zenlounge</a:t>
            </a:r>
            <a:r>
              <a:rPr kumimoji="0" lang="en-GB" sz="1600" b="0" i="0" u="none" strike="noStrike" kern="0" cap="none" spc="0" normalizeH="0" baseline="0" noProof="0" dirty="0">
                <a:ln>
                  <a:noFill/>
                </a:ln>
                <a:solidFill>
                  <a:srgbClr val="333333"/>
                </a:solidFill>
                <a:effectLst/>
                <a:uLnTx/>
                <a:uFillTx/>
                <a:latin typeface="Arial"/>
                <a:ea typeface="+mn-ea"/>
                <a:cs typeface="+mn-cs"/>
              </a:rPr>
              <a:t> are </a:t>
            </a:r>
            <a:r>
              <a:rPr lang="en-US" sz="1600" u="sng" kern="0" dirty="0">
                <a:solidFill>
                  <a:srgbClr val="0000FF"/>
                </a:solidFill>
                <a:latin typeface="Arial"/>
              </a:rPr>
              <a:t>http://islogin.zensar.com </a:t>
            </a:r>
            <a:r>
              <a:rPr lang="en-GB" sz="1600" kern="0" dirty="0">
                <a:latin typeface="Arial"/>
              </a:rPr>
              <a:t>(Intranet) and </a:t>
            </a:r>
            <a:r>
              <a:rPr lang="en-US" sz="1600" u="sng" kern="0" dirty="0">
                <a:solidFill>
                  <a:srgbClr val="0000FF"/>
                </a:solidFill>
                <a:latin typeface="Arial"/>
              </a:rPr>
              <a:t>https://islogin.zensar.com</a:t>
            </a:r>
            <a:r>
              <a:rPr kumimoji="0" lang="en-GB" sz="1600" b="0" i="0" u="sng" strike="noStrike" kern="0" cap="none" spc="0" normalizeH="0" baseline="0" noProof="0" dirty="0">
                <a:ln>
                  <a:noFill/>
                </a:ln>
                <a:solidFill>
                  <a:srgbClr val="0000FF"/>
                </a:solidFill>
                <a:effectLst/>
                <a:uLnTx/>
                <a:uFillTx/>
                <a:latin typeface="Arial"/>
                <a:ea typeface="+mn-ea"/>
                <a:cs typeface="+mn-cs"/>
              </a:rPr>
              <a:t> </a:t>
            </a:r>
            <a:r>
              <a:rPr lang="en-GB" sz="1600" kern="0" dirty="0">
                <a:latin typeface="Arial"/>
              </a:rPr>
              <a:t>(Internet)</a:t>
            </a:r>
            <a:r>
              <a:rPr lang="ar-SA" sz="1600" kern="0" dirty="0">
                <a:latin typeface="Arial"/>
              </a:rPr>
              <a:t>‏</a:t>
            </a:r>
            <a:endParaRPr lang="en-US" sz="1600" kern="0" dirty="0">
              <a:latin typeface="Arial"/>
            </a:endParaRPr>
          </a:p>
          <a:p>
            <a:pPr marL="0" marR="0" lvl="0" indent="0" algn="l" defTabSz="914400" rtl="0" eaLnBrk="1" fontAlgn="base" latinLnBrk="0" hangingPunct="1">
              <a:lnSpc>
                <a:spcPct val="93000"/>
              </a:lnSpc>
              <a:spcBef>
                <a:spcPct val="20000"/>
              </a:spcBef>
              <a:spcAft>
                <a:spcPct val="0"/>
              </a:spcAft>
              <a:buClrTx/>
              <a:buSzPct val="138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kern="0" dirty="0">
              <a:latin typeface="Arial"/>
            </a:endParaRPr>
          </a:p>
          <a:p>
            <a:pPr marL="342900" marR="0" lvl="0" indent="-342900" algn="l" defTabSz="914400" rtl="0" eaLnBrk="1" fontAlgn="base" latinLnBrk="0" hangingPunct="1">
              <a:lnSpc>
                <a:spcPct val="93000"/>
              </a:lnSpc>
              <a:spcBef>
                <a:spcPts val="600"/>
              </a:spcBef>
              <a:spcAft>
                <a:spcPct val="0"/>
              </a:spcAft>
              <a:buClrTx/>
              <a:buSzPct val="138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E-form navigation path:  </a:t>
            </a:r>
            <a:r>
              <a:rPr lang="en-GB" sz="1600" kern="0" dirty="0" err="1">
                <a:latin typeface="Arial"/>
              </a:rPr>
              <a:t>Zenlounge</a:t>
            </a:r>
            <a:r>
              <a:rPr lang="en-GB" sz="1600" kern="0" dirty="0">
                <a:latin typeface="Arial"/>
              </a:rPr>
              <a:t> </a:t>
            </a:r>
            <a:r>
              <a:rPr lang="en-GB" sz="1600" kern="0" dirty="0">
                <a:latin typeface="Arial"/>
                <a:sym typeface="Wingdings" pitchFamily="2" charset="2"/>
              </a:rPr>
              <a:t> </a:t>
            </a:r>
            <a:r>
              <a:rPr lang="en-GB" sz="1600" kern="0" dirty="0">
                <a:latin typeface="Arial"/>
              </a:rPr>
              <a:t>Applications </a:t>
            </a:r>
            <a:r>
              <a:rPr lang="en-GB" sz="1600" kern="0" dirty="0">
                <a:latin typeface="Arial"/>
                <a:sym typeface="Wingdings" pitchFamily="2" charset="2"/>
              </a:rPr>
              <a:t></a:t>
            </a:r>
            <a:r>
              <a:rPr lang="en-GB" sz="1600" kern="0" dirty="0">
                <a:latin typeface="Arial"/>
              </a:rPr>
              <a:t> </a:t>
            </a:r>
            <a:r>
              <a:rPr lang="en-GB" sz="1600" kern="0" dirty="0" err="1">
                <a:latin typeface="Arial"/>
              </a:rPr>
              <a:t>eform</a:t>
            </a:r>
            <a:endParaRPr lang="en-GB" sz="1600" kern="0" dirty="0">
              <a:latin typeface="Arial"/>
            </a:endParaRPr>
          </a:p>
          <a:p>
            <a:pPr marL="342900" marR="0" lvl="0" indent="-342900" algn="l" defTabSz="914400" rtl="0" eaLnBrk="1" fontAlgn="base" latinLnBrk="0" hangingPunct="1">
              <a:lnSpc>
                <a:spcPct val="93000"/>
              </a:lnSpc>
              <a:spcBef>
                <a:spcPct val="20000"/>
              </a:spcBef>
              <a:spcAft>
                <a:spcPct val="0"/>
              </a:spcAft>
              <a:buClrTx/>
              <a:buSzPct val="143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kern="0" dirty="0">
              <a:latin typeface="Arial"/>
            </a:endParaRPr>
          </a:p>
          <a:p>
            <a:pPr marL="342900" marR="0" lvl="0" indent="-342900" algn="l" defTabSz="914400" rtl="0" eaLnBrk="1" fontAlgn="base" latinLnBrk="0" hangingPunct="1">
              <a:lnSpc>
                <a:spcPct val="93000"/>
              </a:lnSpc>
              <a:spcBef>
                <a:spcPct val="20000"/>
              </a:spcBef>
              <a:spcAft>
                <a:spcPct val="0"/>
              </a:spcAft>
              <a:buClrTx/>
              <a:buSzPct val="143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E-Form is to be raised if you need either ‘New’ or ‘Upgrade existing’ IT Infra.</a:t>
            </a:r>
          </a:p>
          <a:p>
            <a:pPr marL="0" marR="0" lvl="0" indent="0" algn="l" defTabSz="914400" rtl="0" eaLnBrk="1" fontAlgn="base" latinLnBrk="0" hangingPunct="1">
              <a:lnSpc>
                <a:spcPct val="93000"/>
              </a:lnSpc>
              <a:spcBef>
                <a:spcPct val="20000"/>
              </a:spcBef>
              <a:spcAft>
                <a:spcPct val="0"/>
              </a:spcAft>
              <a:buClrTx/>
              <a:buSzPct val="143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43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The requestor need to raise the </a:t>
            </a:r>
            <a:r>
              <a:rPr kumimoji="0" lang="en-GB" sz="1600" b="0" i="0" u="none" strike="noStrike" kern="0" cap="none" spc="0" normalizeH="0" baseline="0" noProof="0" dirty="0" err="1">
                <a:ln>
                  <a:noFill/>
                </a:ln>
                <a:solidFill>
                  <a:srgbClr val="333333"/>
                </a:solidFill>
                <a:effectLst/>
                <a:uLnTx/>
                <a:uFillTx/>
                <a:latin typeface="Arial"/>
                <a:ea typeface="+mn-ea"/>
                <a:cs typeface="+mn-cs"/>
              </a:rPr>
              <a:t>eform</a:t>
            </a:r>
            <a:r>
              <a:rPr kumimoji="0" lang="en-GB" sz="1600" b="0" i="0" u="none" strike="noStrike" kern="0" cap="none" spc="0" normalizeH="0" baseline="0" noProof="0" dirty="0">
                <a:ln>
                  <a:noFill/>
                </a:ln>
                <a:solidFill>
                  <a:srgbClr val="333333"/>
                </a:solidFill>
                <a:effectLst/>
                <a:uLnTx/>
                <a:uFillTx/>
                <a:latin typeface="Arial"/>
                <a:ea typeface="+mn-ea"/>
                <a:cs typeface="+mn-cs"/>
              </a:rPr>
              <a:t> and then it need to be approved by respective approvers (the list of approver/s may change based on the type of request)</a:t>
            </a:r>
          </a:p>
          <a:p>
            <a:pPr marL="342900" marR="0" lvl="0" indent="-342900" algn="l" defTabSz="914400" rtl="0" eaLnBrk="1" fontAlgn="base" latinLnBrk="0" hangingPunct="1">
              <a:lnSpc>
                <a:spcPct val="93000"/>
              </a:lnSpc>
              <a:spcBef>
                <a:spcPct val="20000"/>
              </a:spcBef>
              <a:spcAft>
                <a:spcPct val="0"/>
              </a:spcAft>
              <a:buClrTx/>
              <a:buSzPct val="143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43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Once the </a:t>
            </a:r>
            <a:r>
              <a:rPr kumimoji="0" lang="en-GB" sz="1600" b="0" i="0" u="none" strike="noStrike" kern="0" cap="none" spc="0" normalizeH="0" baseline="0" noProof="0" dirty="0" err="1">
                <a:ln>
                  <a:noFill/>
                </a:ln>
                <a:solidFill>
                  <a:srgbClr val="333333"/>
                </a:solidFill>
                <a:effectLst/>
                <a:uLnTx/>
                <a:uFillTx/>
                <a:latin typeface="Arial"/>
                <a:ea typeface="+mn-ea"/>
                <a:cs typeface="+mn-cs"/>
              </a:rPr>
              <a:t>eform</a:t>
            </a:r>
            <a:r>
              <a:rPr kumimoji="0" lang="en-GB" sz="1600" b="0" i="0" u="none" strike="noStrike" kern="0" cap="none" spc="0" normalizeH="0" baseline="0" noProof="0" dirty="0">
                <a:ln>
                  <a:noFill/>
                </a:ln>
                <a:solidFill>
                  <a:srgbClr val="333333"/>
                </a:solidFill>
                <a:effectLst/>
                <a:uLnTx/>
                <a:uFillTx/>
                <a:latin typeface="Arial"/>
                <a:ea typeface="+mn-ea"/>
                <a:cs typeface="+mn-cs"/>
              </a:rPr>
              <a:t> is duly approved and all the requirements are met (e.g. Budgetary approval etc.), then TIMS can deliver the requested item/service (provided the item is in stock; else TIMS has to procure it)</a:t>
            </a:r>
          </a:p>
          <a:p>
            <a:pPr marL="342900" marR="0" lvl="0" indent="-342900" algn="l" defTabSz="914400" rtl="0" eaLnBrk="1" fontAlgn="base" latinLnBrk="0" hangingPunct="1">
              <a:lnSpc>
                <a:spcPct val="93000"/>
              </a:lnSpc>
              <a:spcBef>
                <a:spcPts val="600"/>
              </a:spcBef>
              <a:spcAft>
                <a:spcPct val="0"/>
              </a:spcAft>
              <a:buClrTx/>
              <a:buSzPct val="138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ts val="600"/>
              </a:spcBef>
              <a:spcAft>
                <a:spcPct val="0"/>
              </a:spcAft>
              <a:buClrTx/>
              <a:buSzPct val="138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After </a:t>
            </a:r>
            <a:r>
              <a:rPr kumimoji="0" lang="en-GB" sz="1600" b="0" i="0" u="none" strike="noStrike" kern="0" cap="none" spc="0" normalizeH="0" baseline="0" noProof="0" dirty="0" err="1">
                <a:ln>
                  <a:noFill/>
                </a:ln>
                <a:solidFill>
                  <a:srgbClr val="333333"/>
                </a:solidFill>
                <a:effectLst/>
                <a:uLnTx/>
                <a:uFillTx/>
                <a:latin typeface="Arial"/>
                <a:ea typeface="+mn-ea"/>
                <a:cs typeface="+mn-cs"/>
              </a:rPr>
              <a:t>eform</a:t>
            </a:r>
            <a:r>
              <a:rPr kumimoji="0" lang="en-GB" sz="1600" b="0" i="0" u="none" strike="noStrike" kern="0" cap="none" spc="0" normalizeH="0" baseline="0" noProof="0" dirty="0">
                <a:ln>
                  <a:noFill/>
                </a:ln>
                <a:solidFill>
                  <a:srgbClr val="333333"/>
                </a:solidFill>
                <a:effectLst/>
                <a:uLnTx/>
                <a:uFillTx/>
                <a:latin typeface="Arial"/>
                <a:ea typeface="+mn-ea"/>
                <a:cs typeface="+mn-cs"/>
              </a:rPr>
              <a:t> is approved, TIMS will arrange for the requested item (if required) and then raise the Servicedesk ticket. The Servicedesk ticket is assigned to the concerned hall engineer to resolve the same.</a:t>
            </a:r>
          </a:p>
          <a:p>
            <a:pPr marL="342900" marR="0" lvl="0" indent="-342900" algn="l" defTabSz="914400" rtl="0" eaLnBrk="1" fontAlgn="base" latinLnBrk="0" hangingPunct="1">
              <a:lnSpc>
                <a:spcPct val="93000"/>
              </a:lnSpc>
              <a:spcBef>
                <a:spcPct val="20000"/>
              </a:spcBef>
              <a:spcAft>
                <a:spcPct val="0"/>
              </a:spcAft>
              <a:buClrTx/>
              <a:buSzPct val="143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31884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
                <a:srgbClr val="A50021"/>
              </a:buClr>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Support Timelines (By TIMS with Internal Customers)</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5" name="Rectangle 2"/>
          <p:cNvSpPr txBox="1">
            <a:spLocks noChangeArrowheads="1"/>
          </p:cNvSpPr>
          <p:nvPr/>
        </p:nvSpPr>
        <p:spPr bwMode="auto">
          <a:xfrm>
            <a:off x="0" y="990600"/>
            <a:ext cx="8991600" cy="58674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sng" strike="noStrike" kern="0" cap="none" spc="0" normalizeH="0" baseline="0" noProof="0" dirty="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 typeface="Wingdings" pitchFamily="2" charset="2"/>
              <a:buChar char="q"/>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Call Support Timelines: </a:t>
            </a:r>
          </a:p>
          <a:p>
            <a:pPr marL="0" marR="0" lvl="0" indent="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dirty="0">
                <a:ln>
                  <a:noFill/>
                </a:ln>
                <a:solidFill>
                  <a:srgbClr val="333333"/>
                </a:solidFill>
                <a:effectLst/>
                <a:uLnTx/>
                <a:uFillTx/>
                <a:latin typeface="Arial"/>
                <a:ea typeface="+mn-ea"/>
                <a:cs typeface="+mn-cs"/>
              </a:rPr>
              <a:t>	</a:t>
            </a:r>
            <a:r>
              <a:rPr kumimoji="0" lang="en-GB" sz="1600" b="1" i="0" u="sng" strike="noStrike" kern="0" cap="none" spc="0" normalizeH="0" baseline="0" noProof="0" dirty="0">
                <a:ln>
                  <a:noFill/>
                </a:ln>
                <a:solidFill>
                  <a:srgbClr val="333333"/>
                </a:solidFill>
                <a:effectLst/>
                <a:uLnTx/>
                <a:uFillTx/>
                <a:latin typeface="Arial"/>
                <a:ea typeface="+mn-ea"/>
                <a:cs typeface="+mn-cs"/>
              </a:rPr>
              <a:t>SLA’s are applicable during 9 am to 6 am during Monday to Friday excluding holidays, </a:t>
            </a:r>
            <a:r>
              <a:rPr kumimoji="0" lang="en-GB" sz="1600" b="1" i="0" u="none" strike="noStrike" kern="0" cap="none" spc="0" normalizeH="0" baseline="0" noProof="0" dirty="0">
                <a:ln>
                  <a:noFill/>
                </a:ln>
                <a:solidFill>
                  <a:srgbClr val="333333"/>
                </a:solidFill>
                <a:effectLst/>
                <a:uLnTx/>
                <a:uFillTx/>
                <a:latin typeface="Arial"/>
                <a:ea typeface="+mn-ea"/>
                <a:cs typeface="+mn-cs"/>
              </a:rPr>
              <a:t>	</a:t>
            </a:r>
            <a:r>
              <a:rPr kumimoji="0" lang="en-GB" sz="1600" b="1" i="0" u="sng" strike="noStrike" kern="0" cap="none" spc="0" normalizeH="0" baseline="0" noProof="0" dirty="0">
                <a:ln>
                  <a:noFill/>
                </a:ln>
                <a:solidFill>
                  <a:srgbClr val="333333"/>
                </a:solidFill>
                <a:effectLst/>
                <a:uLnTx/>
                <a:uFillTx/>
                <a:latin typeface="Arial"/>
                <a:ea typeface="+mn-ea"/>
                <a:cs typeface="+mn-cs"/>
              </a:rPr>
              <a:t>however TIMS support will be as follows:</a:t>
            </a: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dirty="0">
                <a:ln>
                  <a:noFill/>
                </a:ln>
                <a:solidFill>
                  <a:srgbClr val="333333"/>
                </a:solidFill>
                <a:effectLst/>
                <a:uLnTx/>
                <a:uFillTx/>
                <a:latin typeface="Arial"/>
                <a:ea typeface="+mn-ea"/>
                <a:cs typeface="+mn-cs"/>
              </a:rPr>
              <a:t>	a. Helpdesk:				16x7</a:t>
            </a: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dirty="0">
                <a:ln>
                  <a:noFill/>
                </a:ln>
                <a:solidFill>
                  <a:srgbClr val="333333"/>
                </a:solidFill>
                <a:effectLst/>
                <a:uLnTx/>
                <a:uFillTx/>
                <a:latin typeface="Arial"/>
                <a:ea typeface="+mn-ea"/>
                <a:cs typeface="+mn-cs"/>
              </a:rPr>
              <a:t>	b. Logistics: 				9X5</a:t>
            </a: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dirty="0">
                <a:ln>
                  <a:noFill/>
                </a:ln>
                <a:solidFill>
                  <a:srgbClr val="333333"/>
                </a:solidFill>
                <a:effectLst/>
                <a:uLnTx/>
                <a:uFillTx/>
                <a:latin typeface="Arial"/>
                <a:ea typeface="+mn-ea"/>
                <a:cs typeface="+mn-cs"/>
              </a:rPr>
              <a:t>	c. L1 support: 				16X7</a:t>
            </a: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dirty="0">
                <a:ln>
                  <a:noFill/>
                </a:ln>
                <a:solidFill>
                  <a:srgbClr val="333333"/>
                </a:solidFill>
                <a:effectLst/>
                <a:uLnTx/>
                <a:uFillTx/>
                <a:latin typeface="Arial"/>
                <a:ea typeface="+mn-ea"/>
                <a:cs typeface="+mn-cs"/>
              </a:rPr>
              <a:t>	d. L2 support:  				24X7</a:t>
            </a: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dirty="0">
                <a:ln>
                  <a:noFill/>
                </a:ln>
                <a:solidFill>
                  <a:srgbClr val="333333"/>
                </a:solidFill>
                <a:effectLst/>
                <a:uLnTx/>
                <a:uFillTx/>
                <a:latin typeface="Arial"/>
                <a:ea typeface="+mn-ea"/>
                <a:cs typeface="+mn-cs"/>
              </a:rPr>
              <a:t>	e. L3 Sysadmin Support: 	9X5; On call basis on holidays</a:t>
            </a: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dirty="0">
                <a:ln>
                  <a:noFill/>
                </a:ln>
                <a:solidFill>
                  <a:srgbClr val="333333"/>
                </a:solidFill>
                <a:effectLst/>
                <a:uLnTx/>
                <a:uFillTx/>
                <a:latin typeface="Arial"/>
                <a:ea typeface="+mn-ea"/>
                <a:cs typeface="+mn-cs"/>
              </a:rPr>
              <a:t>	f. Networking: 				24X5; On call basis on holidays</a:t>
            </a: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dirty="0">
                <a:ln>
                  <a:noFill/>
                </a:ln>
                <a:solidFill>
                  <a:srgbClr val="333333"/>
                </a:solidFill>
                <a:effectLst/>
                <a:uLnTx/>
                <a:uFillTx/>
                <a:latin typeface="Arial"/>
                <a:ea typeface="+mn-ea"/>
                <a:cs typeface="+mn-cs"/>
              </a:rPr>
              <a:t>	</a:t>
            </a: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
                <a:srgbClr val="CC6633"/>
              </a:buClr>
              <a:buSzPct val="15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sng" strike="noStrike" kern="0" cap="none" spc="0" normalizeH="0" baseline="0" noProof="0" dirty="0">
                <a:ln>
                  <a:noFill/>
                </a:ln>
                <a:solidFill>
                  <a:srgbClr val="333333"/>
                </a:solidFill>
                <a:effectLst/>
                <a:uLnTx/>
                <a:uFillTx/>
                <a:latin typeface="Arial"/>
                <a:ea typeface="+mn-ea"/>
                <a:cs typeface="+mn-cs"/>
              </a:rPr>
              <a:t> </a:t>
            </a:r>
          </a:p>
          <a:p>
            <a:pPr marL="342900" marR="0" lvl="0" indent="-342900" algn="l" defTabSz="914400" rtl="0" eaLnBrk="1" fontAlgn="base" latinLnBrk="0" hangingPunct="1">
              <a:lnSpc>
                <a:spcPct val="93000"/>
              </a:lnSpc>
              <a:spcBef>
                <a:spcPct val="20000"/>
              </a:spcBef>
              <a:spcAft>
                <a:spcPct val="0"/>
              </a:spcAft>
              <a:buClr>
                <a:srgbClr val="CC6633"/>
              </a:buClr>
              <a:buSzPct val="15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600" b="1" i="0" u="none" strike="noStrike" kern="0" cap="none" spc="0" normalizeH="0" baseline="0" noProof="0" dirty="0">
              <a:ln>
                <a:noFill/>
              </a:ln>
              <a:solidFill>
                <a:srgbClr val="333333"/>
              </a:solidFill>
              <a:effectLst/>
              <a:uLnTx/>
              <a:uFillTx/>
              <a:latin typeface="Arial"/>
              <a:ea typeface="+mn-ea"/>
              <a:cs typeface="+mn-cs"/>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09699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
                <a:srgbClr val="A50021"/>
              </a:buClr>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SLA’s (By TIMS with Internal Customers)</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5" name="Rectangle 2"/>
          <p:cNvSpPr txBox="1">
            <a:spLocks noChangeArrowheads="1"/>
          </p:cNvSpPr>
          <p:nvPr/>
        </p:nvSpPr>
        <p:spPr bwMode="auto">
          <a:xfrm>
            <a:off x="0" y="1143000"/>
            <a:ext cx="8991600" cy="57150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0" marR="0" lvl="0" indent="0" algn="l" defTabSz="914400" rtl="0" eaLnBrk="1" fontAlgn="base" latinLnBrk="0" hangingPunct="1">
              <a:lnSpc>
                <a:spcPct val="93000"/>
              </a:lnSpc>
              <a:spcBef>
                <a:spcPct val="20000"/>
              </a:spcBef>
              <a:spcAft>
                <a:spcPct val="0"/>
              </a:spcAft>
              <a:buClr>
                <a:srgbClr val="CC6633"/>
              </a:buClr>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 typeface="Wingdings" pitchFamily="2" charset="2"/>
              <a:buChar char="q"/>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000" b="1" i="0" u="none" strike="noStrike" kern="0" cap="none" spc="0" normalizeH="0" baseline="0" noProof="0">
                <a:ln>
                  <a:noFill/>
                </a:ln>
                <a:solidFill>
                  <a:srgbClr val="333333"/>
                </a:solidFill>
                <a:effectLst/>
                <a:uLnTx/>
                <a:uFillTx/>
                <a:latin typeface="Arial"/>
                <a:ea typeface="+mn-ea"/>
                <a:cs typeface="+mn-cs"/>
              </a:rPr>
              <a:t>Availability SLAs:</a:t>
            </a:r>
          </a:p>
          <a:p>
            <a:pPr marL="342900" marR="0" lvl="0" indent="-342900" algn="l" defTabSz="914400" rtl="0" eaLnBrk="1" fontAlgn="base" latinLnBrk="0" hangingPunct="1">
              <a:lnSpc>
                <a:spcPct val="93000"/>
              </a:lnSpc>
              <a:spcBef>
                <a:spcPct val="20000"/>
              </a:spcBef>
              <a:spcAft>
                <a:spcPct val="0"/>
              </a:spcAft>
              <a:buClrTx/>
              <a:buSzPct val="126000"/>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a:ln>
                  <a:noFill/>
                </a:ln>
                <a:solidFill>
                  <a:srgbClr val="000000"/>
                </a:solidFill>
                <a:effectLst/>
                <a:uLnTx/>
                <a:uFillTx/>
                <a:latin typeface="Arial"/>
                <a:ea typeface="+mn-ea"/>
                <a:cs typeface="+mn-cs"/>
              </a:rPr>
              <a:t>Exchange Email Service Availability:			&gt;= 99%</a:t>
            </a:r>
          </a:p>
          <a:p>
            <a:pPr marL="342900" marR="0" lvl="0" indent="-342900" algn="l" defTabSz="914400" rtl="0" eaLnBrk="0" fontAlgn="base" latinLnBrk="0" hangingPunct="0">
              <a:lnSpc>
                <a:spcPct val="100000"/>
              </a:lnSpc>
              <a:spcBef>
                <a:spcPct val="20000"/>
              </a:spcBef>
              <a:spcAft>
                <a:spcPct val="0"/>
              </a:spcAft>
              <a:buClr>
                <a:srgbClr val="666699"/>
              </a:buClr>
              <a:buSzPct val="130000"/>
              <a:buFontTx/>
              <a:buChar char="•"/>
              <a:tabLst/>
              <a:defRPr/>
            </a:pPr>
            <a:r>
              <a:rPr kumimoji="0" lang="en-IN" sz="1600" b="1" i="0" u="none" strike="noStrike" kern="0" cap="none" spc="0" normalizeH="0" baseline="0" noProof="0">
                <a:ln>
                  <a:noFill/>
                </a:ln>
                <a:solidFill>
                  <a:srgbClr val="000000"/>
                </a:solidFill>
                <a:effectLst/>
                <a:uLnTx/>
                <a:uFillTx/>
                <a:latin typeface="Arial"/>
                <a:ea typeface="+mn-ea"/>
                <a:cs typeface="+mn-cs"/>
              </a:rPr>
              <a:t>Server MGMT Service Availability (within Data Centre; based on Criticality):</a:t>
            </a:r>
          </a:p>
          <a:p>
            <a:pPr marL="0" marR="0" lvl="0" indent="0" algn="l" defTabSz="914400" rtl="0" eaLnBrk="0" fontAlgn="base" latinLnBrk="0" hangingPunct="0">
              <a:lnSpc>
                <a:spcPct val="100000"/>
              </a:lnSpc>
              <a:spcBef>
                <a:spcPct val="20000"/>
              </a:spcBef>
              <a:spcAft>
                <a:spcPct val="0"/>
              </a:spcAft>
              <a:buClr>
                <a:srgbClr val="666699"/>
              </a:buClr>
              <a:buSzPct val="130000"/>
              <a:buFontTx/>
              <a:buNone/>
              <a:tabLst/>
              <a:defRPr/>
            </a:pPr>
            <a:r>
              <a:rPr kumimoji="0" lang="en-IN" sz="1600" b="1" i="0" u="none" strike="noStrike" kern="0" cap="none" spc="0" normalizeH="0" baseline="0" noProof="0">
                <a:ln>
                  <a:noFill/>
                </a:ln>
                <a:solidFill>
                  <a:srgbClr val="000000"/>
                </a:solidFill>
                <a:effectLst/>
                <a:uLnTx/>
                <a:uFillTx/>
                <a:latin typeface="Arial"/>
                <a:ea typeface="+mn-ea"/>
                <a:cs typeface="+mn-cs"/>
              </a:rPr>
              <a:t>	- High        		&gt;= 99%</a:t>
            </a:r>
          </a:p>
          <a:p>
            <a:pPr marL="0" marR="0" lvl="0" indent="0" algn="l" defTabSz="914400" rtl="0" eaLnBrk="0" fontAlgn="base" latinLnBrk="0" hangingPunct="0">
              <a:lnSpc>
                <a:spcPct val="100000"/>
              </a:lnSpc>
              <a:spcBef>
                <a:spcPct val="20000"/>
              </a:spcBef>
              <a:spcAft>
                <a:spcPct val="0"/>
              </a:spcAft>
              <a:buClr>
                <a:srgbClr val="666699"/>
              </a:buClr>
              <a:buSzPct val="130000"/>
              <a:buFontTx/>
              <a:buNone/>
              <a:tabLst/>
              <a:defRPr/>
            </a:pPr>
            <a:r>
              <a:rPr kumimoji="0" lang="en-IN" sz="1600" b="1" i="0" u="none" strike="noStrike" kern="0" cap="none" spc="0" normalizeH="0" baseline="0" noProof="0">
                <a:ln>
                  <a:noFill/>
                </a:ln>
                <a:solidFill>
                  <a:srgbClr val="000000"/>
                </a:solidFill>
                <a:effectLst/>
                <a:uLnTx/>
                <a:uFillTx/>
                <a:latin typeface="Arial"/>
                <a:ea typeface="+mn-ea"/>
                <a:cs typeface="+mn-cs"/>
              </a:rPr>
              <a:t>	- Medium	 		&gt;= 97.5%</a:t>
            </a:r>
          </a:p>
          <a:p>
            <a:pPr marL="0" marR="0" lvl="0" indent="0" algn="l" defTabSz="914400" rtl="0" eaLnBrk="0" fontAlgn="base" latinLnBrk="0" hangingPunct="0">
              <a:lnSpc>
                <a:spcPct val="100000"/>
              </a:lnSpc>
              <a:spcBef>
                <a:spcPct val="20000"/>
              </a:spcBef>
              <a:spcAft>
                <a:spcPct val="0"/>
              </a:spcAft>
              <a:buClr>
                <a:srgbClr val="666699"/>
              </a:buClr>
              <a:buSzPct val="130000"/>
              <a:buFontTx/>
              <a:buNone/>
              <a:tabLst/>
              <a:defRPr/>
            </a:pPr>
            <a:r>
              <a:rPr kumimoji="0" lang="en-IN" sz="1600" b="1" i="0" u="none" strike="noStrike" kern="0" cap="none" spc="0" normalizeH="0" baseline="0" noProof="0">
                <a:ln>
                  <a:noFill/>
                </a:ln>
                <a:solidFill>
                  <a:srgbClr val="000000"/>
                </a:solidFill>
                <a:effectLst/>
                <a:uLnTx/>
                <a:uFillTx/>
                <a:latin typeface="Arial"/>
                <a:ea typeface="+mn-ea"/>
                <a:cs typeface="+mn-cs"/>
              </a:rPr>
              <a:t>	- Low	 		&gt;= 95%</a:t>
            </a:r>
          </a:p>
          <a:p>
            <a:pPr marL="342900" marR="0" lvl="0" indent="-342900" algn="l" defTabSz="914400" rtl="0" eaLnBrk="1" fontAlgn="base" latinLnBrk="0" hangingPunct="1">
              <a:lnSpc>
                <a:spcPct val="93000"/>
              </a:lnSpc>
              <a:spcBef>
                <a:spcPct val="20000"/>
              </a:spcBef>
              <a:spcAft>
                <a:spcPct val="0"/>
              </a:spcAft>
              <a:buClrTx/>
              <a:buSzPct val="126000"/>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a:ln>
                  <a:noFill/>
                </a:ln>
                <a:solidFill>
                  <a:srgbClr val="000000"/>
                </a:solidFill>
                <a:effectLst/>
                <a:uLnTx/>
                <a:uFillTx/>
                <a:latin typeface="Arial"/>
                <a:ea typeface="+mn-ea"/>
                <a:cs typeface="+mn-cs"/>
              </a:rPr>
              <a:t>Network Link Availability: 					&gt;= 99% (Cumulative all links)</a:t>
            </a:r>
          </a:p>
          <a:p>
            <a:pPr marL="342900" marR="0" lvl="0" indent="-342900" algn="l" defTabSz="914400" rtl="0" eaLnBrk="1" fontAlgn="base" latinLnBrk="0" hangingPunct="1">
              <a:lnSpc>
                <a:spcPct val="93000"/>
              </a:lnSpc>
              <a:spcBef>
                <a:spcPct val="20000"/>
              </a:spcBef>
              <a:spcAft>
                <a:spcPct val="0"/>
              </a:spcAft>
              <a:buClrTx/>
              <a:buSzPct val="126000"/>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a:ln>
                  <a:noFill/>
                </a:ln>
                <a:solidFill>
                  <a:srgbClr val="000000"/>
                </a:solidFill>
                <a:effectLst/>
                <a:uLnTx/>
                <a:uFillTx/>
                <a:latin typeface="Arial"/>
                <a:ea typeface="+mn-ea"/>
                <a:cs typeface="+mn-cs"/>
              </a:rPr>
              <a:t>Backup Job Success (Systems): 			&gt;= 99.2%</a:t>
            </a:r>
          </a:p>
          <a:p>
            <a:pPr marL="342900" marR="0" lvl="0" indent="-342900" algn="l" defTabSz="914400" rtl="0" eaLnBrk="1" fontAlgn="base" latinLnBrk="0" hangingPunct="1">
              <a:lnSpc>
                <a:spcPct val="93000"/>
              </a:lnSpc>
              <a:spcBef>
                <a:spcPct val="20000"/>
              </a:spcBef>
              <a:spcAft>
                <a:spcPct val="0"/>
              </a:spcAft>
              <a:buClrTx/>
              <a:buSzPct val="126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a:ln>
                <a:noFill/>
              </a:ln>
              <a:solidFill>
                <a:srgbClr val="FF0000"/>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 typeface="Wingdings" pitchFamily="2" charset="2"/>
              <a:buChar char="q"/>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000" b="1" i="0" u="none" strike="noStrike" kern="0" cap="none" spc="0" normalizeH="0" baseline="0" noProof="0">
                <a:ln>
                  <a:noFill/>
                </a:ln>
                <a:solidFill>
                  <a:srgbClr val="333333"/>
                </a:solidFill>
                <a:effectLst/>
                <a:uLnTx/>
                <a:uFillTx/>
                <a:latin typeface="Arial"/>
                <a:ea typeface="+mn-ea"/>
                <a:cs typeface="+mn-cs"/>
              </a:rPr>
              <a:t>New Procurement SLAs: </a:t>
            </a:r>
          </a:p>
          <a:p>
            <a:pPr marL="0" marR="0" lvl="0" indent="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a:ln>
                  <a:noFill/>
                </a:ln>
                <a:solidFill>
                  <a:srgbClr val="333333"/>
                </a:solidFill>
                <a:effectLst/>
                <a:uLnTx/>
                <a:uFillTx/>
                <a:latin typeface="Arial"/>
                <a:ea typeface="+mn-ea"/>
                <a:cs typeface="+mn-cs"/>
              </a:rPr>
              <a:t>	4 to 6 weeks (standard). On case to case basis, Logistics informs the concerned 	requestor about the actual delivery time by mail.</a:t>
            </a:r>
            <a:endParaRPr kumimoji="0" lang="en-GB" sz="1600" b="1" i="0" u="sng"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a:ln>
                  <a:noFill/>
                </a:ln>
                <a:solidFill>
                  <a:srgbClr val="333333"/>
                </a:solidFill>
                <a:effectLst/>
                <a:uLnTx/>
                <a:uFillTx/>
                <a:latin typeface="Arial"/>
                <a:ea typeface="+mn-ea"/>
                <a:cs typeface="+mn-cs"/>
              </a:rPr>
              <a:t>     </a:t>
            </a:r>
            <a:r>
              <a:rPr kumimoji="0" lang="en-GB" sz="1600" b="1" i="0" u="sng" strike="noStrike" kern="0" cap="none" spc="0" normalizeH="0" baseline="0" noProof="0">
                <a:ln>
                  <a:noFill/>
                </a:ln>
                <a:solidFill>
                  <a:srgbClr val="333333"/>
                </a:solidFill>
                <a:effectLst/>
                <a:uLnTx/>
                <a:uFillTx/>
                <a:latin typeface="Arial"/>
                <a:ea typeface="+mn-ea"/>
                <a:cs typeface="+mn-cs"/>
              </a:rPr>
              <a:t>Note: The SLA starts only after all the required approvals are available (including budget allocation etc., as applicable).</a:t>
            </a: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1" i="0" u="sng"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none" strike="noStrike" kern="0" cap="none" spc="0" normalizeH="0" baseline="0" noProof="0">
                <a:ln>
                  <a:noFill/>
                </a:ln>
                <a:solidFill>
                  <a:srgbClr val="333333"/>
                </a:solidFill>
                <a:effectLst/>
                <a:uLnTx/>
                <a:uFillTx/>
                <a:latin typeface="Arial"/>
                <a:ea typeface="+mn-ea"/>
                <a:cs typeface="+mn-cs"/>
              </a:rPr>
              <a:t>      </a:t>
            </a:r>
            <a:endParaRPr kumimoji="0" lang="en-GB" sz="1600" b="1" i="0" u="sng"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
                <a:srgbClr val="CC6633"/>
              </a:buClr>
              <a:buSzPct val="15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600" b="1" i="0" u="sng" strike="noStrike" kern="0" cap="none" spc="0" normalizeH="0" baseline="0" noProof="0">
                <a:ln>
                  <a:noFill/>
                </a:ln>
                <a:solidFill>
                  <a:srgbClr val="333333"/>
                </a:solidFill>
                <a:effectLst/>
                <a:uLnTx/>
                <a:uFillTx/>
                <a:latin typeface="Arial"/>
                <a:ea typeface="+mn-ea"/>
                <a:cs typeface="+mn-cs"/>
              </a:rPr>
              <a:t> </a:t>
            </a:r>
          </a:p>
          <a:p>
            <a:pPr marL="342900" marR="0" lvl="0" indent="-342900" algn="l" defTabSz="914400" rtl="0" eaLnBrk="1" fontAlgn="base" latinLnBrk="0" hangingPunct="1">
              <a:lnSpc>
                <a:spcPct val="93000"/>
              </a:lnSpc>
              <a:spcBef>
                <a:spcPct val="20000"/>
              </a:spcBef>
              <a:spcAft>
                <a:spcPct val="0"/>
              </a:spcAft>
              <a:buClr>
                <a:srgbClr val="CC6633"/>
              </a:buClr>
              <a:buSzPct val="15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600" b="1" i="0" u="none" strike="noStrike" kern="0" cap="none" spc="0" normalizeH="0" baseline="0" noProof="0" dirty="0">
              <a:ln>
                <a:noFill/>
              </a:ln>
              <a:solidFill>
                <a:srgbClr val="333333"/>
              </a:solidFill>
              <a:effectLst/>
              <a:uLnTx/>
              <a:uFillTx/>
              <a:latin typeface="Arial"/>
              <a:ea typeface="+mn-ea"/>
              <a:cs typeface="+mn-cs"/>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01186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
                <a:srgbClr val="A50021"/>
              </a:buClr>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Call Priorities &amp; SLAs </a:t>
            </a:r>
            <a:br>
              <a:rPr kumimoji="0" lang="en-GB" sz="2800" b="1" i="0" u="none" strike="noStrike" kern="1200" cap="none" spc="0" normalizeH="0" baseline="0" noProof="0">
                <a:ln>
                  <a:noFill/>
                </a:ln>
                <a:solidFill>
                  <a:srgbClr val="A50021"/>
                </a:solidFill>
                <a:effectLst/>
                <a:uLnTx/>
                <a:uFillTx/>
                <a:latin typeface="Arial"/>
                <a:ea typeface="+mj-ea"/>
                <a:cs typeface="+mj-cs"/>
              </a:rPr>
            </a:br>
            <a:r>
              <a:rPr kumimoji="0" lang="en-GB" sz="2800" b="1" i="0" u="none" strike="noStrike" kern="1200" cap="none" spc="0" normalizeH="0" baseline="0" noProof="0">
                <a:ln>
                  <a:noFill/>
                </a:ln>
                <a:solidFill>
                  <a:srgbClr val="A50021"/>
                </a:solidFill>
                <a:effectLst/>
                <a:uLnTx/>
                <a:uFillTx/>
                <a:latin typeface="Arial"/>
                <a:ea typeface="+mj-ea"/>
                <a:cs typeface="+mj-cs"/>
              </a:rPr>
              <a:t>(By TIMS with Internal Customers)</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5" name="Rectangle 2"/>
          <p:cNvSpPr txBox="1">
            <a:spLocks noChangeArrowheads="1"/>
          </p:cNvSpPr>
          <p:nvPr/>
        </p:nvSpPr>
        <p:spPr bwMode="auto">
          <a:xfrm>
            <a:off x="0" y="990600"/>
            <a:ext cx="8991600" cy="58674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sng"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800" b="1" i="0" u="none" strike="noStrike" kern="1200" cap="none" spc="0" normalizeH="0" baseline="0" noProof="0">
              <a:ln>
                <a:noFill/>
              </a:ln>
              <a:solidFill>
                <a:srgbClr val="990099"/>
              </a:solidFill>
              <a:effectLst/>
              <a:uLnTx/>
              <a:uFillTx/>
              <a:latin typeface="Arial" charset="0"/>
              <a:ea typeface="+mn-ea"/>
              <a:cs typeface="Arial" charset="0"/>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
                <a:srgbClr val="CC6633"/>
              </a:buClr>
              <a:buSzPct val="15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600" b="1" i="0" u="none" strike="noStrike" kern="0" cap="none" spc="0" normalizeH="0" baseline="0" noProof="0" dirty="0">
              <a:ln>
                <a:noFill/>
              </a:ln>
              <a:solidFill>
                <a:srgbClr val="333333"/>
              </a:solidFill>
              <a:effectLst/>
              <a:uLnTx/>
              <a:uFillTx/>
              <a:latin typeface="Arial"/>
              <a:ea typeface="+mn-ea"/>
              <a:cs typeface="+mn-cs"/>
            </a:endParaRPr>
          </a:p>
        </p:txBody>
      </p:sp>
      <p:sp>
        <p:nvSpPr>
          <p:cNvPr id="6" name="Rectangle 5"/>
          <p:cNvSpPr/>
          <p:nvPr/>
        </p:nvSpPr>
        <p:spPr>
          <a:xfrm>
            <a:off x="148590" y="1197918"/>
            <a:ext cx="8732520" cy="584775"/>
          </a:xfrm>
          <a:prstGeom prst="rect">
            <a:avLst/>
          </a:prstGeom>
        </p:spPr>
        <p:txBody>
          <a:bodyPr wrap="square">
            <a:spAutoFit/>
          </a:bodyPr>
          <a:lstStyle/>
          <a:p>
            <a:pPr defTabSz="914400" fontAlgn="base">
              <a:spcBef>
                <a:spcPct val="0"/>
              </a:spcBef>
              <a:spcAft>
                <a:spcPct val="0"/>
              </a:spcAft>
            </a:pPr>
            <a:r>
              <a:rPr lang="en-US" sz="1600" b="1" dirty="0">
                <a:solidFill>
                  <a:srgbClr val="000000"/>
                </a:solidFill>
                <a:latin typeface="Arial" charset="0"/>
                <a:cs typeface="Arial" charset="0"/>
              </a:rPr>
              <a:t>The priority of the incident / request shall be based on the urgency and impact as per the table below</a:t>
            </a:r>
            <a:r>
              <a:rPr lang="en-US" sz="1400" b="1" dirty="0">
                <a:solidFill>
                  <a:srgbClr val="000000"/>
                </a:solidFill>
                <a:latin typeface="Arial" charset="0"/>
                <a:cs typeface="Arial"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204493231"/>
              </p:ext>
            </p:extLst>
          </p:nvPr>
        </p:nvGraphicFramePr>
        <p:xfrm>
          <a:off x="800100" y="1988818"/>
          <a:ext cx="7635240" cy="3543300"/>
        </p:xfrm>
        <a:graphic>
          <a:graphicData uri="http://schemas.openxmlformats.org/drawingml/2006/table">
            <a:tbl>
              <a:tblPr/>
              <a:tblGrid>
                <a:gridCol w="4223964">
                  <a:extLst>
                    <a:ext uri="{9D8B030D-6E8A-4147-A177-3AD203B41FA5}">
                      <a16:colId xmlns:a16="http://schemas.microsoft.com/office/drawing/2014/main" val="20000"/>
                    </a:ext>
                  </a:extLst>
                </a:gridCol>
                <a:gridCol w="1203980">
                  <a:extLst>
                    <a:ext uri="{9D8B030D-6E8A-4147-A177-3AD203B41FA5}">
                      <a16:colId xmlns:a16="http://schemas.microsoft.com/office/drawing/2014/main" val="20001"/>
                    </a:ext>
                  </a:extLst>
                </a:gridCol>
                <a:gridCol w="1103648">
                  <a:extLst>
                    <a:ext uri="{9D8B030D-6E8A-4147-A177-3AD203B41FA5}">
                      <a16:colId xmlns:a16="http://schemas.microsoft.com/office/drawing/2014/main" val="20002"/>
                    </a:ext>
                  </a:extLst>
                </a:gridCol>
                <a:gridCol w="1103648">
                  <a:extLst>
                    <a:ext uri="{9D8B030D-6E8A-4147-A177-3AD203B41FA5}">
                      <a16:colId xmlns:a16="http://schemas.microsoft.com/office/drawing/2014/main" val="20003"/>
                    </a:ext>
                  </a:extLst>
                </a:gridCol>
              </a:tblGrid>
              <a:tr h="485289">
                <a:tc rowSpan="2">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b="1" dirty="0">
                          <a:effectLst/>
                        </a:rPr>
                        <a:t>Impact</a:t>
                      </a:r>
                      <a:endParaRPr lang="en-US" sz="16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gridSpan="3">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gn="ctr">
                        <a:lnSpc>
                          <a:spcPct val="115000"/>
                        </a:lnSpc>
                        <a:spcBef>
                          <a:spcPts val="0"/>
                        </a:spcBef>
                        <a:spcAft>
                          <a:spcPts val="0"/>
                        </a:spcAft>
                      </a:pPr>
                      <a:r>
                        <a:rPr lang="en-US" sz="1600" b="1" dirty="0">
                          <a:effectLst/>
                        </a:rPr>
                        <a:t>Urgency</a:t>
                      </a:r>
                      <a:endParaRPr lang="en-US" sz="16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8787">
                <a:tc vMerge="1">
                  <a:txBody>
                    <a:bodyPr/>
                    <a:lstStyle/>
                    <a:p>
                      <a:endParaRPr lang="en-US"/>
                    </a:p>
                  </a:txBody>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b="1" dirty="0">
                          <a:effectLst/>
                        </a:rPr>
                        <a:t>High</a:t>
                      </a:r>
                      <a:endParaRPr lang="en-US" sz="16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b="1" dirty="0">
                          <a:effectLst/>
                        </a:rPr>
                        <a:t>Medium</a:t>
                      </a:r>
                      <a:endParaRPr lang="en-US" sz="16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b="1" dirty="0">
                          <a:effectLst/>
                        </a:rPr>
                        <a:t>Low</a:t>
                      </a:r>
                      <a:endParaRPr lang="en-US" sz="16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1"/>
                  </a:ext>
                </a:extLst>
              </a:tr>
              <a:tr h="42878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Affects Overall Company Business</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P1</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P2</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a:effectLst/>
                        </a:rPr>
                        <a:t>P3</a:t>
                      </a:r>
                      <a:endParaRPr lang="en-US" sz="160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2"/>
                  </a:ext>
                </a:extLst>
              </a:tr>
              <a:tr h="42878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Affects Site / ODC</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P1</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P2</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P3</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3"/>
                  </a:ext>
                </a:extLst>
              </a:tr>
              <a:tr h="42878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Affects Project/ Department</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P2</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a:effectLst/>
                        </a:rPr>
                        <a:t>P3</a:t>
                      </a:r>
                      <a:endParaRPr lang="en-US" sz="160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P3</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4"/>
                  </a:ext>
                </a:extLst>
              </a:tr>
              <a:tr h="42878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Affects single user</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P2</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P3</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P4</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5"/>
                  </a:ext>
                </a:extLst>
              </a:tr>
              <a:tr h="48528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b="1" dirty="0">
                          <a:effectLst/>
                        </a:rPr>
                        <a:t>Service Requests</a:t>
                      </a:r>
                      <a:endParaRPr lang="en-US" sz="16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P3</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P4</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P4</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6"/>
                  </a:ext>
                </a:extLst>
              </a:tr>
              <a:tr h="42878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b="1" dirty="0">
                          <a:effectLst/>
                        </a:rPr>
                        <a:t>Scheduled Calls</a:t>
                      </a:r>
                      <a:endParaRPr lang="en-US" sz="16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a:effectLst/>
                        </a:rPr>
                        <a:t>P5</a:t>
                      </a:r>
                      <a:endParaRPr lang="en-US" sz="160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P5</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600" dirty="0">
                          <a:effectLst/>
                        </a:rPr>
                        <a:t>P5</a:t>
                      </a:r>
                      <a:endParaRPr lang="en-US" sz="16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7"/>
                  </a:ext>
                </a:extLst>
              </a:tr>
            </a:tbl>
          </a:graphicData>
        </a:graphic>
      </p:graphicFrame>
      <p:pic>
        <p:nvPicPr>
          <p:cNvPr id="8"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43290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2"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
                <a:srgbClr val="A50021"/>
              </a:buClr>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Call Priorities &amp; SLAs (By TIMS with Internal Customers)</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13" name="Rectangle 2"/>
          <p:cNvSpPr txBox="1">
            <a:spLocks noChangeArrowheads="1"/>
          </p:cNvSpPr>
          <p:nvPr/>
        </p:nvSpPr>
        <p:spPr bwMode="auto">
          <a:xfrm>
            <a:off x="0" y="990600"/>
            <a:ext cx="8991600" cy="58674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sng"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
                <a:srgbClr val="CC6633"/>
              </a:buClr>
              <a:buSzPct val="15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600" b="1" i="0" u="none" strike="noStrike" kern="0" cap="none" spc="0" normalizeH="0" baseline="0" noProof="0" dirty="0">
              <a:ln>
                <a:noFill/>
              </a:ln>
              <a:solidFill>
                <a:srgbClr val="333333"/>
              </a:solidFill>
              <a:effectLst/>
              <a:uLnTx/>
              <a:uFillTx/>
              <a:latin typeface="Arial"/>
              <a:ea typeface="+mn-ea"/>
              <a:cs typeface="+mn-cs"/>
            </a:endParaRPr>
          </a:p>
        </p:txBody>
      </p:sp>
      <p:graphicFrame>
        <p:nvGraphicFramePr>
          <p:cNvPr id="14" name="Table 13"/>
          <p:cNvGraphicFramePr>
            <a:graphicFrameLocks noGrp="1"/>
          </p:cNvGraphicFramePr>
          <p:nvPr>
            <p:extLst>
              <p:ext uri="{D42A27DB-BD31-4B8C-83A1-F6EECF244321}">
                <p14:modId xmlns:p14="http://schemas.microsoft.com/office/powerpoint/2010/main" val="2910885282"/>
              </p:ext>
            </p:extLst>
          </p:nvPr>
        </p:nvGraphicFramePr>
        <p:xfrm>
          <a:off x="274320" y="2126075"/>
          <a:ext cx="8343900" cy="3221656"/>
        </p:xfrm>
        <a:graphic>
          <a:graphicData uri="http://schemas.openxmlformats.org/drawingml/2006/table">
            <a:tbl>
              <a:tblPr/>
              <a:tblGrid>
                <a:gridCol w="2317750">
                  <a:extLst>
                    <a:ext uri="{9D8B030D-6E8A-4147-A177-3AD203B41FA5}">
                      <a16:colId xmlns:a16="http://schemas.microsoft.com/office/drawing/2014/main" val="20000"/>
                    </a:ext>
                  </a:extLst>
                </a:gridCol>
                <a:gridCol w="2142686">
                  <a:extLst>
                    <a:ext uri="{9D8B030D-6E8A-4147-A177-3AD203B41FA5}">
                      <a16:colId xmlns:a16="http://schemas.microsoft.com/office/drawing/2014/main" val="20001"/>
                    </a:ext>
                  </a:extLst>
                </a:gridCol>
                <a:gridCol w="3883464">
                  <a:extLst>
                    <a:ext uri="{9D8B030D-6E8A-4147-A177-3AD203B41FA5}">
                      <a16:colId xmlns:a16="http://schemas.microsoft.com/office/drawing/2014/main" val="20002"/>
                    </a:ext>
                  </a:extLst>
                </a:gridCol>
              </a:tblGrid>
              <a:tr h="51623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b="1" dirty="0">
                          <a:effectLst/>
                        </a:rPr>
                        <a:t>SLA Name</a:t>
                      </a:r>
                      <a:endParaRPr lang="en-US" sz="18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b="1" dirty="0">
                          <a:effectLst/>
                        </a:rPr>
                        <a:t>Response Time </a:t>
                      </a:r>
                      <a:endParaRPr lang="en-US" sz="18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b="1" dirty="0">
                          <a:effectLst/>
                        </a:rPr>
                        <a:t>Resolution Time </a:t>
                      </a:r>
                      <a:endParaRPr lang="en-US" sz="18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0"/>
                  </a:ext>
                </a:extLst>
              </a:tr>
              <a:tr h="51623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dirty="0">
                          <a:effectLst/>
                        </a:rPr>
                        <a:t>Priority P1</a:t>
                      </a:r>
                      <a:endParaRPr lang="en-US" sz="18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a:effectLst/>
                        </a:rPr>
                        <a:t>30 Mins</a:t>
                      </a:r>
                      <a:endParaRPr lang="en-US" sz="180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dirty="0">
                          <a:effectLst/>
                        </a:rPr>
                        <a:t> 08 </a:t>
                      </a:r>
                      <a:r>
                        <a:rPr lang="en-US" sz="1800" dirty="0" err="1">
                          <a:effectLst/>
                        </a:rPr>
                        <a:t>Hrs</a:t>
                      </a:r>
                      <a:endParaRPr lang="en-US" sz="18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1"/>
                  </a:ext>
                </a:extLst>
              </a:tr>
              <a:tr h="51623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dirty="0">
                          <a:effectLst/>
                        </a:rPr>
                        <a:t>Priority P2</a:t>
                      </a:r>
                      <a:endParaRPr lang="en-US" sz="18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dirty="0">
                          <a:effectLst/>
                        </a:rPr>
                        <a:t>1 </a:t>
                      </a:r>
                      <a:r>
                        <a:rPr lang="en-US" sz="1800" dirty="0" err="1">
                          <a:effectLst/>
                        </a:rPr>
                        <a:t>Hrs</a:t>
                      </a:r>
                      <a:endParaRPr lang="en-US" sz="18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a:effectLst/>
                        </a:rPr>
                        <a:t> 16 Hrs </a:t>
                      </a:r>
                      <a:endParaRPr lang="en-US" sz="180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2"/>
                  </a:ext>
                </a:extLst>
              </a:tr>
              <a:tr h="51623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dirty="0">
                          <a:effectLst/>
                        </a:rPr>
                        <a:t>Priority P3</a:t>
                      </a:r>
                      <a:endParaRPr lang="en-US" sz="18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dirty="0">
                          <a:effectLst/>
                        </a:rPr>
                        <a:t>3 </a:t>
                      </a:r>
                      <a:r>
                        <a:rPr lang="en-US" sz="1800" dirty="0" err="1">
                          <a:effectLst/>
                        </a:rPr>
                        <a:t>Hrs</a:t>
                      </a:r>
                      <a:endParaRPr lang="en-US" sz="18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dirty="0">
                          <a:effectLst/>
                        </a:rPr>
                        <a:t> 24 </a:t>
                      </a:r>
                      <a:r>
                        <a:rPr lang="en-US" sz="1800" dirty="0" err="1">
                          <a:effectLst/>
                        </a:rPr>
                        <a:t>Hrs</a:t>
                      </a:r>
                      <a:r>
                        <a:rPr lang="en-US" sz="1800" dirty="0">
                          <a:effectLst/>
                        </a:rPr>
                        <a:t> </a:t>
                      </a:r>
                      <a:endParaRPr lang="en-US" sz="18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3"/>
                  </a:ext>
                </a:extLst>
              </a:tr>
              <a:tr h="51623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a:effectLst/>
                        </a:rPr>
                        <a:t>Priority P4</a:t>
                      </a:r>
                      <a:endParaRPr lang="en-US" sz="180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dirty="0">
                          <a:effectLst/>
                        </a:rPr>
                        <a:t>6 </a:t>
                      </a:r>
                      <a:r>
                        <a:rPr lang="en-US" sz="1800" dirty="0" err="1">
                          <a:effectLst/>
                        </a:rPr>
                        <a:t>Hrs</a:t>
                      </a:r>
                      <a:endParaRPr lang="en-US" sz="18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a:effectLst/>
                        </a:rPr>
                        <a:t> 5 days</a:t>
                      </a:r>
                      <a:endParaRPr lang="en-US" sz="180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4"/>
                  </a:ext>
                </a:extLst>
              </a:tr>
              <a:tr h="51623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a:effectLst/>
                        </a:rPr>
                        <a:t>Priority P5</a:t>
                      </a:r>
                      <a:endParaRPr lang="en-US" sz="180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dirty="0">
                          <a:effectLst/>
                        </a:rPr>
                        <a:t>12 </a:t>
                      </a:r>
                      <a:r>
                        <a:rPr lang="en-US" sz="1800" dirty="0" err="1">
                          <a:effectLst/>
                        </a:rPr>
                        <a:t>Hrs</a:t>
                      </a:r>
                      <a:endParaRPr lang="en-US" sz="1800"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1800" dirty="0">
                          <a:effectLst/>
                        </a:rPr>
                        <a:t> As agreed with customer </a:t>
                      </a:r>
                      <a:r>
                        <a:rPr lang="en-US" sz="1800" b="1" dirty="0">
                          <a:effectLst/>
                        </a:rPr>
                        <a:t>(Scheduled Calls)</a:t>
                      </a:r>
                      <a:endParaRPr lang="en-US" sz="1800" b="1" dirty="0">
                        <a:effectLst/>
                        <a:latin typeface="Calibri"/>
                        <a:ea typeface="Calibri"/>
                        <a:cs typeface="Times New Roman"/>
                      </a:endParaRPr>
                    </a:p>
                  </a:txBody>
                  <a:tcPr marL="68580" marR="68580" marT="9525"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5"/>
                  </a:ext>
                </a:extLst>
              </a:tr>
            </a:tbl>
          </a:graphicData>
        </a:graphic>
      </p:graphicFrame>
      <p:sp>
        <p:nvSpPr>
          <p:cNvPr id="15" name="Rectangle 1"/>
          <p:cNvSpPr>
            <a:spLocks noChangeArrowheads="1"/>
          </p:cNvSpPr>
          <p:nvPr/>
        </p:nvSpPr>
        <p:spPr bwMode="auto">
          <a:xfrm>
            <a:off x="1" y="1195334"/>
            <a:ext cx="906399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en-US" sz="1600" b="1" dirty="0">
                <a:solidFill>
                  <a:srgbClr val="000000"/>
                </a:solidFill>
                <a:latin typeface="Arial" charset="0"/>
                <a:cs typeface="Arial" charset="0"/>
              </a:rPr>
              <a:t>Service Level Agreements (SLA) has been defined as below. All incidents / requests shall be addressed as per this SLA.</a:t>
            </a:r>
          </a:p>
          <a:p>
            <a:pPr defTabSz="914400" eaLnBrk="0" fontAlgn="base" hangingPunct="0">
              <a:spcBef>
                <a:spcPct val="0"/>
              </a:spcBef>
              <a:spcAft>
                <a:spcPct val="0"/>
              </a:spcAft>
            </a:pPr>
            <a:endParaRPr lang="en-US" sz="1400" b="1" dirty="0">
              <a:solidFill>
                <a:srgbClr val="000000"/>
              </a:solidFill>
              <a:latin typeface="Arial" pitchFamily="34" charset="0"/>
              <a:cs typeface="Arial" pitchFamily="34" charset="0"/>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892385"/>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txBox="1">
            <a:spLocks/>
          </p:cNvSpPr>
          <p:nvPr/>
        </p:nvSpPr>
        <p:spPr>
          <a:xfrm>
            <a:off x="76200" y="304801"/>
            <a:ext cx="7086600" cy="685800"/>
          </a:xfrm>
          <a:prstGeom prst="rect">
            <a:avLst/>
          </a:prstGeom>
        </p:spPr>
        <p:txBody>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defTabSz="914400"/>
            <a:r>
              <a:rPr lang="en-GB" sz="2400">
                <a:solidFill>
                  <a:srgbClr val="000000"/>
                </a:solidFill>
                <a:latin typeface="Arial"/>
              </a:rPr>
              <a:t>  Logistics SLA’s</a:t>
            </a:r>
            <a:r>
              <a:rPr lang="en-GB" sz="2400">
                <a:latin typeface="Arial"/>
              </a:rPr>
              <a:t> </a:t>
            </a:r>
            <a:endParaRPr lang="en-IN" sz="2400" dirty="0">
              <a:solidFill>
                <a:srgbClr val="000000"/>
              </a:solidFill>
              <a:latin typeface="Arial"/>
            </a:endParaRPr>
          </a:p>
        </p:txBody>
      </p:sp>
      <p:sp>
        <p:nvSpPr>
          <p:cNvPr id="3" name="Subtitle 2"/>
          <p:cNvSpPr txBox="1">
            <a:spLocks/>
          </p:cNvSpPr>
          <p:nvPr/>
        </p:nvSpPr>
        <p:spPr>
          <a:xfrm>
            <a:off x="152400" y="1371600"/>
            <a:ext cx="8305800" cy="5105400"/>
          </a:xfrm>
          <a:prstGeom prst="rect">
            <a:avLst/>
          </a:prstGeom>
        </p:spPr>
        <p:txBody>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defTabSz="914400" eaLnBrk="1" hangingPunct="1">
              <a:lnSpc>
                <a:spcPct val="93000"/>
              </a:lnSpc>
              <a:buClr>
                <a:srgbClr val="CC6633"/>
              </a:buClr>
              <a:buSzPct val="15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000" kern="0">
              <a:latin typeface="Arial"/>
            </a:endParaRPr>
          </a:p>
          <a:p>
            <a:pPr algn="just" defTabSz="914400" eaLnBrk="1" hangingPunct="1">
              <a:lnSpc>
                <a:spcPct val="93000"/>
              </a:lnSpc>
              <a:buClrTx/>
              <a:buSzPct val="126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kern="0">
                <a:solidFill>
                  <a:srgbClr val="000000"/>
                </a:solidFill>
                <a:latin typeface="Arial"/>
              </a:rPr>
              <a:t>Desktop Allocation : Within 2 working days for 90% of cases</a:t>
            </a:r>
          </a:p>
          <a:p>
            <a:pPr algn="just" defTabSz="914400" eaLnBrk="1" hangingPunct="1">
              <a:lnSpc>
                <a:spcPct val="93000"/>
              </a:lnSpc>
              <a:buClrTx/>
              <a:buSzPct val="126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kern="0">
                <a:solidFill>
                  <a:srgbClr val="000000"/>
                </a:solidFill>
                <a:latin typeface="Arial"/>
              </a:rPr>
              <a:t>Laptop   Allocation :  Within 2 working days for 90% of cases</a:t>
            </a:r>
          </a:p>
          <a:p>
            <a:pPr algn="just" defTabSz="914400" eaLnBrk="1" hangingPunct="1">
              <a:lnSpc>
                <a:spcPct val="93000"/>
              </a:lnSpc>
              <a:buClrTx/>
              <a:buSzPct val="126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kern="0">
                <a:solidFill>
                  <a:srgbClr val="000000"/>
                </a:solidFill>
                <a:latin typeface="Arial"/>
              </a:rPr>
              <a:t>Consumables and Spares : Within 2 working days for 90% of cases</a:t>
            </a:r>
          </a:p>
          <a:p>
            <a:pPr defTabSz="914400" eaLnBrk="1" hangingPunct="1">
              <a:lnSpc>
                <a:spcPct val="93000"/>
              </a:lnSpc>
              <a:buClrTx/>
              <a:buSzPct val="126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kern="0">
                <a:solidFill>
                  <a:srgbClr val="000000"/>
                </a:solidFill>
                <a:latin typeface="Arial"/>
              </a:rPr>
              <a:t>Shifting Requisitions  : Scheduled call (As agreed with the customer)</a:t>
            </a:r>
          </a:p>
          <a:p>
            <a:pPr defTabSz="914400" eaLnBrk="1" hangingPunct="1">
              <a:lnSpc>
                <a:spcPct val="93000"/>
              </a:lnSpc>
              <a:buClrTx/>
              <a:buSzPct val="126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kern="0">
              <a:solidFill>
                <a:srgbClr val="FF0000"/>
              </a:solidFill>
              <a:latin typeface="Arial"/>
            </a:endParaRPr>
          </a:p>
          <a:p>
            <a:pPr defTabSz="914400" eaLnBrk="1" hangingPunct="1">
              <a:lnSpc>
                <a:spcPct val="93000"/>
              </a:lnSpc>
              <a:buClrTx/>
              <a:buSzPct val="126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u="sng" kern="0">
                <a:latin typeface="Arial"/>
              </a:rPr>
              <a:t>Note: 1. The above SLA’s are applicable in case of availability of stock</a:t>
            </a:r>
          </a:p>
          <a:p>
            <a:pPr defTabSz="914400" eaLnBrk="1" hangingPunct="1">
              <a:lnSpc>
                <a:spcPct val="93000"/>
              </a:lnSpc>
              <a:buClrTx/>
              <a:buSzPct val="126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u="sng" kern="0">
                <a:latin typeface="Arial"/>
              </a:rPr>
              <a:t>2. In case of unavailability of material , it will be procured as per procurement process &amp; request will be fulfilled within 4 to 6 weeks of time</a:t>
            </a:r>
          </a:p>
          <a:p>
            <a:pPr defTabSz="914400" eaLnBrk="1" hangingPunct="1">
              <a:lnSpc>
                <a:spcPct val="93000"/>
              </a:lnSpc>
              <a:buClrTx/>
              <a:buSzPct val="15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u="sng" kern="0">
                <a:latin typeface="Arial"/>
              </a:rPr>
              <a:t>3. The SLA starts only after e-forms  are approved  by all stakeholders in project. </a:t>
            </a:r>
          </a:p>
          <a:p>
            <a:pPr defTabSz="914400" eaLnBrk="1" hangingPunct="1">
              <a:lnSpc>
                <a:spcPct val="93000"/>
              </a:lnSpc>
              <a:buClrTx/>
              <a:buSzPct val="15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u="sng" kern="0">
                <a:latin typeface="Arial"/>
              </a:rPr>
              <a:t>Procurement will be done based on the budget approval and approval by respective heads.</a:t>
            </a:r>
            <a:endParaRPr lang="en-IN" sz="1000" kern="0" dirty="0">
              <a:latin typeface="Arial"/>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94982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
                <a:srgbClr val="A50021"/>
              </a:buClr>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Call Escalation Matrix</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0" y="1154430"/>
            <a:ext cx="8991600" cy="570357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sng"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93000"/>
              </a:lnSpc>
              <a:spcBef>
                <a:spcPct val="20000"/>
              </a:spcBef>
              <a:spcAft>
                <a:spcPct val="0"/>
              </a:spcAft>
              <a:buClr>
                <a:srgbClr val="CC6633"/>
              </a:buClr>
              <a:buSzPct val="15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600" b="1" i="0" u="none" strike="noStrike" kern="0" cap="none" spc="0" normalizeH="0" baseline="0" noProof="0" dirty="0">
              <a:ln>
                <a:noFill/>
              </a:ln>
              <a:solidFill>
                <a:srgbClr val="333333"/>
              </a:solidFill>
              <a:effectLst/>
              <a:uLnTx/>
              <a:uFillTx/>
              <a:latin typeface="Arial"/>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116613561"/>
              </p:ext>
            </p:extLst>
          </p:nvPr>
        </p:nvGraphicFramePr>
        <p:xfrm>
          <a:off x="2546252" y="2221230"/>
          <a:ext cx="7005711" cy="2635175"/>
        </p:xfrm>
        <a:graphic>
          <a:graphicData uri="http://schemas.openxmlformats.org/drawingml/2006/table">
            <a:tbl>
              <a:tblPr/>
              <a:tblGrid>
                <a:gridCol w="897384">
                  <a:extLst>
                    <a:ext uri="{9D8B030D-6E8A-4147-A177-3AD203B41FA5}">
                      <a16:colId xmlns:a16="http://schemas.microsoft.com/office/drawing/2014/main" val="20000"/>
                    </a:ext>
                  </a:extLst>
                </a:gridCol>
                <a:gridCol w="6108327">
                  <a:extLst>
                    <a:ext uri="{9D8B030D-6E8A-4147-A177-3AD203B41FA5}">
                      <a16:colId xmlns:a16="http://schemas.microsoft.com/office/drawing/2014/main" val="20001"/>
                    </a:ext>
                  </a:extLst>
                </a:gridCol>
              </a:tblGrid>
              <a:tr h="402382">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2000" b="1" dirty="0">
                          <a:effectLst/>
                        </a:rPr>
                        <a:t>Level</a:t>
                      </a:r>
                      <a:endParaRPr lang="en-US" sz="2000" b="1" dirty="0">
                        <a:effectLst/>
                        <a:latin typeface="Calibri"/>
                        <a:ea typeface="Calibri"/>
                        <a:cs typeface="Times New Roman"/>
                      </a:endParaRPr>
                    </a:p>
                  </a:txBody>
                  <a:tcPr marL="34925" marR="34925" marT="34925" marB="349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gn="ctr">
                        <a:lnSpc>
                          <a:spcPct val="115000"/>
                        </a:lnSpc>
                        <a:spcBef>
                          <a:spcPts val="0"/>
                        </a:spcBef>
                        <a:spcAft>
                          <a:spcPts val="0"/>
                        </a:spcAft>
                      </a:pPr>
                      <a:r>
                        <a:rPr lang="en-US" sz="1800" b="1" dirty="0">
                          <a:effectLst/>
                        </a:rPr>
                        <a:t>Role</a:t>
                      </a:r>
                      <a:endParaRPr lang="en-US" sz="1800" b="1" dirty="0">
                        <a:effectLst/>
                        <a:latin typeface="Calibri"/>
                        <a:ea typeface="Calibri"/>
                        <a:cs typeface="Times New Roman"/>
                      </a:endParaRPr>
                    </a:p>
                  </a:txBody>
                  <a:tcPr marL="34925" marR="34925" marT="34925" marB="349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0"/>
                  </a:ext>
                </a:extLst>
              </a:tr>
              <a:tr h="48130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gn="ctr">
                        <a:lnSpc>
                          <a:spcPct val="115000"/>
                        </a:lnSpc>
                        <a:spcBef>
                          <a:spcPts val="0"/>
                        </a:spcBef>
                        <a:spcAft>
                          <a:spcPts val="0"/>
                        </a:spcAft>
                      </a:pPr>
                      <a:r>
                        <a:rPr lang="en-US" sz="2000" b="1" dirty="0">
                          <a:effectLst/>
                        </a:rPr>
                        <a:t>1</a:t>
                      </a:r>
                      <a:endParaRPr lang="en-US" sz="2000" b="1" dirty="0">
                        <a:effectLst/>
                        <a:latin typeface="Calibri"/>
                        <a:ea typeface="Calibri"/>
                        <a:cs typeface="Times New Roman"/>
                      </a:endParaRPr>
                    </a:p>
                  </a:txBody>
                  <a:tcPr marL="34925" marR="34925" marT="34925" marB="349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2000" b="1" dirty="0">
                          <a:effectLst/>
                        </a:rPr>
                        <a:t>Technician/ Support Agent</a:t>
                      </a:r>
                      <a:endParaRPr lang="en-US" sz="2000" b="1" dirty="0">
                        <a:effectLst/>
                        <a:latin typeface="Calibri"/>
                        <a:ea typeface="Calibri"/>
                        <a:cs typeface="Times New Roman"/>
                      </a:endParaRPr>
                    </a:p>
                  </a:txBody>
                  <a:tcPr marL="34925" marR="34925" marT="34925" marB="349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1"/>
                  </a:ext>
                </a:extLst>
              </a:tr>
              <a:tr h="632434">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gn="ctr">
                        <a:lnSpc>
                          <a:spcPct val="115000"/>
                        </a:lnSpc>
                        <a:spcBef>
                          <a:spcPts val="0"/>
                        </a:spcBef>
                        <a:spcAft>
                          <a:spcPts val="0"/>
                        </a:spcAft>
                      </a:pPr>
                      <a:r>
                        <a:rPr lang="en-US" sz="2000" b="1" dirty="0">
                          <a:effectLst/>
                        </a:rPr>
                        <a:t>2</a:t>
                      </a:r>
                      <a:endParaRPr lang="en-US" sz="2000" b="1" dirty="0">
                        <a:effectLst/>
                        <a:latin typeface="Calibri"/>
                        <a:ea typeface="Calibri"/>
                        <a:cs typeface="Times New Roman"/>
                      </a:endParaRPr>
                    </a:p>
                  </a:txBody>
                  <a:tcPr marL="34925" marR="34925" marT="34925" marB="349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2000" b="1" dirty="0">
                          <a:effectLst/>
                        </a:rPr>
                        <a:t>Technical Team Lead (e.g. Comms Team Lead, IS Team Lead)</a:t>
                      </a:r>
                      <a:endParaRPr lang="en-US" sz="2000" b="1" dirty="0">
                        <a:effectLst/>
                        <a:latin typeface="Calibri"/>
                        <a:ea typeface="Calibri"/>
                        <a:cs typeface="Times New Roman"/>
                      </a:endParaRPr>
                    </a:p>
                  </a:txBody>
                  <a:tcPr marL="34925" marR="34925" marT="34925" marB="349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2"/>
                  </a:ext>
                </a:extLst>
              </a:tr>
              <a:tr h="48130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gn="ctr">
                        <a:lnSpc>
                          <a:spcPct val="115000"/>
                        </a:lnSpc>
                        <a:spcBef>
                          <a:spcPts val="0"/>
                        </a:spcBef>
                        <a:spcAft>
                          <a:spcPts val="0"/>
                        </a:spcAft>
                      </a:pPr>
                      <a:r>
                        <a:rPr lang="en-US" sz="2000" b="1">
                          <a:effectLst/>
                        </a:rPr>
                        <a:t>3</a:t>
                      </a:r>
                      <a:endParaRPr lang="en-US" sz="2000" b="1">
                        <a:effectLst/>
                        <a:latin typeface="Calibri"/>
                        <a:ea typeface="Calibri"/>
                        <a:cs typeface="Times New Roman"/>
                      </a:endParaRPr>
                    </a:p>
                  </a:txBody>
                  <a:tcPr marL="34925" marR="34925" marT="34925" marB="349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2000" b="1" dirty="0">
                          <a:effectLst/>
                        </a:rPr>
                        <a:t>Dept. Head (e.g. Zenlabs Head, TIMS Head)</a:t>
                      </a:r>
                      <a:endParaRPr lang="en-US" sz="2000" b="1" dirty="0">
                        <a:effectLst/>
                        <a:latin typeface="Calibri"/>
                        <a:ea typeface="Calibri"/>
                        <a:cs typeface="Times New Roman"/>
                      </a:endParaRPr>
                    </a:p>
                  </a:txBody>
                  <a:tcPr marL="34925" marR="34925" marT="34925" marB="349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3"/>
                  </a:ext>
                </a:extLst>
              </a:tr>
              <a:tr h="48130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gn="ctr">
                        <a:lnSpc>
                          <a:spcPct val="115000"/>
                        </a:lnSpc>
                        <a:spcBef>
                          <a:spcPts val="0"/>
                        </a:spcBef>
                        <a:spcAft>
                          <a:spcPts val="0"/>
                        </a:spcAft>
                      </a:pPr>
                      <a:r>
                        <a:rPr lang="en-US" sz="2000" b="1">
                          <a:effectLst/>
                        </a:rPr>
                        <a:t>4</a:t>
                      </a:r>
                      <a:endParaRPr lang="en-US" sz="2000" b="1">
                        <a:effectLst/>
                        <a:latin typeface="Calibri"/>
                        <a:ea typeface="Calibri"/>
                        <a:cs typeface="Times New Roman"/>
                      </a:endParaRPr>
                    </a:p>
                  </a:txBody>
                  <a:tcPr marL="34925" marR="34925" marT="34925" marB="349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a:lnSpc>
                          <a:spcPct val="115000"/>
                        </a:lnSpc>
                        <a:spcBef>
                          <a:spcPts val="0"/>
                        </a:spcBef>
                        <a:spcAft>
                          <a:spcPts val="0"/>
                        </a:spcAft>
                      </a:pPr>
                      <a:r>
                        <a:rPr lang="en-US" sz="2000" b="1" dirty="0">
                          <a:effectLst/>
                        </a:rPr>
                        <a:t>CIO</a:t>
                      </a:r>
                      <a:endParaRPr lang="en-US" sz="2000" b="1" dirty="0">
                        <a:effectLst/>
                        <a:latin typeface="Calibri"/>
                        <a:ea typeface="Calibri"/>
                        <a:cs typeface="Times New Roman"/>
                      </a:endParaRPr>
                    </a:p>
                  </a:txBody>
                  <a:tcPr marL="34925" marR="34925" marT="34925" marB="349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a:gsLst>
                        <a:gs pos="1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63818" y="1176606"/>
            <a:ext cx="84401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en-US" sz="1600" b="1" dirty="0">
                <a:solidFill>
                  <a:srgbClr val="000000"/>
                </a:solidFill>
                <a:latin typeface="Arial" pitchFamily="34" charset="0"/>
                <a:ea typeface="Times New Roman" pitchFamily="18" charset="0"/>
                <a:cs typeface="Arial" pitchFamily="34" charset="0"/>
              </a:rPr>
              <a:t>The escalation matrix has been defined as below</a:t>
            </a:r>
            <a:r>
              <a:rPr lang="en-US" sz="900" b="1" dirty="0">
                <a:solidFill>
                  <a:srgbClr val="000000"/>
                </a:solidFill>
                <a:latin typeface="Arial" pitchFamily="34" charset="0"/>
                <a:ea typeface="Times New Roman" pitchFamily="18" charset="0"/>
                <a:cs typeface="Arial" pitchFamily="34" charset="0"/>
              </a:rPr>
              <a:t>:</a:t>
            </a:r>
            <a:endParaRPr lang="en-US" sz="800" b="1" dirty="0">
              <a:solidFill>
                <a:srgbClr val="000000"/>
              </a:solidFill>
              <a:latin typeface="Arial" pitchFamily="34" charset="0"/>
              <a:cs typeface="Arial" pitchFamily="34" charset="0"/>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576730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1"/>
          <p:cNvSpPr txBox="1">
            <a:spLocks noChangeArrowheads="1"/>
          </p:cNvSpPr>
          <p:nvPr/>
        </p:nvSpPr>
        <p:spPr bwMode="auto">
          <a:xfrm>
            <a:off x="3962400" y="548640"/>
            <a:ext cx="5029200" cy="3703320"/>
          </a:xfrm>
          <a:prstGeom prst="rect">
            <a:avLst/>
          </a:prstGeom>
          <a:noFill/>
          <a:ln w="9525">
            <a:noFill/>
            <a:miter lim="800000"/>
            <a:headEnd/>
            <a:tailEnd/>
          </a:ln>
          <a:effectLst>
            <a:outerShdw dist="17961" dir="2700000" algn="ctr" rotWithShape="0">
              <a:srgbClr val="808080"/>
            </a:outerShdw>
          </a:effectLst>
        </p:spPr>
        <p:txBody>
          <a:bodyPr lIns="90000" tIns="46800" rIns="90000" bIns="46800" anchor="ctr"/>
          <a:lstStyle/>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5400" b="1" i="0" u="none" strike="noStrike" kern="0" cap="none" spc="0" normalizeH="0" baseline="0" noProof="0" dirty="0">
                <a:ln>
                  <a:noFill/>
                </a:ln>
                <a:solidFill>
                  <a:srgbClr val="333399"/>
                </a:solidFill>
                <a:effectLst/>
                <a:uLnTx/>
                <a:uFillTx/>
                <a:latin typeface="Arial"/>
                <a:cs typeface="Arial" charset="0"/>
              </a:rPr>
              <a:t>TIMS</a:t>
            </a: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GB" sz="5400" b="1" i="0" u="none" strike="noStrike" kern="0" cap="none" spc="0" normalizeH="0" baseline="0" noProof="0" dirty="0">
              <a:ln>
                <a:noFill/>
              </a:ln>
              <a:solidFill>
                <a:srgbClr val="333399"/>
              </a:solidFill>
              <a:effectLst/>
              <a:uLnTx/>
              <a:uFillTx/>
              <a:latin typeface="Arial"/>
              <a:cs typeface="Arial" charset="0"/>
            </a:endParaRP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5400" b="1" i="0" u="none" strike="noStrike" kern="0" cap="none" spc="0" normalizeH="0" baseline="0" noProof="0" dirty="0">
                <a:ln>
                  <a:noFill/>
                </a:ln>
                <a:solidFill>
                  <a:srgbClr val="333399"/>
                </a:solidFill>
                <a:effectLst/>
                <a:uLnTx/>
                <a:uFillTx/>
                <a:latin typeface="Arial"/>
                <a:cs typeface="Arial" charset="0"/>
              </a:rPr>
              <a:t>Improvements</a:t>
            </a: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GB" sz="5400" b="1" i="0" u="none" strike="noStrike" kern="0" cap="none" spc="0" normalizeH="0" baseline="0" noProof="0" dirty="0">
              <a:ln>
                <a:noFill/>
              </a:ln>
              <a:solidFill>
                <a:srgbClr val="333399"/>
              </a:solidFill>
              <a:effectLst/>
              <a:uLnTx/>
              <a:uFillTx/>
              <a:latin typeface="Arial"/>
              <a:cs typeface="Arial" charset="0"/>
            </a:endParaRP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5400" b="1" i="0" u="none" strike="noStrike" kern="0" cap="none" spc="0" normalizeH="0" baseline="0" noProof="0" dirty="0">
                <a:ln>
                  <a:noFill/>
                </a:ln>
                <a:solidFill>
                  <a:srgbClr val="333399"/>
                </a:solidFill>
                <a:effectLst/>
                <a:uLnTx/>
                <a:uFillTx/>
                <a:latin typeface="Arial"/>
                <a:cs typeface="Arial" charset="0"/>
              </a:rPr>
              <a:t>&amp;</a:t>
            </a: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GB" sz="5400" b="1" i="0" u="none" strike="noStrike" kern="0" cap="none" spc="0" normalizeH="0" baseline="0" noProof="0" dirty="0">
              <a:ln>
                <a:noFill/>
              </a:ln>
              <a:solidFill>
                <a:srgbClr val="333399"/>
              </a:solidFill>
              <a:effectLst/>
              <a:uLnTx/>
              <a:uFillTx/>
              <a:latin typeface="Arial"/>
              <a:cs typeface="Arial" charset="0"/>
            </a:endParaRP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5400" b="1" i="0" u="none" strike="noStrike" kern="0" cap="none" spc="0" normalizeH="0" baseline="0" noProof="0" dirty="0">
                <a:ln>
                  <a:noFill/>
                </a:ln>
                <a:solidFill>
                  <a:srgbClr val="333399"/>
                </a:solidFill>
                <a:effectLst/>
                <a:uLnTx/>
                <a:uFillTx/>
                <a:latin typeface="Arial"/>
                <a:cs typeface="Arial" charset="0"/>
              </a:rPr>
              <a:t>Certifications</a:t>
            </a: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1451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3962400" y="548640"/>
            <a:ext cx="5029200" cy="3703320"/>
          </a:xfrm>
          <a:prstGeom prst="rect">
            <a:avLst/>
          </a:prstGeom>
          <a:noFill/>
          <a:ln w="9525">
            <a:noFill/>
            <a:miter lim="800000"/>
            <a:headEnd/>
            <a:tailEnd/>
          </a:ln>
          <a:effectLst>
            <a:outerShdw dist="17961" dir="2700000" algn="ctr" rotWithShape="0">
              <a:schemeClr val="bg2"/>
            </a:outerShdw>
          </a:effectLst>
        </p:spPr>
        <p:txBody>
          <a:bodyPr lIns="90000" tIns="46800" rIns="90000" bIns="46800" anchor="ct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5400" kern="0" dirty="0">
                <a:solidFill>
                  <a:srgbClr val="333399"/>
                </a:solidFill>
                <a:latin typeface="+mj-lt"/>
                <a:ea typeface="+mj-ea"/>
                <a:cs typeface="+mj-cs"/>
              </a:rPr>
              <a:t>TIMS</a:t>
            </a:r>
          </a:p>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5400" kern="0" dirty="0">
              <a:solidFill>
                <a:srgbClr val="333399"/>
              </a:solidFill>
              <a:latin typeface="+mj-lt"/>
              <a:ea typeface="+mj-ea"/>
              <a:cs typeface="+mj-cs"/>
            </a:endParaRPr>
          </a:p>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5400" kern="0" dirty="0">
                <a:solidFill>
                  <a:srgbClr val="333399"/>
                </a:solidFill>
                <a:latin typeface="+mj-lt"/>
                <a:ea typeface="+mj-ea"/>
                <a:cs typeface="+mj-cs"/>
              </a:rPr>
              <a:t>Functions</a:t>
            </a: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3046" y="49006"/>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414428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228600" y="147638"/>
            <a:ext cx="7278688" cy="1077912"/>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Technology Improvements</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228600" y="1188720"/>
            <a:ext cx="8709659" cy="5280659"/>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E-form flow </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BGP Routing</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Video Conferencing</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Switch Up-gradation (64 VLANS to 256 VLANS)</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Redundant Link between EON and IT Tower </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Server Virtualization (VMware &amp; Hyper-V)</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Replacement of Rack Servers by Blade servers</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Storage Technology Enhancement (De-dupe &amp; Thin Provision)</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Redundant Link between EON and IT Tower </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More than 5 year old Desktops &amp; Laptops were replaced</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Open Source Tools used for Server &amp; Network monitoring/Testing</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333333"/>
                </a:solidFill>
                <a:effectLst/>
                <a:uLnTx/>
                <a:uFillTx/>
                <a:latin typeface="Arial"/>
                <a:ea typeface="+mn-ea"/>
                <a:cs typeface="+mn-cs"/>
              </a:rPr>
              <a:t>Testing of Open Source Virtualisation tool in WIP </a:t>
            </a: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000" b="0"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09796"/>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228600" y="147638"/>
            <a:ext cx="7278688" cy="1077912"/>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Certifications</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228600" y="1188720"/>
            <a:ext cx="8709659" cy="5280659"/>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000" b="0" i="0" u="none" strike="noStrike" kern="0" cap="none" spc="0" normalizeH="0" baseline="0" noProof="0" dirty="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dirty="0">
                <a:ln>
                  <a:noFill/>
                </a:ln>
                <a:solidFill>
                  <a:srgbClr val="333333"/>
                </a:solidFill>
                <a:effectLst/>
                <a:uLnTx/>
                <a:uFillTx/>
                <a:latin typeface="Arial"/>
                <a:ea typeface="+mn-ea"/>
                <a:cs typeface="+mn-cs"/>
              </a:rPr>
              <a:t>ITIL</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dirty="0">
                <a:ln>
                  <a:noFill/>
                </a:ln>
                <a:solidFill>
                  <a:srgbClr val="333333"/>
                </a:solidFill>
                <a:effectLst/>
                <a:uLnTx/>
                <a:uFillTx/>
                <a:latin typeface="Arial"/>
                <a:ea typeface="+mn-ea"/>
                <a:cs typeface="+mn-cs"/>
              </a:rPr>
              <a:t>ITSM</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dirty="0">
                <a:ln>
                  <a:noFill/>
                </a:ln>
                <a:solidFill>
                  <a:srgbClr val="333333"/>
                </a:solidFill>
                <a:effectLst/>
                <a:uLnTx/>
                <a:uFillTx/>
                <a:latin typeface="Arial"/>
                <a:ea typeface="+mn-ea"/>
                <a:cs typeface="+mn-cs"/>
              </a:rPr>
              <a:t>ISO 22301 (Internal Auditor, LA)</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dirty="0">
                <a:ln>
                  <a:noFill/>
                </a:ln>
                <a:solidFill>
                  <a:srgbClr val="333333"/>
                </a:solidFill>
                <a:effectLst/>
                <a:uLnTx/>
                <a:uFillTx/>
                <a:latin typeface="Arial"/>
                <a:ea typeface="+mn-ea"/>
                <a:cs typeface="+mn-cs"/>
              </a:rPr>
              <a:t>ISO 27001 (Implementation, Internal Auditor. Lead Auditor)</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dirty="0">
                <a:ln>
                  <a:noFill/>
                </a:ln>
                <a:solidFill>
                  <a:srgbClr val="333333"/>
                </a:solidFill>
                <a:effectLst/>
                <a:uLnTx/>
                <a:uFillTx/>
                <a:latin typeface="Arial"/>
                <a:ea typeface="+mn-ea"/>
                <a:cs typeface="+mn-cs"/>
              </a:rPr>
              <a:t>ISO 20000 (Implementation, Internal Auditor)</a:t>
            </a: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000" b="0"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60067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1"/>
          <p:cNvSpPr txBox="1">
            <a:spLocks noChangeArrowheads="1"/>
          </p:cNvSpPr>
          <p:nvPr/>
        </p:nvSpPr>
        <p:spPr bwMode="auto">
          <a:xfrm>
            <a:off x="3962400" y="548640"/>
            <a:ext cx="5029200" cy="3703320"/>
          </a:xfrm>
          <a:prstGeom prst="rect">
            <a:avLst/>
          </a:prstGeom>
          <a:noFill/>
          <a:ln w="9525">
            <a:noFill/>
            <a:miter lim="800000"/>
            <a:headEnd/>
            <a:tailEnd/>
          </a:ln>
          <a:effectLst>
            <a:outerShdw dist="17961" dir="2700000" algn="ctr" rotWithShape="0">
              <a:srgbClr val="808080"/>
            </a:outerShdw>
          </a:effectLst>
        </p:spPr>
        <p:txBody>
          <a:bodyPr lIns="90000" tIns="46800" rIns="90000" bIns="46800" anchor="ctr"/>
          <a:lstStyle/>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5400" b="1" i="0" u="none" strike="noStrike" kern="0" cap="none" spc="0" normalizeH="0" baseline="0" noProof="0" dirty="0">
                <a:ln>
                  <a:noFill/>
                </a:ln>
                <a:solidFill>
                  <a:srgbClr val="333399"/>
                </a:solidFill>
                <a:effectLst/>
                <a:uLnTx/>
                <a:uFillTx/>
                <a:latin typeface="Arial"/>
                <a:cs typeface="Arial" charset="0"/>
              </a:rPr>
              <a:t>TIMS</a:t>
            </a: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GB" sz="5400" b="1" i="0" u="none" strike="noStrike" kern="0" cap="none" spc="0" normalizeH="0" baseline="0" noProof="0" dirty="0">
              <a:ln>
                <a:noFill/>
              </a:ln>
              <a:solidFill>
                <a:srgbClr val="333399"/>
              </a:solidFill>
              <a:effectLst/>
              <a:uLnTx/>
              <a:uFillTx/>
              <a:latin typeface="Arial"/>
              <a:cs typeface="Arial" charset="0"/>
            </a:endParaRPr>
          </a:p>
          <a:p>
            <a:pPr marL="0" marR="0" lvl="0" indent="0" defTabSz="914400" eaLnBrk="1" fontAlgn="base" latinLnBrk="0" hangingPunct="1">
              <a:lnSpc>
                <a:spcPct val="62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5400" b="1" i="0" u="none" strike="noStrike" kern="0" cap="none" spc="0" normalizeH="0" baseline="0" noProof="0" dirty="0">
                <a:ln>
                  <a:noFill/>
                </a:ln>
                <a:solidFill>
                  <a:srgbClr val="333399"/>
                </a:solidFill>
                <a:effectLst/>
                <a:uLnTx/>
                <a:uFillTx/>
                <a:latin typeface="Arial"/>
                <a:cs typeface="Arial" charset="0"/>
              </a:rPr>
              <a:t>Procedures</a:t>
            </a: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81613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Procedure  for  Password  Reset</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346075" y="1177291"/>
            <a:ext cx="8615045" cy="499491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dirty="0">
                <a:ln>
                  <a:noFill/>
                </a:ln>
                <a:solidFill>
                  <a:srgbClr val="333333"/>
                </a:solidFill>
                <a:effectLst/>
                <a:uLnTx/>
                <a:uFillTx/>
                <a:latin typeface="Arial"/>
                <a:ea typeface="+mn-ea"/>
                <a:cs typeface="+mn-cs"/>
              </a:rPr>
              <a:t>IND domain password resets are done by Servicedesk(IT Helpdesk) System Engineers.</a:t>
            </a: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dirty="0">
                <a:ln>
                  <a:noFill/>
                </a:ln>
                <a:solidFill>
                  <a:srgbClr val="333333"/>
                </a:solidFill>
                <a:effectLst/>
                <a:uLnTx/>
                <a:uFillTx/>
                <a:latin typeface="Arial"/>
                <a:ea typeface="+mn-ea"/>
                <a:cs typeface="+mn-cs"/>
              </a:rPr>
              <a:t>As a security measure, users need to show their ID card to establish their proof of identity before password can be reset</a:t>
            </a: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dirty="0">
                <a:ln>
                  <a:noFill/>
                </a:ln>
                <a:solidFill>
                  <a:srgbClr val="333333"/>
                </a:solidFill>
                <a:effectLst/>
                <a:uLnTx/>
                <a:uFillTx/>
                <a:latin typeface="Arial"/>
                <a:ea typeface="+mn-ea"/>
                <a:cs typeface="+mn-cs"/>
              </a:rPr>
              <a:t>For onsite users and users from any location other than IND42, manager’s email approval is sufficient. Mail to be addressed to </a:t>
            </a:r>
            <a:r>
              <a:rPr kumimoji="0" lang="en-GB" sz="2000" b="0" i="0" u="none" strike="noStrike" kern="0" cap="none" spc="0" normalizeH="0" baseline="0" noProof="0" dirty="0">
                <a:ln>
                  <a:noFill/>
                </a:ln>
                <a:solidFill>
                  <a:srgbClr val="333333"/>
                </a:solidFill>
                <a:effectLst/>
                <a:uLnTx/>
                <a:uFillTx/>
                <a:latin typeface="Arial"/>
                <a:ea typeface="+mn-ea"/>
                <a:cs typeface="+mn-cs"/>
                <a:hlinkClick r:id="rId3"/>
              </a:rPr>
              <a:t>IThelpdesk@zensar.com</a:t>
            </a:r>
            <a:r>
              <a:rPr kumimoji="0" lang="en-GB" sz="2000" b="0" i="0" u="none" strike="noStrike" kern="0" cap="none" spc="0" normalizeH="0" baseline="0" noProof="0" dirty="0">
                <a:ln>
                  <a:noFill/>
                </a:ln>
                <a:solidFill>
                  <a:srgbClr val="333333"/>
                </a:solidFill>
                <a:effectLst/>
                <a:uLnTx/>
                <a:uFillTx/>
                <a:latin typeface="Arial"/>
                <a:ea typeface="+mn-ea"/>
                <a:cs typeface="+mn-cs"/>
              </a:rPr>
              <a:t>.</a:t>
            </a: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dirty="0">
                <a:ln>
                  <a:noFill/>
                </a:ln>
                <a:solidFill>
                  <a:srgbClr val="333333"/>
                </a:solidFill>
                <a:effectLst/>
                <a:uLnTx/>
                <a:uFillTx/>
                <a:latin typeface="Arial"/>
                <a:ea typeface="+mn-ea"/>
                <a:cs typeface="+mn-cs"/>
              </a:rPr>
              <a:t>‘</a:t>
            </a:r>
            <a:r>
              <a:rPr kumimoji="0" lang="en-GB" sz="2000" b="0" i="0" u="none" strike="noStrike" kern="0" cap="none" spc="0" normalizeH="0" baseline="0" noProof="0" dirty="0" err="1">
                <a:ln>
                  <a:noFill/>
                </a:ln>
                <a:solidFill>
                  <a:srgbClr val="333333"/>
                </a:solidFill>
                <a:effectLst/>
                <a:uLnTx/>
                <a:uFillTx/>
                <a:latin typeface="Arial"/>
                <a:ea typeface="+mn-ea"/>
                <a:cs typeface="+mn-cs"/>
              </a:rPr>
              <a:t>ADSelfService</a:t>
            </a:r>
            <a:r>
              <a:rPr kumimoji="0" lang="en-GB" sz="2000" b="0" i="0" u="none" strike="noStrike" kern="0" cap="none" spc="0" normalizeH="0" baseline="0" noProof="0" dirty="0">
                <a:ln>
                  <a:noFill/>
                </a:ln>
                <a:solidFill>
                  <a:srgbClr val="333333"/>
                </a:solidFill>
                <a:effectLst/>
                <a:uLnTx/>
                <a:uFillTx/>
                <a:latin typeface="Arial"/>
                <a:ea typeface="+mn-ea"/>
                <a:cs typeface="+mn-cs"/>
              </a:rPr>
              <a:t> application’:  User can also use the ‘</a:t>
            </a:r>
            <a:r>
              <a:rPr kumimoji="0" lang="en-GB" sz="2000" b="0" i="0" u="none" strike="noStrike" kern="0" cap="none" spc="0" normalizeH="0" baseline="0" noProof="0" dirty="0" err="1">
                <a:ln>
                  <a:noFill/>
                </a:ln>
                <a:solidFill>
                  <a:srgbClr val="333333"/>
                </a:solidFill>
                <a:effectLst/>
                <a:uLnTx/>
                <a:uFillTx/>
                <a:latin typeface="Arial"/>
                <a:ea typeface="+mn-ea"/>
                <a:cs typeface="+mn-cs"/>
              </a:rPr>
              <a:t>ADSelfService</a:t>
            </a:r>
            <a:r>
              <a:rPr kumimoji="0" lang="en-GB" sz="2000" b="0" i="0" u="none" strike="noStrike" kern="0" cap="none" spc="0" normalizeH="0" baseline="0" noProof="0" dirty="0">
                <a:ln>
                  <a:noFill/>
                </a:ln>
                <a:solidFill>
                  <a:srgbClr val="333333"/>
                </a:solidFill>
                <a:effectLst/>
                <a:uLnTx/>
                <a:uFillTx/>
                <a:latin typeface="Arial"/>
                <a:ea typeface="+mn-ea"/>
                <a:cs typeface="+mn-cs"/>
              </a:rPr>
              <a:t> application’ to reset/unlock their IND domain password on their own; even if it is expired or locked out respectively. However to use this facility, user has to initially </a:t>
            </a:r>
            <a:r>
              <a:rPr kumimoji="0" lang="en-GB" sz="2000" b="0" i="0" u="none" strike="noStrike" kern="0" cap="none" spc="0" normalizeH="0" baseline="0" noProof="0" dirty="0" err="1">
                <a:ln>
                  <a:noFill/>
                </a:ln>
                <a:solidFill>
                  <a:srgbClr val="333333"/>
                </a:solidFill>
                <a:effectLst/>
                <a:uLnTx/>
                <a:uFillTx/>
                <a:latin typeface="Arial"/>
                <a:ea typeface="+mn-ea"/>
                <a:cs typeface="+mn-cs"/>
              </a:rPr>
              <a:t>enroll</a:t>
            </a:r>
            <a:r>
              <a:rPr kumimoji="0" lang="en-GB" sz="2000" b="0" i="0" u="none" strike="noStrike" kern="0" cap="none" spc="0" normalizeH="0" baseline="0" noProof="0" dirty="0">
                <a:ln>
                  <a:noFill/>
                </a:ln>
                <a:solidFill>
                  <a:srgbClr val="333333"/>
                </a:solidFill>
                <a:effectLst/>
                <a:uLnTx/>
                <a:uFillTx/>
                <a:latin typeface="Arial"/>
                <a:ea typeface="+mn-ea"/>
                <a:cs typeface="+mn-cs"/>
              </a:rPr>
              <a:t> himself/herself to the application.</a:t>
            </a: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000" b="1" i="0" u="none" strike="noStrike" kern="0" cap="none" spc="0" normalizeH="0" baseline="0" noProof="0" dirty="0">
              <a:ln>
                <a:noFill/>
              </a:ln>
              <a:solidFill>
                <a:srgbClr val="333333"/>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0099FF"/>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55994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228600" y="141288"/>
            <a:ext cx="7278688" cy="1003300"/>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Mail Auto Forward</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228600" y="1166813"/>
            <a:ext cx="8710613" cy="5449887"/>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1" i="0" u="none" strike="noStrike" kern="0" cap="none" spc="0" normalizeH="0" baseline="0" noProof="0" dirty="0">
                <a:ln>
                  <a:noFill/>
                </a:ln>
                <a:solidFill>
                  <a:srgbClr val="333333"/>
                </a:solidFill>
                <a:effectLst/>
                <a:uLnTx/>
                <a:uFillTx/>
                <a:latin typeface="Arial"/>
                <a:ea typeface="+mn-ea"/>
                <a:cs typeface="+mn-cs"/>
              </a:rPr>
              <a:t>From zensar.com account to alternate account</a:t>
            </a:r>
          </a:p>
          <a:p>
            <a:pPr marL="0" marR="0" lvl="0" indent="0" algn="l" defTabSz="914400" rtl="0" eaLnBrk="1" fontAlgn="base" latinLnBrk="0" hangingPunct="1">
              <a:lnSpc>
                <a:spcPct val="150000"/>
              </a:lnSpc>
              <a:spcBef>
                <a:spcPct val="20000"/>
              </a:spcBef>
              <a:spcAft>
                <a:spcPct val="0"/>
              </a:spcAft>
              <a:buClr>
                <a:srgbClr val="666699"/>
              </a:buClr>
              <a:buSzPct val="13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000" b="1" i="0" u="none" strike="noStrike" kern="0" cap="none" spc="0" normalizeH="0" baseline="0" noProof="0" dirty="0">
              <a:ln>
                <a:noFill/>
              </a:ln>
              <a:solidFill>
                <a:srgbClr val="333333"/>
              </a:solidFill>
              <a:effectLst/>
              <a:uLnTx/>
              <a:uFillTx/>
              <a:latin typeface="Arial"/>
              <a:ea typeface="+mn-ea"/>
              <a:cs typeface="+mn-cs"/>
            </a:endParaRP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kern="0" dirty="0">
                <a:latin typeface="Arial"/>
              </a:rPr>
              <a:t>User can auto forward his mails from his Zensar email id to alternate email id. </a:t>
            </a:r>
          </a:p>
          <a:p>
            <a:pPr marL="0" marR="0" lvl="0" indent="0" algn="l" defTabSz="914400" rtl="0" eaLnBrk="1" fontAlgn="base" latinLnBrk="0" hangingPunct="1">
              <a:lnSpc>
                <a:spcPct val="101000"/>
              </a:lnSpc>
              <a:spcBef>
                <a:spcPts val="7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b="1" kern="0" dirty="0">
              <a:latin typeface="Arial"/>
            </a:endParaRPr>
          </a:p>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kern="0" dirty="0">
                <a:latin typeface="Arial"/>
              </a:rPr>
              <a:t>For Auto Forwarding mails user needs to seek an approval from their PM/RM and raise a Servicedesk Ticket which will be routed to relevant group. </a:t>
            </a:r>
          </a:p>
          <a:p>
            <a:pPr marL="0" marR="0" lvl="0" indent="0" algn="l" defTabSz="914400" rtl="0" eaLnBrk="1" fontAlgn="base" latinLnBrk="0" hangingPunct="1">
              <a:lnSpc>
                <a:spcPct val="101000"/>
              </a:lnSpc>
              <a:spcBef>
                <a:spcPts val="7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b="1" kern="0" dirty="0">
              <a:latin typeface="Arial"/>
            </a:endParaRPr>
          </a:p>
          <a:p>
            <a:pPr marL="0" marR="0" lvl="0" indent="0" algn="l" defTabSz="914400" rtl="0" eaLnBrk="1" fontAlgn="base" latinLnBrk="0" hangingPunct="1">
              <a:lnSpc>
                <a:spcPct val="101000"/>
              </a:lnSpc>
              <a:spcBef>
                <a:spcPts val="700"/>
              </a:spcBef>
              <a:spcAft>
                <a:spcPct val="0"/>
              </a:spcAft>
              <a:buClrTx/>
              <a:buSzPct val="15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567713"/>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93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Procedure for Hardware Shifting.</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346075" y="1188720"/>
            <a:ext cx="8493125" cy="5064443"/>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000000"/>
                </a:solidFill>
                <a:effectLst/>
                <a:uLnTx/>
                <a:uFillTx/>
                <a:latin typeface="Arial"/>
                <a:ea typeface="+mn-ea"/>
                <a:cs typeface="+mn-cs"/>
              </a:rPr>
              <a:t>Need to raise request through eform for movement of system kindly go to Zen Lounge, open eform using the following navigation: </a:t>
            </a: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1" i="0" u="none" strike="noStrike" kern="0" cap="none" spc="0" normalizeH="0" baseline="0" noProof="0">
                <a:ln>
                  <a:noFill/>
                </a:ln>
                <a:solidFill>
                  <a:srgbClr val="000000"/>
                </a:solidFill>
                <a:effectLst/>
                <a:uLnTx/>
                <a:uFillTx/>
                <a:latin typeface="Arial"/>
                <a:ea typeface="+mn-ea"/>
                <a:cs typeface="+mn-cs"/>
              </a:rPr>
              <a:t>	</a:t>
            </a:r>
            <a:r>
              <a:rPr kumimoji="0" lang="en-GB" sz="1600" b="1" i="0" u="sng" strike="noStrike" kern="0" cap="none" spc="0" normalizeH="0" baseline="0" noProof="0">
                <a:ln>
                  <a:noFill/>
                </a:ln>
                <a:solidFill>
                  <a:srgbClr val="000000"/>
                </a:solidFill>
                <a:effectLst/>
                <a:uLnTx/>
                <a:uFillTx/>
                <a:latin typeface="Arial"/>
                <a:ea typeface="+mn-ea"/>
                <a:cs typeface="+mn-cs"/>
              </a:rPr>
              <a:t>Zen Lounge </a:t>
            </a:r>
            <a:r>
              <a:rPr kumimoji="0" lang="en-GB" sz="1600" b="0" i="0" u="none" strike="noStrike" kern="0" cap="none" spc="0" normalizeH="0" baseline="0" noProof="0">
                <a:ln>
                  <a:noFill/>
                </a:ln>
                <a:solidFill>
                  <a:srgbClr val="000000"/>
                </a:solidFill>
                <a:effectLst/>
                <a:uLnTx/>
                <a:uFillTx/>
                <a:latin typeface="Arial"/>
                <a:ea typeface="+mn-ea"/>
                <a:cs typeface="+mn-cs"/>
                <a:sym typeface="Wingdings" pitchFamily="2" charset="2"/>
              </a:rPr>
              <a:t></a:t>
            </a:r>
            <a:r>
              <a:rPr kumimoji="0" lang="en-GB" sz="1600" b="1" i="0" u="none" strike="noStrike" kern="0" cap="none" spc="0" normalizeH="0" baseline="0" noProof="0">
                <a:ln>
                  <a:noFill/>
                </a:ln>
                <a:solidFill>
                  <a:srgbClr val="000000"/>
                </a:solidFill>
                <a:effectLst/>
                <a:uLnTx/>
                <a:uFillTx/>
                <a:latin typeface="Arial"/>
                <a:ea typeface="+mn-ea"/>
                <a:cs typeface="+mn-cs"/>
              </a:rPr>
              <a:t> </a:t>
            </a:r>
            <a:r>
              <a:rPr kumimoji="0" lang="en-GB" sz="1600" b="1" i="0" u="sng" strike="noStrike" kern="0" cap="none" spc="0" normalizeH="0" baseline="0" noProof="0">
                <a:ln>
                  <a:noFill/>
                </a:ln>
                <a:solidFill>
                  <a:srgbClr val="000000"/>
                </a:solidFill>
                <a:effectLst/>
                <a:uLnTx/>
                <a:uFillTx/>
                <a:latin typeface="Arial"/>
                <a:ea typeface="+mn-ea"/>
                <a:cs typeface="+mn-cs"/>
              </a:rPr>
              <a:t>Select Applications </a:t>
            </a:r>
            <a:r>
              <a:rPr kumimoji="0" lang="en-GB" sz="1600" b="0" i="0" u="none" strike="noStrike" kern="0" cap="none" spc="0" normalizeH="0" baseline="0" noProof="0">
                <a:ln>
                  <a:noFill/>
                </a:ln>
                <a:solidFill>
                  <a:srgbClr val="000000"/>
                </a:solidFill>
                <a:effectLst/>
                <a:uLnTx/>
                <a:uFillTx/>
                <a:latin typeface="Arial"/>
                <a:ea typeface="+mn-ea"/>
                <a:cs typeface="+mn-cs"/>
                <a:sym typeface="Wingdings" pitchFamily="2" charset="2"/>
              </a:rPr>
              <a:t></a:t>
            </a:r>
            <a:r>
              <a:rPr kumimoji="0" lang="en-GB" sz="1600" b="1" i="0" u="none" strike="noStrike" kern="0" cap="none" spc="0" normalizeH="0" baseline="0" noProof="0">
                <a:ln>
                  <a:noFill/>
                </a:ln>
                <a:solidFill>
                  <a:srgbClr val="000000"/>
                </a:solidFill>
                <a:effectLst/>
                <a:uLnTx/>
                <a:uFillTx/>
                <a:latin typeface="Arial"/>
                <a:ea typeface="+mn-ea"/>
                <a:cs typeface="+mn-cs"/>
              </a:rPr>
              <a:t> </a:t>
            </a:r>
            <a:r>
              <a:rPr kumimoji="0" lang="en-GB" sz="1600" b="1" i="0" u="sng" strike="noStrike" kern="0" cap="none" spc="0" normalizeH="0" baseline="0" noProof="0">
                <a:ln>
                  <a:noFill/>
                </a:ln>
                <a:solidFill>
                  <a:srgbClr val="000000"/>
                </a:solidFill>
                <a:effectLst/>
                <a:uLnTx/>
                <a:uFillTx/>
                <a:latin typeface="Arial"/>
                <a:ea typeface="+mn-ea"/>
                <a:cs typeface="+mn-cs"/>
              </a:rPr>
              <a:t>eform</a:t>
            </a:r>
            <a:r>
              <a:rPr kumimoji="0" lang="en-GB" sz="1600" b="1" i="0" u="none" strike="noStrike" kern="0" cap="none" spc="0" normalizeH="0" baseline="0" noProof="0">
                <a:ln>
                  <a:noFill/>
                </a:ln>
                <a:solidFill>
                  <a:srgbClr val="000000"/>
                </a:solidFill>
                <a:effectLst/>
                <a:uLnTx/>
                <a:uFillTx/>
                <a:latin typeface="Arial"/>
                <a:ea typeface="+mn-ea"/>
                <a:cs typeface="+mn-cs"/>
              </a:rPr>
              <a:t> </a:t>
            </a:r>
            <a:r>
              <a:rPr kumimoji="0" lang="en-GB" sz="1600" b="0" i="0" u="none" strike="noStrike" kern="0" cap="none" spc="0" normalizeH="0" baseline="0" noProof="0">
                <a:ln>
                  <a:noFill/>
                </a:ln>
                <a:solidFill>
                  <a:srgbClr val="000000"/>
                </a:solidFill>
                <a:effectLst/>
                <a:uLnTx/>
                <a:uFillTx/>
                <a:latin typeface="Arial"/>
                <a:ea typeface="+mn-ea"/>
                <a:cs typeface="+mn-cs"/>
                <a:sym typeface="Wingdings" pitchFamily="2" charset="2"/>
              </a:rPr>
              <a:t> </a:t>
            </a:r>
            <a:r>
              <a:rPr kumimoji="0" lang="en-GB" sz="1600" b="1" i="0" u="sng" strike="noStrike" kern="0" cap="none" spc="0" normalizeH="0" baseline="0" noProof="0">
                <a:ln>
                  <a:noFill/>
                </a:ln>
                <a:solidFill>
                  <a:srgbClr val="000000"/>
                </a:solidFill>
                <a:effectLst/>
                <a:uLnTx/>
                <a:uFillTx/>
                <a:latin typeface="Arial"/>
                <a:ea typeface="+mn-ea"/>
                <a:cs typeface="+mn-cs"/>
              </a:rPr>
              <a:t>Shifting Requisition Form</a:t>
            </a:r>
            <a:r>
              <a:rPr kumimoji="0" lang="en-GB" sz="1600" b="0" i="0" u="none" strike="noStrike" kern="0" cap="none" spc="0" normalizeH="0" baseline="0" noProof="0">
                <a:ln>
                  <a:noFill/>
                </a:ln>
                <a:solidFill>
                  <a:srgbClr val="000000"/>
                </a:solidFill>
                <a:effectLst/>
                <a:uLnTx/>
                <a:uFillTx/>
                <a:latin typeface="Arial"/>
                <a:ea typeface="+mn-ea"/>
                <a:cs typeface="+mn-cs"/>
              </a:rPr>
              <a:t>, </a:t>
            </a: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0" i="0" u="none" strike="noStrike" kern="0" cap="none" spc="0" normalizeH="0" baseline="0" noProof="0">
                <a:ln>
                  <a:noFill/>
                </a:ln>
                <a:solidFill>
                  <a:srgbClr val="000000"/>
                </a:solidFill>
                <a:effectLst/>
                <a:uLnTx/>
                <a:uFillTx/>
                <a:latin typeface="Arial"/>
                <a:ea typeface="+mn-ea"/>
                <a:cs typeface="+mn-cs"/>
              </a:rPr>
              <a:t>please fill up given form and submit, this will be forwarded to users respective managers for approval, once approved logistics will raise a Servicedesk ticket on users' behalf.</a:t>
            </a: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000" b="0" i="0" u="none" strike="noStrike" kern="0" cap="none" spc="0" normalizeH="0" baseline="0" noProof="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1" i="0" u="none" strike="noStrike" kern="0" cap="none" spc="0" normalizeH="0" baseline="0" noProof="0">
                <a:ln>
                  <a:noFill/>
                </a:ln>
                <a:solidFill>
                  <a:srgbClr val="000000"/>
                </a:solidFill>
                <a:effectLst/>
                <a:uLnTx/>
                <a:uFillTx/>
                <a:latin typeface="Arial"/>
                <a:ea typeface="+mn-ea"/>
                <a:cs typeface="+mn-cs"/>
              </a:rPr>
              <a:t>Eform Flow</a:t>
            </a: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a:ln>
                  <a:noFill/>
                </a:ln>
                <a:solidFill>
                  <a:srgbClr val="000000"/>
                </a:solidFill>
                <a:effectLst/>
                <a:uLnTx/>
                <a:uFillTx/>
                <a:latin typeface="Arial"/>
                <a:ea typeface="+mn-ea"/>
                <a:cs typeface="+mn-cs"/>
              </a:rPr>
              <a:t>	</a:t>
            </a:r>
            <a:r>
              <a:rPr kumimoji="0" lang="en-GB" sz="1600" b="1" i="0" u="none" strike="noStrike" kern="0" cap="none" spc="0" normalizeH="0" baseline="0" noProof="0">
                <a:ln>
                  <a:noFill/>
                </a:ln>
                <a:solidFill>
                  <a:srgbClr val="000000"/>
                </a:solidFill>
                <a:effectLst/>
                <a:uLnTx/>
                <a:uFillTx/>
                <a:latin typeface="Arial"/>
                <a:ea typeface="+mn-ea"/>
                <a:cs typeface="+mn-cs"/>
              </a:rPr>
              <a:t>User </a:t>
            </a:r>
            <a:r>
              <a:rPr kumimoji="0" lang="en-GB" sz="1600" b="1" i="0" u="none" strike="noStrike" kern="0" cap="none" spc="0" normalizeH="0" baseline="0" noProof="0">
                <a:ln>
                  <a:noFill/>
                </a:ln>
                <a:solidFill>
                  <a:srgbClr val="000000"/>
                </a:solidFill>
                <a:effectLst/>
                <a:uLnTx/>
                <a:uFillTx/>
                <a:latin typeface="Arial"/>
                <a:ea typeface="+mn-ea"/>
                <a:cs typeface="+mn-cs"/>
                <a:sym typeface="Wingdings" pitchFamily="2" charset="2"/>
              </a:rPr>
              <a:t></a:t>
            </a:r>
            <a:r>
              <a:rPr kumimoji="0" lang="en-GB" sz="1600" b="1" i="0" u="none" strike="noStrike" kern="0" cap="none" spc="0" normalizeH="0" baseline="0" noProof="0">
                <a:ln>
                  <a:noFill/>
                </a:ln>
                <a:solidFill>
                  <a:srgbClr val="000000"/>
                </a:solidFill>
                <a:effectLst/>
                <a:uLnTx/>
                <a:uFillTx/>
                <a:latin typeface="Arial"/>
                <a:ea typeface="+mn-ea"/>
                <a:cs typeface="+mn-cs"/>
              </a:rPr>
              <a:t> Project Manager </a:t>
            </a:r>
            <a:r>
              <a:rPr kumimoji="0" lang="en-GB" sz="1600" b="1" i="0" u="none" strike="noStrike" kern="0" cap="none" spc="0" normalizeH="0" baseline="0" noProof="0">
                <a:ln>
                  <a:noFill/>
                </a:ln>
                <a:solidFill>
                  <a:srgbClr val="000000"/>
                </a:solidFill>
                <a:effectLst/>
                <a:uLnTx/>
                <a:uFillTx/>
                <a:latin typeface="Arial"/>
                <a:ea typeface="+mn-ea"/>
                <a:cs typeface="+mn-cs"/>
                <a:sym typeface="Wingdings" pitchFamily="2" charset="2"/>
              </a:rPr>
              <a:t> </a:t>
            </a:r>
            <a:r>
              <a:rPr kumimoji="0" lang="en-GB" sz="1600" b="1" i="0" u="none" strike="noStrike" kern="0" cap="none" spc="0" normalizeH="0" baseline="0" noProof="0">
                <a:ln>
                  <a:noFill/>
                </a:ln>
                <a:solidFill>
                  <a:srgbClr val="000000"/>
                </a:solidFill>
                <a:effectLst/>
                <a:uLnTx/>
                <a:uFillTx/>
                <a:latin typeface="Arial"/>
                <a:ea typeface="+mn-ea"/>
                <a:cs typeface="+mn-cs"/>
              </a:rPr>
              <a:t>Logistics </a:t>
            </a:r>
            <a:r>
              <a:rPr kumimoji="0" lang="en-GB" sz="1600" b="1" i="0" u="none" strike="noStrike" kern="0" cap="none" spc="0" normalizeH="0" baseline="0" noProof="0">
                <a:ln>
                  <a:noFill/>
                </a:ln>
                <a:solidFill>
                  <a:srgbClr val="000000"/>
                </a:solidFill>
                <a:effectLst/>
                <a:uLnTx/>
                <a:uFillTx/>
                <a:latin typeface="Arial"/>
                <a:ea typeface="+mn-ea"/>
                <a:cs typeface="+mn-cs"/>
                <a:sym typeface="Wingdings" pitchFamily="2" charset="2"/>
              </a:rPr>
              <a:t> </a:t>
            </a:r>
            <a:r>
              <a:rPr kumimoji="0" lang="en-GB" sz="1600" b="1" i="0" u="none" strike="noStrike" kern="0" cap="none" spc="0" normalizeH="0" baseline="0" noProof="0">
                <a:ln>
                  <a:noFill/>
                </a:ln>
                <a:solidFill>
                  <a:srgbClr val="000000"/>
                </a:solidFill>
                <a:effectLst/>
                <a:uLnTx/>
                <a:uFillTx/>
                <a:latin typeface="Arial"/>
                <a:ea typeface="+mn-ea"/>
                <a:cs typeface="+mn-cs"/>
              </a:rPr>
              <a:t>Servicedesk ticket for Techdesk.</a:t>
            </a: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1" i="0" u="none" strike="noStrike" kern="0" cap="none" spc="0" normalizeH="0" baseline="0" noProof="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IN" sz="1600" b="1" i="0" u="sng" strike="noStrike" kern="0" cap="none" spc="0" normalizeH="0" baseline="0" noProof="0">
                <a:ln>
                  <a:noFill/>
                </a:ln>
                <a:solidFill>
                  <a:srgbClr val="000000"/>
                </a:solidFill>
                <a:effectLst/>
                <a:uLnTx/>
                <a:uFillTx/>
                <a:latin typeface="Arial"/>
                <a:ea typeface="+mn-ea"/>
                <a:cs typeface="+mn-cs"/>
              </a:rPr>
              <a:t>Note: </a:t>
            </a:r>
            <a:r>
              <a:rPr kumimoji="0" lang="en-IN" sz="1600" b="1" i="0" u="none" strike="noStrike" kern="0" cap="none" spc="0" normalizeH="0" baseline="0" noProof="0">
                <a:ln>
                  <a:noFill/>
                </a:ln>
                <a:solidFill>
                  <a:srgbClr val="000000"/>
                </a:solidFill>
                <a:effectLst/>
                <a:uLnTx/>
                <a:uFillTx/>
                <a:latin typeface="Arial"/>
                <a:ea typeface="+mn-ea"/>
                <a:cs typeface="+mn-cs"/>
              </a:rPr>
              <a:t>If it is mass shifting, then Single Eform can be raised on behalf of other team members;  which will be done only during weekends and based on eform, Logistics will raise a ticket through Information Services Servicedesk.</a:t>
            </a:r>
            <a:endParaRPr kumimoji="0" lang="en-US" sz="1600" b="1" i="0" u="none" strike="noStrike" kern="0" cap="none" spc="0" normalizeH="0" baseline="0" noProof="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1" i="0" u="none" strike="noStrike" kern="0" cap="none" spc="0" normalizeH="0" baseline="0" noProof="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
                <a:srgbClr val="CC6633"/>
              </a:buClr>
              <a:buSzPct val="150000"/>
              <a:buFont typeface="Tahoma" pitchFamily="34"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200" b="0"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626473"/>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58775" y="201613"/>
            <a:ext cx="7148513" cy="950912"/>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93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Procedure for Hardware Permanent/Temporary Allocation.</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346075" y="1177290"/>
            <a:ext cx="8493125" cy="538353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Need to raise request through eform for movement of system kindly go to Zen Lounge, open eform using the following navigation: </a:t>
            </a: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Zen Lounge -&gt; Select Applications -&gt; eform -&gt;Permanent/Temporary Allocation 	</a:t>
            </a: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Requisition form, please fill up given form and submit, this will be forwarded to users'    	respective managers for approval, once approved logistics will raise a Servicedesk 	ticket on your behalf.</a:t>
            </a: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1" i="0" u="none" strike="noStrike" kern="0" cap="none" spc="0" normalizeH="0" baseline="0" noProof="0" dirty="0">
                <a:ln>
                  <a:noFill/>
                </a:ln>
                <a:solidFill>
                  <a:srgbClr val="000000"/>
                </a:solidFill>
                <a:effectLst/>
                <a:uLnTx/>
                <a:uFillTx/>
                <a:latin typeface="Arial"/>
                <a:ea typeface="+mn-ea"/>
                <a:cs typeface="+mn-cs"/>
              </a:rPr>
              <a:t>Eform Flow</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a:t>
            </a:r>
            <a:r>
              <a:rPr kumimoji="0" lang="en-GB" sz="1600" b="1" i="0" u="sng" strike="noStrike" kern="0" cap="none" spc="0" normalizeH="0" baseline="0" noProof="0" dirty="0">
                <a:ln>
                  <a:noFill/>
                </a:ln>
                <a:solidFill>
                  <a:srgbClr val="000000"/>
                </a:solidFill>
                <a:effectLst/>
                <a:uLnTx/>
                <a:uFillTx/>
                <a:latin typeface="Arial"/>
                <a:ea typeface="+mn-ea"/>
                <a:cs typeface="+mn-cs"/>
              </a:rPr>
              <a:t>Permanent</a:t>
            </a:r>
            <a:r>
              <a:rPr kumimoji="0" lang="en-GB" sz="1600" b="1" i="0" u="none" strike="noStrike" kern="0" cap="none" spc="0" normalizeH="0" baseline="0" noProof="0" dirty="0">
                <a:ln>
                  <a:noFill/>
                </a:ln>
                <a:solidFill>
                  <a:srgbClr val="000000"/>
                </a:solidFill>
                <a:effectLst/>
                <a:uLnTx/>
                <a:uFillTx/>
                <a:latin typeface="Arial"/>
                <a:ea typeface="+mn-ea"/>
                <a:cs typeface="+mn-cs"/>
              </a:rPr>
              <a:t>: </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a:t>
            </a:r>
            <a:r>
              <a:rPr kumimoji="0" lang="en-GB" sz="1600" b="0" i="0" u="none" strike="noStrike" kern="0" cap="none" spc="0" normalizeH="0" baseline="0" noProof="0" dirty="0">
                <a:ln>
                  <a:noFill/>
                </a:ln>
                <a:solidFill>
                  <a:srgbClr val="000000"/>
                </a:solidFill>
                <a:effectLst/>
                <a:uLnTx/>
                <a:uFillTx/>
                <a:latin typeface="Arial"/>
                <a:ea typeface="+mn-ea"/>
                <a:cs typeface="+mn-cs"/>
              </a:rPr>
              <a:t>User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GB" sz="1600" b="0" i="0" u="none" strike="noStrike" kern="0" cap="none" spc="0" normalizeH="0" baseline="0" noProof="0" dirty="0">
                <a:ln>
                  <a:noFill/>
                </a:ln>
                <a:solidFill>
                  <a:srgbClr val="000000"/>
                </a:solidFill>
                <a:effectLst/>
                <a:uLnTx/>
                <a:uFillTx/>
                <a:latin typeface="Arial"/>
                <a:ea typeface="+mn-ea"/>
                <a:cs typeface="+mn-cs"/>
              </a:rPr>
              <a:t>Project Manager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dirty="0">
                <a:ln>
                  <a:noFill/>
                </a:ln>
                <a:solidFill>
                  <a:srgbClr val="000000"/>
                </a:solidFill>
                <a:effectLst/>
                <a:uLnTx/>
                <a:uFillTx/>
                <a:latin typeface="Arial"/>
                <a:ea typeface="+mn-ea"/>
                <a:cs typeface="+mn-cs"/>
              </a:rPr>
              <a:t>Program Manager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GB" sz="1600" b="0" i="0" u="none" strike="noStrike" kern="0" cap="none" spc="0" normalizeH="0" baseline="0" noProof="0" dirty="0">
                <a:ln>
                  <a:noFill/>
                </a:ln>
                <a:solidFill>
                  <a:srgbClr val="000000"/>
                </a:solidFill>
                <a:effectLst/>
                <a:uLnTx/>
                <a:uFillTx/>
                <a:latin typeface="Arial"/>
                <a:ea typeface="+mn-ea"/>
                <a:cs typeface="+mn-cs"/>
              </a:rPr>
              <a:t> TIMS Head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dirty="0">
                <a:ln>
                  <a:noFill/>
                </a:ln>
                <a:solidFill>
                  <a:srgbClr val="000000"/>
                </a:solidFill>
                <a:effectLst/>
                <a:uLnTx/>
                <a:uFillTx/>
                <a:latin typeface="Arial"/>
                <a:ea typeface="+mn-ea"/>
                <a:cs typeface="+mn-cs"/>
              </a:rPr>
              <a:t>Logistics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dirty="0">
                <a:ln>
                  <a:noFill/>
                </a:ln>
                <a:solidFill>
                  <a:srgbClr val="000000"/>
                </a:solidFill>
                <a:effectLst/>
                <a:uLnTx/>
                <a:uFillTx/>
                <a:latin typeface="Arial"/>
                <a:ea typeface="+mn-ea"/>
                <a:cs typeface="+mn-cs"/>
              </a:rPr>
              <a:t>Servicedesk ticket for Techdesk.</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a:t>
            </a:r>
            <a:r>
              <a:rPr kumimoji="0" lang="en-GB" sz="1600" b="1" i="0" u="sng" strike="noStrike" kern="0" cap="none" spc="0" normalizeH="0" baseline="0" noProof="0" dirty="0">
                <a:ln>
                  <a:noFill/>
                </a:ln>
                <a:solidFill>
                  <a:srgbClr val="000000"/>
                </a:solidFill>
                <a:effectLst/>
                <a:uLnTx/>
                <a:uFillTx/>
                <a:latin typeface="Arial"/>
                <a:ea typeface="+mn-ea"/>
                <a:cs typeface="+mn-cs"/>
              </a:rPr>
              <a:t>Temporary</a:t>
            </a:r>
            <a:r>
              <a:rPr kumimoji="0" lang="en-GB" sz="1600" b="1" i="0" u="none" strike="noStrike" kern="0" cap="none" spc="0" normalizeH="0" baseline="0" noProof="0" dirty="0">
                <a:ln>
                  <a:noFill/>
                </a:ln>
                <a:solidFill>
                  <a:srgbClr val="000000"/>
                </a:solidFill>
                <a:effectLst/>
                <a:uLnTx/>
                <a:uFillTx/>
                <a:latin typeface="Arial"/>
                <a:ea typeface="+mn-ea"/>
                <a:cs typeface="+mn-cs"/>
              </a:rPr>
              <a:t>: </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a:t>
            </a:r>
            <a:r>
              <a:rPr kumimoji="0" lang="en-GB" sz="1600" b="0" i="0" u="none" strike="noStrike" kern="0" cap="none" spc="0" normalizeH="0" baseline="0" noProof="0" dirty="0">
                <a:ln>
                  <a:noFill/>
                </a:ln>
                <a:solidFill>
                  <a:srgbClr val="000000"/>
                </a:solidFill>
                <a:effectLst/>
                <a:uLnTx/>
                <a:uFillTx/>
                <a:latin typeface="Arial"/>
                <a:ea typeface="+mn-ea"/>
                <a:cs typeface="+mn-cs"/>
              </a:rPr>
              <a:t>User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dirty="0">
                <a:ln>
                  <a:noFill/>
                </a:ln>
                <a:solidFill>
                  <a:srgbClr val="000000"/>
                </a:solidFill>
                <a:effectLst/>
                <a:uLnTx/>
                <a:uFillTx/>
                <a:latin typeface="Arial"/>
                <a:ea typeface="+mn-ea"/>
                <a:cs typeface="+mn-cs"/>
              </a:rPr>
              <a:t>Project Manager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dirty="0">
                <a:ln>
                  <a:noFill/>
                </a:ln>
                <a:solidFill>
                  <a:srgbClr val="000000"/>
                </a:solidFill>
                <a:effectLst/>
                <a:uLnTx/>
                <a:uFillTx/>
                <a:latin typeface="Arial"/>
                <a:ea typeface="+mn-ea"/>
                <a:cs typeface="+mn-cs"/>
              </a:rPr>
              <a:t>Program Manager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GB" sz="1600" b="0" i="0" u="none" strike="noStrike" kern="0" cap="none" spc="0" normalizeH="0" baseline="0" noProof="0" dirty="0">
                <a:ln>
                  <a:noFill/>
                </a:ln>
                <a:solidFill>
                  <a:srgbClr val="000000"/>
                </a:solidFill>
                <a:effectLst/>
                <a:uLnTx/>
                <a:uFillTx/>
                <a:latin typeface="Arial"/>
                <a:ea typeface="+mn-ea"/>
                <a:cs typeface="+mn-cs"/>
              </a:rPr>
              <a:t> TIMS Head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dirty="0">
                <a:ln>
                  <a:noFill/>
                </a:ln>
                <a:solidFill>
                  <a:srgbClr val="000000"/>
                </a:solidFill>
                <a:effectLst/>
                <a:uLnTx/>
                <a:uFillTx/>
                <a:latin typeface="Arial"/>
                <a:ea typeface="+mn-ea"/>
                <a:cs typeface="+mn-cs"/>
              </a:rPr>
              <a:t>Logistics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dirty="0">
                <a:ln>
                  <a:noFill/>
                </a:ln>
                <a:solidFill>
                  <a:srgbClr val="000000"/>
                </a:solidFill>
                <a:effectLst/>
                <a:uLnTx/>
                <a:uFillTx/>
                <a:latin typeface="Arial"/>
                <a:ea typeface="+mn-ea"/>
                <a:cs typeface="+mn-cs"/>
              </a:rPr>
              <a:t>Servicedesk ticket for Techdesk.</a:t>
            </a: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1" i="0" u="none"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a:t>
            </a:r>
            <a:endParaRPr kumimoji="0" lang="en-GB" sz="1800" b="1"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453652"/>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58775" y="201613"/>
            <a:ext cx="7148513" cy="950912"/>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93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Procedure for Admin Privilege Request.</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346075" y="1188720"/>
            <a:ext cx="8493125" cy="5064443"/>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15913" marR="0" lvl="0" indent="-315913" algn="l" defTabSz="914400" rtl="0" eaLnBrk="1" fontAlgn="base" latinLnBrk="0" hangingPunct="1">
              <a:lnSpc>
                <a:spcPct val="10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Need to raise request through eform, kindly go to Zen Lounge, open eform using the following navigation: </a:t>
            </a:r>
          </a:p>
          <a:p>
            <a:pPr marL="315913" marR="0" lvl="0" indent="-315913" algn="l" defTabSz="914400" rtl="0" eaLnBrk="1" fontAlgn="base" latinLnBrk="0" hangingPunct="1">
              <a:lnSpc>
                <a:spcPct val="10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Zen Lounge -&gt; Select Applications -&gt; eform -&gt;Privilege Requisition Form.</a:t>
            </a:r>
          </a:p>
          <a:p>
            <a:pPr marL="315913" marR="0" lvl="0" indent="-315913" algn="l" defTabSz="914400" rtl="0" eaLnBrk="1" fontAlgn="base" latinLnBrk="0" hangingPunct="1">
              <a:lnSpc>
                <a:spcPct val="10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a:t>
            </a:r>
            <a:r>
              <a:rPr kumimoji="0" lang="en-GB" sz="1600" b="0" i="0" u="none" strike="noStrike" kern="0" cap="none" spc="0" normalizeH="0" baseline="0" noProof="0" dirty="0">
                <a:ln>
                  <a:noFill/>
                </a:ln>
                <a:solidFill>
                  <a:srgbClr val="000000"/>
                </a:solidFill>
                <a:effectLst/>
                <a:uLnTx/>
                <a:uFillTx/>
                <a:latin typeface="Arial"/>
                <a:ea typeface="+mn-ea"/>
                <a:cs typeface="+mn-cs"/>
              </a:rPr>
              <a:t>please fill up given form and submit, this will be forwarded to users' respective managers, Techdesk Co-ordinators and Infosec team for approval, Once approved admin rights will be provided on your system. </a:t>
            </a:r>
          </a:p>
          <a:p>
            <a:pPr marL="315913" marR="0" lvl="0" indent="-315913" algn="l" defTabSz="914400" rtl="0" eaLnBrk="1" fontAlgn="base" latinLnBrk="0" hangingPunct="1">
              <a:lnSpc>
                <a:spcPct val="10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
                <a:srgbClr val="CC6633"/>
              </a:buClr>
              <a:buSzPct val="150000"/>
              <a:buFont typeface="Wingdings" pitchFamily="2"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Note</a:t>
            </a:r>
            <a:r>
              <a:rPr kumimoji="0" lang="en-GB" sz="1600" b="0" i="0" u="none" strike="noStrike" kern="0" cap="none" spc="0" normalizeH="0" baseline="0" noProof="0" dirty="0">
                <a:ln>
                  <a:noFill/>
                </a:ln>
                <a:solidFill>
                  <a:srgbClr val="000000"/>
                </a:solidFill>
                <a:effectLst/>
                <a:uLnTx/>
                <a:uFillTx/>
                <a:latin typeface="Arial"/>
                <a:ea typeface="+mn-ea"/>
                <a:cs typeface="+mn-cs"/>
              </a:rPr>
              <a:t> : *</a:t>
            </a:r>
            <a:r>
              <a:rPr kumimoji="0" lang="en-GB" sz="1200" b="0" i="0" u="none" strike="noStrike" kern="0" cap="none" spc="0" normalizeH="0" baseline="0" noProof="0" dirty="0">
                <a:ln>
                  <a:noFill/>
                </a:ln>
                <a:solidFill>
                  <a:srgbClr val="000000"/>
                </a:solidFill>
                <a:effectLst/>
                <a:uLnTx/>
                <a:uFillTx/>
                <a:latin typeface="Arial"/>
                <a:ea typeface="+mn-ea"/>
                <a:cs typeface="+mn-cs"/>
              </a:rPr>
              <a:t>User will have to raise a new eform incase of replacement of desktop\laptop. </a:t>
            </a:r>
          </a:p>
          <a:p>
            <a:pPr marL="0" marR="0" lvl="0" indent="0" algn="l" defTabSz="914400" rtl="0" eaLnBrk="1" fontAlgn="base" latinLnBrk="0" hangingPunct="1">
              <a:lnSpc>
                <a:spcPct val="101000"/>
              </a:lnSpc>
              <a:spcBef>
                <a:spcPts val="700"/>
              </a:spcBef>
              <a:spcAft>
                <a:spcPct val="0"/>
              </a:spcAft>
              <a:buClr>
                <a:srgbClr val="CC6633"/>
              </a:buClr>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 </a:t>
            </a:r>
            <a:r>
              <a:rPr kumimoji="0" lang="en-GB" sz="1200" b="0" i="0" u="none" strike="noStrike" kern="0" cap="none" spc="0" normalizeH="0" baseline="0" noProof="0" dirty="0">
                <a:ln>
                  <a:noFill/>
                </a:ln>
                <a:solidFill>
                  <a:srgbClr val="000000"/>
                </a:solidFill>
                <a:effectLst/>
                <a:uLnTx/>
                <a:uFillTx/>
                <a:latin typeface="Arial"/>
                <a:ea typeface="+mn-ea"/>
                <a:cs typeface="+mn-cs"/>
              </a:rPr>
              <a:t>Due to change in Hostname and asset ID </a:t>
            </a:r>
            <a:r>
              <a:rPr kumimoji="0" lang="en-GB" sz="1600" b="0" i="0" u="none" strike="noStrike" kern="0" cap="none" spc="0" normalizeH="0" baseline="0" noProof="0" dirty="0">
                <a:ln>
                  <a:noFill/>
                </a:ln>
                <a:solidFill>
                  <a:srgbClr val="000000"/>
                </a:solidFill>
                <a:effectLst/>
                <a:uLnTx/>
                <a:uFillTx/>
                <a:latin typeface="Arial"/>
                <a:ea typeface="+mn-ea"/>
                <a:cs typeface="+mn-cs"/>
              </a:rPr>
              <a:t>)</a:t>
            </a:r>
          </a:p>
          <a:p>
            <a:pPr marL="0" marR="0" lvl="0" indent="0" algn="l" defTabSz="914400" rtl="0" eaLnBrk="1" fontAlgn="base" latinLnBrk="0" hangingPunct="1">
              <a:lnSpc>
                <a:spcPct val="101000"/>
              </a:lnSpc>
              <a:spcBef>
                <a:spcPts val="700"/>
              </a:spcBef>
              <a:spcAft>
                <a:spcPct val="0"/>
              </a:spcAft>
              <a:buClr>
                <a:srgbClr val="CC6633"/>
              </a:buClr>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800" b="1" i="0" u="none" strike="noStrike" kern="0" cap="none" spc="0" normalizeH="0" baseline="0" noProof="0" dirty="0">
                <a:ln>
                  <a:noFill/>
                </a:ln>
                <a:solidFill>
                  <a:srgbClr val="000000"/>
                </a:solidFill>
                <a:effectLst/>
                <a:uLnTx/>
                <a:uFillTx/>
                <a:latin typeface="Arial"/>
                <a:ea typeface="+mn-ea"/>
                <a:cs typeface="+mn-cs"/>
              </a:rPr>
              <a:t>Eform Flow:-</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User -&gt; Project Manager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GB" sz="1600" b="0" i="0" u="none" strike="noStrike" kern="0" cap="none" spc="0" normalizeH="0" baseline="0" noProof="0" dirty="0">
                <a:ln>
                  <a:noFill/>
                </a:ln>
                <a:solidFill>
                  <a:srgbClr val="000000"/>
                </a:solidFill>
                <a:effectLst/>
                <a:uLnTx/>
                <a:uFillTx/>
                <a:latin typeface="Arial"/>
                <a:ea typeface="+mn-ea"/>
                <a:cs typeface="+mn-cs"/>
              </a:rPr>
              <a:t> Program Manager</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dirty="0">
                <a:ln>
                  <a:noFill/>
                </a:ln>
                <a:solidFill>
                  <a:srgbClr val="000000"/>
                </a:solidFill>
                <a:effectLst/>
                <a:uLnTx/>
                <a:uFillTx/>
                <a:latin typeface="Arial"/>
                <a:ea typeface="+mn-ea"/>
                <a:cs typeface="+mn-cs"/>
              </a:rPr>
              <a:t> Infosec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Servicedesk (IT </a:t>
            </a:r>
            <a:r>
              <a:rPr kumimoji="0" lang="en-GB" sz="1600" b="0" i="0" u="none" strike="noStrike" kern="0" cap="none" spc="0" normalizeH="0" baseline="0" noProof="0" dirty="0">
                <a:ln>
                  <a:noFill/>
                </a:ln>
                <a:solidFill>
                  <a:srgbClr val="000000"/>
                </a:solidFill>
                <a:effectLst/>
                <a:uLnTx/>
                <a:uFillTx/>
                <a:latin typeface="Arial"/>
                <a:ea typeface="+mn-ea"/>
                <a:cs typeface="+mn-cs"/>
              </a:rPr>
              <a:t>Helpdesk)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dirty="0">
                <a:ln>
                  <a:noFill/>
                </a:ln>
                <a:solidFill>
                  <a:srgbClr val="000000"/>
                </a:solidFill>
                <a:effectLst/>
                <a:uLnTx/>
                <a:uFillTx/>
                <a:latin typeface="Arial"/>
                <a:ea typeface="+mn-ea"/>
                <a:cs typeface="+mn-cs"/>
              </a:rPr>
              <a:t>Servicedesk ticket for Techdesk.</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
                <a:srgbClr val="CC6633"/>
              </a:buClr>
              <a:buSzPct val="150000"/>
              <a:buFont typeface="Tahoma" pitchFamily="34"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009900"/>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263133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58775" y="201613"/>
            <a:ext cx="7148513" cy="950912"/>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93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Procedure for Additional Software Installation Request.</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346075" y="1154430"/>
            <a:ext cx="8569325" cy="559244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15913" marR="0" lvl="0" indent="-315913" algn="l" defTabSz="914400" rtl="0" eaLnBrk="1" fontAlgn="base" latinLnBrk="0" hangingPunct="1">
              <a:lnSpc>
                <a:spcPct val="8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0" i="0" u="none" strike="noStrike" kern="0" cap="none" spc="0" normalizeH="0" baseline="0" noProof="0" dirty="0">
                <a:ln>
                  <a:noFill/>
                </a:ln>
                <a:solidFill>
                  <a:srgbClr val="333333"/>
                </a:solidFill>
                <a:effectLst/>
                <a:uLnTx/>
                <a:uFillTx/>
                <a:latin typeface="Arial"/>
                <a:ea typeface="+mn-ea"/>
                <a:cs typeface="+mn-cs"/>
              </a:rPr>
              <a:t>      </a:t>
            </a:r>
          </a:p>
          <a:p>
            <a:pPr marL="315913" marR="0" lvl="0" indent="-315913" algn="l" defTabSz="914400" rtl="0" eaLnBrk="1" fontAlgn="base" latinLnBrk="0" hangingPunct="1">
              <a:lnSpc>
                <a:spcPct val="8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0" i="0" u="none" strike="noStrike" kern="0" cap="none" spc="0" normalizeH="0" baseline="0" noProof="0" dirty="0">
                <a:ln>
                  <a:noFill/>
                </a:ln>
                <a:solidFill>
                  <a:srgbClr val="333333"/>
                </a:solidFill>
                <a:effectLst/>
                <a:uLnTx/>
                <a:uFillTx/>
                <a:latin typeface="Arial"/>
                <a:ea typeface="+mn-ea"/>
                <a:cs typeface="+mn-cs"/>
              </a:rPr>
              <a:t>Need to raise request through eform for software installation kindly go to Zen Lounge, open eform using the following navigation: </a:t>
            </a:r>
          </a:p>
          <a:p>
            <a:pPr marL="315913" marR="0" lvl="0" indent="-315913" algn="l" defTabSz="914400" rtl="0" eaLnBrk="1" fontAlgn="base" latinLnBrk="0" hangingPunct="1">
              <a:lnSpc>
                <a:spcPct val="8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0" i="0" u="none" strike="noStrike" kern="0" cap="none" spc="0" normalizeH="0" baseline="0" noProof="0" dirty="0">
                <a:ln>
                  <a:noFill/>
                </a:ln>
                <a:solidFill>
                  <a:srgbClr val="333333"/>
                </a:solidFill>
                <a:effectLst/>
                <a:uLnTx/>
                <a:uFillTx/>
                <a:latin typeface="Arial"/>
                <a:ea typeface="+mn-ea"/>
                <a:cs typeface="+mn-cs"/>
              </a:rPr>
              <a:t>      </a:t>
            </a:r>
            <a:r>
              <a:rPr kumimoji="0" lang="en-GB" sz="1400" b="1" i="0" u="none" strike="noStrike" kern="0" cap="none" spc="0" normalizeH="0" baseline="0" noProof="0" dirty="0">
                <a:ln>
                  <a:noFill/>
                </a:ln>
                <a:solidFill>
                  <a:srgbClr val="333333"/>
                </a:solidFill>
                <a:effectLst/>
                <a:uLnTx/>
                <a:uFillTx/>
                <a:latin typeface="Arial"/>
                <a:ea typeface="+mn-ea"/>
                <a:cs typeface="+mn-cs"/>
              </a:rPr>
              <a:t>Zen Lounge -&gt; Select Applications -&gt; eform -&gt;Additional software requisition.           </a:t>
            </a:r>
          </a:p>
          <a:p>
            <a:pPr marL="315913" marR="0" lvl="0" indent="-315913" algn="l" defTabSz="914400" rtl="0" eaLnBrk="1" fontAlgn="base" latinLnBrk="0" hangingPunct="1">
              <a:lnSpc>
                <a:spcPct val="8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1" i="0" u="none" strike="noStrike" kern="0" cap="none" spc="0" normalizeH="0" baseline="0" noProof="0" dirty="0">
                <a:ln>
                  <a:noFill/>
                </a:ln>
                <a:solidFill>
                  <a:srgbClr val="333333"/>
                </a:solidFill>
                <a:effectLst/>
                <a:uLnTx/>
                <a:uFillTx/>
                <a:latin typeface="Arial"/>
                <a:ea typeface="+mn-ea"/>
                <a:cs typeface="+mn-cs"/>
              </a:rPr>
              <a:t>	</a:t>
            </a:r>
            <a:r>
              <a:rPr kumimoji="0" lang="en-GB" sz="1400" b="0" i="0" u="none" strike="noStrike" kern="0" cap="none" spc="0" normalizeH="0" baseline="0" noProof="0" dirty="0">
                <a:ln>
                  <a:noFill/>
                </a:ln>
                <a:solidFill>
                  <a:srgbClr val="333333"/>
                </a:solidFill>
                <a:effectLst/>
                <a:uLnTx/>
                <a:uFillTx/>
                <a:latin typeface="Arial"/>
                <a:ea typeface="+mn-ea"/>
                <a:cs typeface="+mn-cs"/>
              </a:rPr>
              <a:t>please fill up given form and submit, this will be forwarded to users respective managers for approval and TIMS department to check availability of licenses(For commercial versions), once approved Servicedesk ticket will be raised on users behalf and required software will be installed on the system.</a:t>
            </a:r>
          </a:p>
          <a:p>
            <a:pPr marL="315913" marR="0" lvl="0" indent="-315913" algn="l" defTabSz="914400" rtl="0" eaLnBrk="1" fontAlgn="base" latinLnBrk="0" hangingPunct="1">
              <a:lnSpc>
                <a:spcPct val="8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400" b="1" i="0" u="sng"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
                <a:srgbClr val="CC6633"/>
              </a:buClr>
              <a:buSzPct val="150000"/>
              <a:buFont typeface="Wingdings" pitchFamily="2"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200" b="1" i="0" u="none" strike="noStrike" kern="0" cap="none" spc="0" normalizeH="0" baseline="0" noProof="0" dirty="0">
                <a:ln>
                  <a:noFill/>
                </a:ln>
                <a:solidFill>
                  <a:srgbClr val="000000"/>
                </a:solidFill>
                <a:effectLst/>
                <a:uLnTx/>
                <a:uFillTx/>
                <a:latin typeface="Arial"/>
                <a:ea typeface="+mn-ea"/>
                <a:cs typeface="+mn-cs"/>
              </a:rPr>
              <a:t>Note</a:t>
            </a:r>
            <a:r>
              <a:rPr kumimoji="0" lang="en-GB" sz="1200" b="0" i="0" u="none" strike="noStrike" kern="0" cap="none" spc="0" normalizeH="0" baseline="0" noProof="0" dirty="0">
                <a:ln>
                  <a:noFill/>
                </a:ln>
                <a:solidFill>
                  <a:srgbClr val="000000"/>
                </a:solidFill>
                <a:effectLst/>
                <a:uLnTx/>
                <a:uFillTx/>
                <a:latin typeface="Arial"/>
                <a:ea typeface="+mn-ea"/>
                <a:cs typeface="+mn-cs"/>
              </a:rPr>
              <a:t> : *User will have to raise a new eform incase of replacement of desktop\laptop. </a:t>
            </a:r>
          </a:p>
          <a:p>
            <a:pPr marL="0" marR="0" lvl="0" indent="0" algn="l" defTabSz="914400" rtl="0" eaLnBrk="1" fontAlgn="base" latinLnBrk="0" hangingPunct="1">
              <a:lnSpc>
                <a:spcPct val="101000"/>
              </a:lnSpc>
              <a:spcBef>
                <a:spcPts val="700"/>
              </a:spcBef>
              <a:spcAft>
                <a:spcPct val="0"/>
              </a:spcAft>
              <a:buClr>
                <a:srgbClr val="CC6633"/>
              </a:buClr>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200" b="0" i="0" u="none" strike="noStrike" kern="0" cap="none" spc="0" normalizeH="0" baseline="0" noProof="0" dirty="0">
                <a:ln>
                  <a:noFill/>
                </a:ln>
                <a:solidFill>
                  <a:srgbClr val="000000"/>
                </a:solidFill>
                <a:effectLst/>
                <a:uLnTx/>
                <a:uFillTx/>
                <a:latin typeface="Arial"/>
                <a:ea typeface="+mn-ea"/>
                <a:cs typeface="+mn-cs"/>
              </a:rPr>
              <a:t>		 ( Due to change in Hostname and asset ID )</a:t>
            </a:r>
            <a:endParaRPr kumimoji="0" lang="en-GB" sz="1200" b="1" i="0" u="sng"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
                <a:srgbClr val="CC6633"/>
              </a:buClr>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200" b="1" i="0" u="sng"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
                <a:srgbClr val="CC6633"/>
              </a:buClr>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200" b="1" i="0" u="sng" strike="noStrike" kern="0" cap="none" spc="0" normalizeH="0" baseline="0" noProof="0" dirty="0">
                <a:ln>
                  <a:noFill/>
                </a:ln>
                <a:solidFill>
                  <a:srgbClr val="000000"/>
                </a:solidFill>
                <a:effectLst/>
                <a:uLnTx/>
                <a:uFillTx/>
                <a:latin typeface="Arial"/>
                <a:ea typeface="+mn-ea"/>
                <a:cs typeface="+mn-cs"/>
              </a:rPr>
              <a:t>Eform Flow</a:t>
            </a:r>
          </a:p>
          <a:p>
            <a:pPr marL="315913" marR="0" lvl="0" indent="-315913" algn="l" defTabSz="914400" rtl="0" eaLnBrk="1" fontAlgn="base" latinLnBrk="0" hangingPunct="1">
              <a:lnSpc>
                <a:spcPct val="101000"/>
              </a:lnSpc>
              <a:spcBef>
                <a:spcPts val="700"/>
              </a:spcBef>
              <a:spcAft>
                <a:spcPct val="0"/>
              </a:spcAft>
              <a:buClr>
                <a:srgbClr val="CC6633"/>
              </a:buClr>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1200" b="1" i="0" u="none" strike="noStrike" kern="0" cap="none" spc="0" normalizeH="0" baseline="0" noProof="0" dirty="0">
                <a:ln>
                  <a:noFill/>
                </a:ln>
                <a:solidFill>
                  <a:srgbClr val="000000"/>
                </a:solidFill>
                <a:effectLst/>
                <a:uLnTx/>
                <a:uFillTx/>
                <a:latin typeface="Arial"/>
                <a:ea typeface="+mn-ea"/>
                <a:cs typeface="+mn-cs"/>
              </a:rPr>
              <a:t>      </a:t>
            </a:r>
            <a:r>
              <a:rPr kumimoji="0" lang="en-US" sz="1200" b="1" i="0" u="sng" strike="noStrike" kern="0" cap="none" spc="0" normalizeH="0" baseline="0" noProof="0" dirty="0">
                <a:ln>
                  <a:noFill/>
                </a:ln>
                <a:solidFill>
                  <a:srgbClr val="000000"/>
                </a:solidFill>
                <a:effectLst/>
                <a:uLnTx/>
                <a:uFillTx/>
                <a:latin typeface="Arial"/>
                <a:ea typeface="+mn-ea"/>
                <a:cs typeface="+mn-cs"/>
              </a:rPr>
              <a:t>Commercial Products : </a:t>
            </a: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rPr>
              <a:t> Project Manager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US" sz="1200" b="0" i="0" u="none" strike="noStrike" kern="0" cap="none" spc="0" normalizeH="0" baseline="0" noProof="0" dirty="0">
                <a:ln>
                  <a:noFill/>
                </a:ln>
                <a:solidFill>
                  <a:srgbClr val="000000"/>
                </a:solidFill>
                <a:effectLst/>
                <a:uLnTx/>
                <a:uFillTx/>
                <a:latin typeface="Arial"/>
                <a:ea typeface="+mn-ea"/>
                <a:cs typeface="+mn-cs"/>
              </a:rPr>
              <a:t> Program Manager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US" sz="1200" b="0" i="0" u="none" strike="noStrike" kern="0" cap="none" spc="0" normalizeH="0" baseline="0" noProof="0" dirty="0">
                <a:ln>
                  <a:noFill/>
                </a:ln>
                <a:solidFill>
                  <a:srgbClr val="000000"/>
                </a:solidFill>
                <a:effectLst/>
                <a:uLnTx/>
                <a:uFillTx/>
                <a:latin typeface="Arial"/>
                <a:ea typeface="+mn-ea"/>
                <a:cs typeface="+mn-cs"/>
              </a:rPr>
              <a:t> Techdesk Coordinator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US" sz="1200" b="0" i="0" u="none" strike="noStrike" kern="0" cap="none" spc="0" normalizeH="0" baseline="0" noProof="0" dirty="0">
                <a:ln>
                  <a:noFill/>
                </a:ln>
                <a:solidFill>
                  <a:srgbClr val="000000"/>
                </a:solidFill>
                <a:effectLst/>
                <a:uLnTx/>
                <a:uFillTx/>
                <a:latin typeface="Arial"/>
                <a:ea typeface="+mn-ea"/>
                <a:cs typeface="+mn-cs"/>
              </a:rPr>
              <a:t> Servicedesk(IT Helpdesk)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 Servicedesk</a:t>
            </a:r>
            <a:r>
              <a:rPr kumimoji="0" lang="en-US" sz="1200" b="0" i="0" u="none" strike="noStrike" kern="0" cap="none" spc="0" normalizeH="0" baseline="0" noProof="0" dirty="0">
                <a:ln>
                  <a:noFill/>
                </a:ln>
                <a:solidFill>
                  <a:srgbClr val="000000"/>
                </a:solidFill>
                <a:effectLst/>
                <a:uLnTx/>
                <a:uFillTx/>
                <a:latin typeface="Arial"/>
                <a:ea typeface="+mn-ea"/>
                <a:cs typeface="+mn-cs"/>
              </a:rPr>
              <a:t> Closure.</a:t>
            </a:r>
          </a:p>
          <a:p>
            <a:pPr marL="0" marR="0" lvl="0" indent="0" algn="l" defTabSz="914400" rtl="0" eaLnBrk="1" fontAlgn="base" latinLnBrk="0" hangingPunct="1">
              <a:lnSpc>
                <a:spcPct val="101000"/>
              </a:lnSpc>
              <a:spcBef>
                <a:spcPts val="700"/>
              </a:spcBef>
              <a:spcAft>
                <a:spcPct val="0"/>
              </a:spcAft>
              <a:buClrTx/>
              <a:buSzPct val="15000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1200" kern="0" dirty="0">
                <a:solidFill>
                  <a:srgbClr val="000000"/>
                </a:solidFill>
                <a:latin typeface="Arial"/>
              </a:rPr>
              <a:t>	( Refer Slide no 22 for more details) </a:t>
            </a:r>
            <a:endParaRPr kumimoji="0" lang="en-US" sz="1200" b="0" i="0" u="none"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1200" b="1" i="0" u="sng" strike="noStrike" kern="0" cap="none" spc="0" normalizeH="0" baseline="0" noProof="0" dirty="0">
                <a:ln>
                  <a:noFill/>
                </a:ln>
                <a:solidFill>
                  <a:srgbClr val="000000"/>
                </a:solidFill>
                <a:effectLst/>
                <a:uLnTx/>
                <a:uFillTx/>
                <a:latin typeface="Arial"/>
                <a:ea typeface="+mn-ea"/>
                <a:cs typeface="+mn-cs"/>
              </a:rPr>
              <a:t>Non-Commercial (Trial, freeware, opensource Product) ( Zensar white -Listed Products):</a:t>
            </a:r>
          </a:p>
          <a:p>
            <a:pPr marL="315913" marR="0" lvl="0" indent="-315913" algn="l" defTabSz="914400" rtl="0" eaLnBrk="1" fontAlgn="base" latinLnBrk="0" hangingPunct="1">
              <a:lnSpc>
                <a:spcPct val="101000"/>
              </a:lnSpc>
              <a:spcBef>
                <a:spcPts val="700"/>
              </a:spcBef>
              <a:spcAft>
                <a:spcPct val="0"/>
              </a:spcAft>
              <a:buClr>
                <a:srgbClr val="CC6633"/>
              </a:buClr>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rPr>
              <a:t>      Project Manager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US" sz="1200" b="0" i="0" u="none" strike="noStrike" kern="0" cap="none" spc="0" normalizeH="0" baseline="0" noProof="0" dirty="0">
                <a:ln>
                  <a:noFill/>
                </a:ln>
                <a:solidFill>
                  <a:srgbClr val="000000"/>
                </a:solidFill>
                <a:effectLst/>
                <a:uLnTx/>
                <a:uFillTx/>
                <a:latin typeface="Arial"/>
                <a:ea typeface="+mn-ea"/>
                <a:cs typeface="+mn-cs"/>
              </a:rPr>
              <a:t> Program Manager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US" sz="1200" b="0" i="0" u="none" strike="noStrike" kern="0" cap="none" spc="0" normalizeH="0" baseline="0" noProof="0" dirty="0">
                <a:ln>
                  <a:noFill/>
                </a:ln>
                <a:solidFill>
                  <a:srgbClr val="000000"/>
                </a:solidFill>
                <a:effectLst/>
                <a:uLnTx/>
                <a:uFillTx/>
                <a:latin typeface="Arial"/>
                <a:ea typeface="+mn-ea"/>
                <a:cs typeface="+mn-cs"/>
              </a:rPr>
              <a:t> Servicedesk (IT Helpdesk)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 Servicedesk</a:t>
            </a:r>
            <a:r>
              <a:rPr kumimoji="0" lang="en-US" sz="1200" b="0" i="0" u="none" strike="noStrike" kern="0" cap="none" spc="0" normalizeH="0" baseline="0" noProof="0" dirty="0">
                <a:ln>
                  <a:noFill/>
                </a:ln>
                <a:solidFill>
                  <a:srgbClr val="000000"/>
                </a:solidFill>
                <a:effectLst/>
                <a:uLnTx/>
                <a:uFillTx/>
                <a:latin typeface="Arial"/>
                <a:ea typeface="+mn-ea"/>
                <a:cs typeface="+mn-cs"/>
              </a:rPr>
              <a:t> Closure  </a:t>
            </a:r>
            <a:endParaRPr kumimoji="0" lang="en-US" sz="1200" b="0" i="0" u="sng"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30000"/>
              <a:buFont typeface="Wingdings" pitchFamily="2" charset="2"/>
              <a:buChar char="ü"/>
              <a:tabLst/>
              <a:defRPr/>
            </a:pPr>
            <a:r>
              <a:rPr kumimoji="0" lang="en-US" sz="1200" b="1" i="0" u="none" strike="noStrike" kern="0" cap="none" spc="0" normalizeH="0" baseline="0" noProof="0" dirty="0">
                <a:ln>
                  <a:noFill/>
                </a:ln>
                <a:solidFill>
                  <a:srgbClr val="000000"/>
                </a:solidFill>
                <a:effectLst/>
                <a:uLnTx/>
                <a:uFillTx/>
                <a:latin typeface="Arial"/>
                <a:ea typeface="+mn-ea"/>
                <a:cs typeface="+mn-cs"/>
              </a:rPr>
              <a:t>N</a:t>
            </a:r>
            <a:r>
              <a:rPr kumimoji="0" lang="en-US" sz="1200" b="1" i="0" u="sng" strike="noStrike" kern="0" cap="none" spc="0" normalizeH="0" baseline="0" noProof="0" dirty="0">
                <a:ln>
                  <a:noFill/>
                </a:ln>
                <a:solidFill>
                  <a:srgbClr val="000000"/>
                </a:solidFill>
                <a:effectLst/>
                <a:uLnTx/>
                <a:uFillTx/>
                <a:latin typeface="Arial"/>
                <a:ea typeface="+mn-ea"/>
                <a:cs typeface="+mn-cs"/>
              </a:rPr>
              <a:t>on-Commercial (Trial, freeware, opensource Product) Product ( Zensar Non – Listed):</a:t>
            </a:r>
          </a:p>
          <a:p>
            <a:pPr marL="315913" marR="0" lvl="0" indent="-315913" algn="l" defTabSz="914400" rtl="0" eaLnBrk="1" fontAlgn="base" latinLnBrk="0" hangingPunct="1">
              <a:lnSpc>
                <a:spcPct val="101000"/>
              </a:lnSpc>
              <a:spcBef>
                <a:spcPts val="700"/>
              </a:spcBef>
              <a:spcAft>
                <a:spcPct val="0"/>
              </a:spcAft>
              <a:buClr>
                <a:srgbClr val="CC6633"/>
              </a:buClr>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rPr>
              <a:t> 	Project Manager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US" sz="1200" b="0" i="0" u="none" strike="noStrike" kern="0" cap="none" spc="0" normalizeH="0" baseline="0" noProof="0" dirty="0">
                <a:ln>
                  <a:noFill/>
                </a:ln>
                <a:solidFill>
                  <a:srgbClr val="000000"/>
                </a:solidFill>
                <a:effectLst/>
                <a:uLnTx/>
                <a:uFillTx/>
                <a:latin typeface="Arial"/>
                <a:ea typeface="+mn-ea"/>
                <a:cs typeface="+mn-cs"/>
              </a:rPr>
              <a:t> Infosec Team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US" sz="1200" b="0" i="0" u="none" strike="noStrike" kern="0" cap="none" spc="0" normalizeH="0" baseline="0" noProof="0" dirty="0">
                <a:ln>
                  <a:noFill/>
                </a:ln>
                <a:solidFill>
                  <a:srgbClr val="000000"/>
                </a:solidFill>
                <a:effectLst/>
                <a:uLnTx/>
                <a:uFillTx/>
                <a:latin typeface="Arial"/>
                <a:ea typeface="+mn-ea"/>
                <a:cs typeface="+mn-cs"/>
              </a:rPr>
              <a:t> Legal Team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US" sz="1200" b="0" i="0" u="none" strike="noStrike" kern="0" cap="none" spc="0" normalizeH="0" baseline="0" noProof="0" dirty="0">
                <a:ln>
                  <a:noFill/>
                </a:ln>
                <a:solidFill>
                  <a:srgbClr val="000000"/>
                </a:solidFill>
                <a:effectLst/>
                <a:uLnTx/>
                <a:uFillTx/>
                <a:latin typeface="Arial"/>
                <a:ea typeface="+mn-ea"/>
                <a:cs typeface="+mn-cs"/>
              </a:rPr>
              <a:t> Project Manager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US" sz="1200" b="0" i="0" u="none" strike="noStrike" kern="0" cap="none" spc="0" normalizeH="0" baseline="0" noProof="0" dirty="0">
                <a:ln>
                  <a:noFill/>
                </a:ln>
                <a:solidFill>
                  <a:srgbClr val="000000"/>
                </a:solidFill>
                <a:effectLst/>
                <a:uLnTx/>
                <a:uFillTx/>
                <a:latin typeface="Arial"/>
                <a:ea typeface="+mn-ea"/>
                <a:cs typeface="+mn-cs"/>
              </a:rPr>
              <a:t> Program Manager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US" sz="1200" b="0" i="0" u="none" strike="noStrike" kern="0" cap="none" spc="0" normalizeH="0" baseline="0" noProof="0" dirty="0">
                <a:ln>
                  <a:noFill/>
                </a:ln>
                <a:solidFill>
                  <a:srgbClr val="000000"/>
                </a:solidFill>
                <a:effectLst/>
                <a:uLnTx/>
                <a:uFillTx/>
                <a:latin typeface="Arial"/>
                <a:ea typeface="+mn-ea"/>
                <a:cs typeface="+mn-cs"/>
              </a:rPr>
              <a:t> Servicedesk(IT Helpdesk) </a:t>
            </a:r>
            <a:r>
              <a:rPr kumimoji="0" lang="en-US" sz="1200" b="0" i="0" u="none" strike="noStrike" kern="0" cap="none" spc="0" normalizeH="0" baseline="0" noProof="0" dirty="0">
                <a:ln>
                  <a:noFill/>
                </a:ln>
                <a:solidFill>
                  <a:srgbClr val="000000"/>
                </a:solidFill>
                <a:effectLst/>
                <a:uLnTx/>
                <a:uFillTx/>
                <a:latin typeface="Arial"/>
                <a:ea typeface="+mn-ea"/>
                <a:cs typeface="+mn-cs"/>
                <a:sym typeface="Wingdings" pitchFamily="2" charset="2"/>
              </a:rPr>
              <a:t> Servicedesk</a:t>
            </a:r>
            <a:r>
              <a:rPr kumimoji="0" lang="en-US" sz="1200" b="0" i="0" u="none" strike="noStrike" kern="0" cap="none" spc="0" normalizeH="0" baseline="0" noProof="0" dirty="0">
                <a:ln>
                  <a:noFill/>
                </a:ln>
                <a:solidFill>
                  <a:srgbClr val="000000"/>
                </a:solidFill>
                <a:effectLst/>
                <a:uLnTx/>
                <a:uFillTx/>
                <a:latin typeface="Arial"/>
                <a:ea typeface="+mn-ea"/>
                <a:cs typeface="+mn-cs"/>
              </a:rPr>
              <a:t> Closure( respective URL and URL of legal terms &amp; condition be provided by the project manager)</a:t>
            </a:r>
          </a:p>
          <a:p>
            <a:pPr marL="315913" marR="0" lvl="0" indent="-315913" algn="l" defTabSz="914400" rtl="0" eaLnBrk="1" fontAlgn="base" latinLnBrk="0" hangingPunct="1">
              <a:lnSpc>
                <a:spcPct val="101000"/>
              </a:lnSpc>
              <a:spcBef>
                <a:spcPts val="700"/>
              </a:spcBef>
              <a:spcAft>
                <a:spcPct val="0"/>
              </a:spcAft>
              <a:buClr>
                <a:srgbClr val="CC6633"/>
              </a:buClr>
              <a:buSzPct val="150000"/>
              <a:buFont typeface="Tahoma" pitchFamily="34"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000" b="0"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420614"/>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58775" y="201613"/>
            <a:ext cx="7148513" cy="950912"/>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93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Procedure for Consumable &amp; Spare upgrade</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346075" y="1200151"/>
            <a:ext cx="8569325" cy="542925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15913" marR="0" lvl="0" indent="-315913" algn="l" defTabSz="914400" rtl="0" eaLnBrk="1" fontAlgn="base" latinLnBrk="0" hangingPunct="1">
              <a:lnSpc>
                <a:spcPct val="8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0" i="0" u="none" strike="noStrike" kern="0" cap="none" spc="0" normalizeH="0" baseline="0" noProof="0">
                <a:ln>
                  <a:noFill/>
                </a:ln>
                <a:solidFill>
                  <a:srgbClr val="333333"/>
                </a:solidFill>
                <a:effectLst/>
                <a:uLnTx/>
                <a:uFillTx/>
                <a:latin typeface="Arial"/>
                <a:ea typeface="+mn-ea"/>
                <a:cs typeface="+mn-cs"/>
              </a:rPr>
              <a:t>      </a:t>
            </a:r>
            <a:r>
              <a:rPr kumimoji="0" lang="en-GB" sz="1600" b="0" i="0" u="none" strike="noStrike" kern="0" cap="none" spc="0" normalizeH="0" baseline="0" noProof="0">
                <a:ln>
                  <a:noFill/>
                </a:ln>
                <a:solidFill>
                  <a:srgbClr val="333333"/>
                </a:solidFill>
                <a:effectLst/>
                <a:uLnTx/>
                <a:uFillTx/>
                <a:latin typeface="Arial"/>
                <a:ea typeface="+mn-ea"/>
                <a:cs typeface="+mn-cs"/>
              </a:rPr>
              <a:t>Need to raise request through eform for Consumables &amp; Spare request, kindly go to Zen Lounge, open eform using the following navigation: </a:t>
            </a:r>
          </a:p>
          <a:p>
            <a:pPr marL="315913" marR="0" lvl="0" indent="-315913" algn="l" defTabSz="914400" rtl="0" eaLnBrk="1" fontAlgn="base" latinLnBrk="0" hangingPunct="1">
              <a:lnSpc>
                <a:spcPct val="8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a:ln>
                  <a:noFill/>
                </a:ln>
                <a:solidFill>
                  <a:srgbClr val="333333"/>
                </a:solidFill>
                <a:effectLst/>
                <a:uLnTx/>
                <a:uFillTx/>
                <a:latin typeface="Arial"/>
                <a:ea typeface="+mn-ea"/>
                <a:cs typeface="+mn-cs"/>
              </a:rPr>
              <a:t>	</a:t>
            </a:r>
            <a:r>
              <a:rPr kumimoji="0" lang="en-GB" sz="1600" b="1" i="0" u="none" strike="noStrike" kern="0" cap="none" spc="0" normalizeH="0" baseline="0" noProof="0">
                <a:ln>
                  <a:noFill/>
                </a:ln>
                <a:solidFill>
                  <a:srgbClr val="333333"/>
                </a:solidFill>
                <a:effectLst/>
                <a:uLnTx/>
                <a:uFillTx/>
                <a:latin typeface="Arial"/>
                <a:ea typeface="+mn-ea"/>
                <a:cs typeface="+mn-cs"/>
              </a:rPr>
              <a:t>Zen Lounge </a:t>
            </a:r>
            <a:r>
              <a:rPr kumimoji="0" lang="en-GB" sz="1600" b="1" i="0" u="none" strike="noStrike" kern="0" cap="none" spc="0" normalizeH="0" baseline="0" noProof="0">
                <a:ln>
                  <a:noFill/>
                </a:ln>
                <a:solidFill>
                  <a:srgbClr val="333333"/>
                </a:solidFill>
                <a:effectLst/>
                <a:uLnTx/>
                <a:uFillTx/>
                <a:latin typeface="Arial"/>
                <a:ea typeface="+mn-ea"/>
                <a:cs typeface="+mn-cs"/>
                <a:sym typeface="Wingdings" pitchFamily="2" charset="2"/>
              </a:rPr>
              <a:t></a:t>
            </a:r>
            <a:r>
              <a:rPr kumimoji="0" lang="en-GB" sz="1600" b="1" i="0" u="none" strike="noStrike" kern="0" cap="none" spc="0" normalizeH="0" baseline="0" noProof="0">
                <a:ln>
                  <a:noFill/>
                </a:ln>
                <a:solidFill>
                  <a:srgbClr val="333333"/>
                </a:solidFill>
                <a:effectLst/>
                <a:uLnTx/>
                <a:uFillTx/>
                <a:latin typeface="Arial"/>
                <a:ea typeface="+mn-ea"/>
                <a:cs typeface="+mn-cs"/>
              </a:rPr>
              <a:t> Select Applications </a:t>
            </a:r>
            <a:r>
              <a:rPr kumimoji="0" lang="en-GB" sz="1600" b="1" i="0" u="none" strike="noStrike" kern="0" cap="none" spc="0" normalizeH="0" baseline="0" noProof="0">
                <a:ln>
                  <a:noFill/>
                </a:ln>
                <a:solidFill>
                  <a:srgbClr val="333333"/>
                </a:solidFill>
                <a:effectLst/>
                <a:uLnTx/>
                <a:uFillTx/>
                <a:latin typeface="Arial"/>
                <a:ea typeface="+mn-ea"/>
                <a:cs typeface="+mn-cs"/>
                <a:sym typeface="Wingdings" pitchFamily="2" charset="2"/>
              </a:rPr>
              <a:t> </a:t>
            </a:r>
            <a:r>
              <a:rPr kumimoji="0" lang="en-GB" sz="1600" b="1" i="0" u="none" strike="noStrike" kern="0" cap="none" spc="0" normalizeH="0" baseline="0" noProof="0">
                <a:ln>
                  <a:noFill/>
                </a:ln>
                <a:solidFill>
                  <a:srgbClr val="333333"/>
                </a:solidFill>
                <a:effectLst/>
                <a:uLnTx/>
                <a:uFillTx/>
                <a:latin typeface="Arial"/>
                <a:ea typeface="+mn-ea"/>
                <a:cs typeface="+mn-cs"/>
              </a:rPr>
              <a:t>eform </a:t>
            </a:r>
            <a:r>
              <a:rPr kumimoji="0" lang="en-GB" sz="1600" b="1" i="0" u="none" strike="noStrike" kern="0" cap="none" spc="0" normalizeH="0" baseline="0" noProof="0">
                <a:ln>
                  <a:noFill/>
                </a:ln>
                <a:solidFill>
                  <a:srgbClr val="333333"/>
                </a:solidFill>
                <a:effectLst/>
                <a:uLnTx/>
                <a:uFillTx/>
                <a:latin typeface="Arial"/>
                <a:ea typeface="+mn-ea"/>
                <a:cs typeface="+mn-cs"/>
                <a:sym typeface="Wingdings" pitchFamily="2" charset="2"/>
              </a:rPr>
              <a:t> </a:t>
            </a:r>
            <a:r>
              <a:rPr kumimoji="0" lang="en-GB" sz="1600" b="1" i="0" u="none" strike="noStrike" kern="0" cap="none" spc="0" normalizeH="0" baseline="0" noProof="0">
                <a:ln>
                  <a:noFill/>
                </a:ln>
                <a:solidFill>
                  <a:srgbClr val="333333"/>
                </a:solidFill>
                <a:effectLst/>
                <a:uLnTx/>
                <a:uFillTx/>
                <a:latin typeface="Arial"/>
                <a:ea typeface="+mn-ea"/>
                <a:cs typeface="+mn-cs"/>
              </a:rPr>
              <a:t>Consumable and Spare Request Form.</a:t>
            </a:r>
          </a:p>
          <a:p>
            <a:pPr marL="315913" marR="0" lvl="0" indent="-315913" algn="l" defTabSz="914400" rtl="0" eaLnBrk="1" fontAlgn="base" latinLnBrk="0" hangingPunct="1">
              <a:lnSpc>
                <a:spcPct val="81000"/>
              </a:lnSpc>
              <a:spcBef>
                <a:spcPts val="700"/>
              </a:spcBef>
              <a:spcAft>
                <a:spcPct val="0"/>
              </a:spcAft>
              <a:buClr>
                <a:srgbClr val="FFCC00"/>
              </a:buClr>
              <a:buSzPct val="12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a:ln>
                  <a:noFill/>
                </a:ln>
                <a:solidFill>
                  <a:srgbClr val="333333"/>
                </a:solidFill>
                <a:effectLst/>
                <a:uLnTx/>
                <a:uFillTx/>
                <a:latin typeface="Arial"/>
                <a:ea typeface="+mn-ea"/>
                <a:cs typeface="+mn-cs"/>
              </a:rPr>
              <a:t>	</a:t>
            </a:r>
            <a:r>
              <a:rPr kumimoji="0" lang="en-GB" sz="1600" b="0" i="0" u="none" strike="noStrike" kern="0" cap="none" spc="0" normalizeH="0" baseline="0" noProof="0">
                <a:ln>
                  <a:noFill/>
                </a:ln>
                <a:solidFill>
                  <a:srgbClr val="333333"/>
                </a:solidFill>
                <a:effectLst/>
                <a:uLnTx/>
                <a:uFillTx/>
                <a:latin typeface="Arial"/>
                <a:ea typeface="+mn-ea"/>
                <a:cs typeface="+mn-cs"/>
              </a:rPr>
              <a:t>please fill up given form and submit, this will be forwarded to users respective managers for approval and TIMS(Logistics department) to check availability of materials in stock, once approved Servicedesk ticket will be raised on users behalf and required material will be issued to user.</a:t>
            </a:r>
          </a:p>
          <a:p>
            <a:pPr marL="315913" marR="0" lvl="0" indent="-315913" algn="l" defTabSz="914400" rtl="0" eaLnBrk="1" fontAlgn="base" latinLnBrk="0" hangingPunct="1">
              <a:lnSpc>
                <a:spcPct val="101000"/>
              </a:lnSpc>
              <a:spcBef>
                <a:spcPts val="700"/>
              </a:spcBef>
              <a:spcAft>
                <a:spcPct val="0"/>
              </a:spcAft>
              <a:buClr>
                <a:srgbClr val="CC6633"/>
              </a:buClr>
              <a:buSzPct val="150000"/>
              <a:buFont typeface="Tahoma" pitchFamily="34"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a:ln>
                <a:noFill/>
              </a:ln>
              <a:solidFill>
                <a:srgbClr val="333333"/>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000" b="1" i="0" u="none" strike="noStrike" kern="0" cap="none" spc="0" normalizeH="0" baseline="0" noProof="0">
                <a:ln>
                  <a:noFill/>
                </a:ln>
                <a:solidFill>
                  <a:srgbClr val="333333"/>
                </a:solidFill>
                <a:effectLst/>
                <a:uLnTx/>
                <a:uFillTx/>
                <a:latin typeface="Arial"/>
                <a:ea typeface="+mn-ea"/>
                <a:cs typeface="+mn-cs"/>
              </a:rPr>
              <a:t>Eform Flow:</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a:ln>
                  <a:noFill/>
                </a:ln>
                <a:solidFill>
                  <a:srgbClr val="333333"/>
                </a:solidFill>
                <a:effectLst/>
                <a:uLnTx/>
                <a:uFillTx/>
                <a:latin typeface="Arial"/>
                <a:ea typeface="+mn-ea"/>
                <a:cs typeface="+mn-cs"/>
              </a:rPr>
              <a:t>	</a:t>
            </a:r>
            <a:r>
              <a:rPr kumimoji="0" lang="en-GB" sz="1600" b="0" i="0" u="none" strike="noStrike" kern="0" cap="none" spc="0" normalizeH="0" baseline="0" noProof="0">
                <a:ln>
                  <a:noFill/>
                </a:ln>
                <a:solidFill>
                  <a:srgbClr val="000000"/>
                </a:solidFill>
                <a:effectLst/>
                <a:uLnTx/>
                <a:uFillTx/>
                <a:latin typeface="Arial"/>
                <a:ea typeface="+mn-ea"/>
                <a:cs typeface="+mn-cs"/>
              </a:rPr>
              <a:t>User </a:t>
            </a:r>
            <a:r>
              <a:rPr kumimoji="0" lang="en-GB" sz="1600" b="0" i="0" u="none" strike="noStrike" kern="0" cap="none" spc="0" normalizeH="0" baseline="0" noProof="0">
                <a:ln>
                  <a:noFill/>
                </a:ln>
                <a:solidFill>
                  <a:srgbClr val="000000"/>
                </a:solidFill>
                <a:effectLst/>
                <a:uLnTx/>
                <a:uFillTx/>
                <a:latin typeface="Arial"/>
                <a:ea typeface="+mn-ea"/>
                <a:cs typeface="+mn-cs"/>
                <a:sym typeface="Wingdings" pitchFamily="2" charset="2"/>
              </a:rPr>
              <a:t></a:t>
            </a:r>
            <a:r>
              <a:rPr kumimoji="0" lang="en-GB" sz="1600" b="0" i="0" u="none" strike="noStrike" kern="0" cap="none" spc="0" normalizeH="0" baseline="0" noProof="0">
                <a:ln>
                  <a:noFill/>
                </a:ln>
                <a:solidFill>
                  <a:srgbClr val="000000"/>
                </a:solidFill>
                <a:effectLst/>
                <a:uLnTx/>
                <a:uFillTx/>
                <a:latin typeface="Arial"/>
                <a:ea typeface="+mn-ea"/>
                <a:cs typeface="+mn-cs"/>
              </a:rPr>
              <a:t>Project Manager </a:t>
            </a:r>
            <a:r>
              <a:rPr kumimoji="0" lang="en-GB" sz="1600" b="0" i="0" u="none" strike="noStrike" kern="0" cap="none" spc="0" normalizeH="0" baseline="0" noProof="0">
                <a:ln>
                  <a:noFill/>
                </a:ln>
                <a:solidFill>
                  <a:srgbClr val="000000"/>
                </a:solidFill>
                <a:effectLst/>
                <a:uLnTx/>
                <a:uFillTx/>
                <a:latin typeface="Arial"/>
                <a:ea typeface="+mn-ea"/>
                <a:cs typeface="+mn-cs"/>
                <a:sym typeface="Wingdings" pitchFamily="2" charset="2"/>
              </a:rPr>
              <a:t></a:t>
            </a:r>
            <a:r>
              <a:rPr kumimoji="0" lang="en-GB" sz="1600" b="0" i="0" u="none" strike="noStrike" kern="0" cap="none" spc="0" normalizeH="0" baseline="0" noProof="0">
                <a:ln>
                  <a:noFill/>
                </a:ln>
                <a:solidFill>
                  <a:srgbClr val="000000"/>
                </a:solidFill>
                <a:effectLst/>
                <a:uLnTx/>
                <a:uFillTx/>
                <a:latin typeface="Arial"/>
                <a:ea typeface="+mn-ea"/>
                <a:cs typeface="+mn-cs"/>
              </a:rPr>
              <a:t> Logistics </a:t>
            </a:r>
            <a:r>
              <a:rPr kumimoji="0" lang="en-GB" sz="1600" b="0" i="0" u="none" strike="noStrike" kern="0" cap="none" spc="0" normalizeH="0" baseline="0" noProof="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a:ln>
                  <a:noFill/>
                </a:ln>
                <a:solidFill>
                  <a:srgbClr val="000000"/>
                </a:solidFill>
                <a:effectLst/>
                <a:uLnTx/>
                <a:uFillTx/>
                <a:latin typeface="Arial"/>
                <a:ea typeface="+mn-ea"/>
                <a:cs typeface="+mn-cs"/>
              </a:rPr>
              <a:t>Servicedesk ticket for Techdesk</a:t>
            </a:r>
            <a:endParaRPr kumimoji="0" lang="en-GB" sz="16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4832433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0" y="-11430"/>
            <a:ext cx="9144000" cy="762000"/>
          </a:xfrm>
          <a:prstGeom prst="rect">
            <a:avLst/>
          </a:prstGeom>
          <a:noFill/>
          <a:ln w="9525">
            <a:noFill/>
            <a:miter lim="800000"/>
            <a:headEnd/>
            <a:tailEnd/>
          </a:ln>
          <a:effectLst>
            <a:outerShdw dist="17961" dir="2700000" algn="ctr" rotWithShape="0">
              <a:srgbClr val="808080"/>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A50021"/>
                </a:solidFill>
                <a:effectLst/>
                <a:uLnTx/>
                <a:uFillTx/>
                <a:latin typeface="Arial"/>
                <a:ea typeface="+mj-ea"/>
                <a:cs typeface="+mj-cs"/>
              </a:rPr>
              <a:t>IS Department Policy and Objective –  2018-19 </a:t>
            </a:r>
          </a:p>
        </p:txBody>
      </p:sp>
      <p:sp>
        <p:nvSpPr>
          <p:cNvPr id="5" name="TextBox 4"/>
          <p:cNvSpPr txBox="1"/>
          <p:nvPr/>
        </p:nvSpPr>
        <p:spPr>
          <a:xfrm>
            <a:off x="342900" y="1064260"/>
            <a:ext cx="8991600" cy="5583580"/>
          </a:xfrm>
          <a:prstGeom prst="rect">
            <a:avLst/>
          </a:prstGeom>
          <a:noFill/>
        </p:spPr>
        <p:txBody>
          <a:bodyPr>
            <a:spAutoFit/>
          </a:bodyPr>
          <a:lstStyle/>
          <a:p>
            <a:pPr marL="342900" indent="-342900" defTabSz="914400" fontAlgn="base">
              <a:lnSpc>
                <a:spcPct val="200000"/>
              </a:lnSpc>
              <a:defRPr/>
            </a:pPr>
            <a:r>
              <a:rPr lang="en-US" sz="2400" b="1" u="sng" dirty="0">
                <a:solidFill>
                  <a:srgbClr val="000000"/>
                </a:solidFill>
                <a:latin typeface="Arial"/>
                <a:ea typeface="Times New Roman"/>
                <a:cs typeface="Arial" charset="0"/>
              </a:rPr>
              <a:t>Service Management Policy:</a:t>
            </a:r>
          </a:p>
          <a:p>
            <a:pPr defTabSz="914400" fontAlgn="base">
              <a:lnSpc>
                <a:spcPct val="150000"/>
              </a:lnSpc>
              <a:spcBef>
                <a:spcPts val="500"/>
              </a:spcBef>
              <a:spcAft>
                <a:spcPct val="0"/>
              </a:spcAft>
              <a:defRPr/>
            </a:pPr>
            <a:r>
              <a:rPr lang="en-US" sz="2000" b="1" dirty="0">
                <a:solidFill>
                  <a:srgbClr val="000000"/>
                </a:solidFill>
                <a:latin typeface="Arial" charset="0"/>
                <a:cs typeface="Arial" charset="0"/>
              </a:rPr>
              <a:t>Information Services is committed to meet customer needs and expectations by delivering predictable services, focusing on energy efficient and environment friendly solutions while ensuring customer satisfaction and improving efficiency.</a:t>
            </a:r>
          </a:p>
          <a:p>
            <a:pPr marL="342900" indent="-342900" defTabSz="914400" fontAlgn="base">
              <a:lnSpc>
                <a:spcPct val="200000"/>
              </a:lnSpc>
              <a:defRPr/>
            </a:pPr>
            <a:r>
              <a:rPr lang="en-US" sz="2400" b="1" u="sng" dirty="0">
                <a:solidFill>
                  <a:srgbClr val="000000"/>
                </a:solidFill>
                <a:latin typeface="Arial"/>
                <a:ea typeface="Times New Roman"/>
                <a:cs typeface="Arial" charset="0"/>
              </a:rPr>
              <a:t>Service Objectives:</a:t>
            </a:r>
          </a:p>
          <a:p>
            <a:pPr indent="-342900" defTabSz="914400" fontAlgn="base">
              <a:lnSpc>
                <a:spcPct val="150000"/>
              </a:lnSpc>
              <a:spcBef>
                <a:spcPts val="500"/>
              </a:spcBef>
              <a:spcAft>
                <a:spcPct val="0"/>
              </a:spcAft>
              <a:buFont typeface="Arial" pitchFamily="34" charset="0"/>
              <a:buChar char="•"/>
              <a:defRPr/>
            </a:pPr>
            <a:r>
              <a:rPr lang="en-US" sz="2000" b="1" dirty="0">
                <a:solidFill>
                  <a:srgbClr val="000000"/>
                </a:solidFill>
                <a:latin typeface="Arial" charset="0"/>
                <a:cs typeface="Arial" charset="0"/>
              </a:rPr>
              <a:t>Deliver SLA driven services</a:t>
            </a:r>
          </a:p>
          <a:p>
            <a:pPr indent="-342900" defTabSz="914400" fontAlgn="base">
              <a:lnSpc>
                <a:spcPct val="150000"/>
              </a:lnSpc>
              <a:spcBef>
                <a:spcPts val="500"/>
              </a:spcBef>
              <a:spcAft>
                <a:spcPct val="0"/>
              </a:spcAft>
              <a:buFont typeface="Arial" pitchFamily="34" charset="0"/>
              <a:buChar char="•"/>
              <a:defRPr/>
            </a:pPr>
            <a:r>
              <a:rPr lang="en-US" sz="2000" b="1" dirty="0">
                <a:solidFill>
                  <a:srgbClr val="000000"/>
                </a:solidFill>
                <a:latin typeface="Arial" charset="0"/>
                <a:cs typeface="Arial" charset="0"/>
              </a:rPr>
              <a:t>Improve customer satisfaction </a:t>
            </a:r>
          </a:p>
          <a:p>
            <a:pPr indent="-342900" defTabSz="914400" fontAlgn="base">
              <a:lnSpc>
                <a:spcPct val="150000"/>
              </a:lnSpc>
              <a:spcBef>
                <a:spcPts val="500"/>
              </a:spcBef>
              <a:spcAft>
                <a:spcPct val="0"/>
              </a:spcAft>
              <a:buFont typeface="Arial" pitchFamily="34" charset="0"/>
              <a:buChar char="•"/>
              <a:defRPr/>
            </a:pPr>
            <a:r>
              <a:rPr lang="en-US" sz="2000" b="1" dirty="0">
                <a:solidFill>
                  <a:srgbClr val="000000"/>
                </a:solidFill>
                <a:latin typeface="Arial" charset="0"/>
                <a:cs typeface="Arial" charset="0"/>
              </a:rPr>
              <a:t>Improve productivity</a:t>
            </a:r>
          </a:p>
          <a:p>
            <a:pPr indent="-342900" defTabSz="914400" fontAlgn="base">
              <a:lnSpc>
                <a:spcPct val="150000"/>
              </a:lnSpc>
              <a:spcBef>
                <a:spcPts val="500"/>
              </a:spcBef>
              <a:spcAft>
                <a:spcPct val="0"/>
              </a:spcAft>
              <a:buFont typeface="Arial" pitchFamily="34" charset="0"/>
              <a:buChar char="•"/>
              <a:defRPr/>
            </a:pPr>
            <a:r>
              <a:rPr lang="en-US" sz="2000" b="1" dirty="0">
                <a:solidFill>
                  <a:srgbClr val="000000"/>
                </a:solidFill>
                <a:latin typeface="Arial" charset="0"/>
                <a:cs typeface="Arial" charset="0"/>
              </a:rPr>
              <a:t>Strive towards green IT</a:t>
            </a: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73198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93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Procedure for Backup Request</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346075" y="1211580"/>
            <a:ext cx="8493125" cy="5346383"/>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Need to raise request through </a:t>
            </a:r>
            <a:r>
              <a:rPr kumimoji="0" lang="en-GB" sz="1600" b="0" i="0" u="none" strike="noStrike" kern="0" cap="none" spc="0" normalizeH="0" baseline="0" noProof="0" dirty="0" err="1">
                <a:ln>
                  <a:noFill/>
                </a:ln>
                <a:solidFill>
                  <a:srgbClr val="333333"/>
                </a:solidFill>
                <a:effectLst/>
                <a:uLnTx/>
                <a:uFillTx/>
                <a:latin typeface="Arial"/>
                <a:ea typeface="+mn-ea"/>
                <a:cs typeface="+mn-cs"/>
              </a:rPr>
              <a:t>eform</a:t>
            </a:r>
            <a:r>
              <a:rPr kumimoji="0" lang="en-GB" sz="1600" b="0" i="0" u="none" strike="noStrike" kern="0" cap="none" spc="0" normalizeH="0" baseline="0" noProof="0" dirty="0">
                <a:ln>
                  <a:noFill/>
                </a:ln>
                <a:solidFill>
                  <a:srgbClr val="333333"/>
                </a:solidFill>
                <a:effectLst/>
                <a:uLnTx/>
                <a:uFillTx/>
                <a:latin typeface="Arial"/>
                <a:ea typeface="+mn-ea"/>
                <a:cs typeface="+mn-cs"/>
              </a:rPr>
              <a:t> for backup request, kindly go to Zen Lounge, open </a:t>
            </a:r>
            <a:r>
              <a:rPr kumimoji="0" lang="en-GB" sz="1600" b="0" i="0" u="none" strike="noStrike" kern="0" cap="none" spc="0" normalizeH="0" baseline="0" noProof="0" dirty="0" err="1">
                <a:ln>
                  <a:noFill/>
                </a:ln>
                <a:solidFill>
                  <a:srgbClr val="333333"/>
                </a:solidFill>
                <a:effectLst/>
                <a:uLnTx/>
                <a:uFillTx/>
                <a:latin typeface="Arial"/>
                <a:ea typeface="+mn-ea"/>
                <a:cs typeface="+mn-cs"/>
              </a:rPr>
              <a:t>eform</a:t>
            </a:r>
            <a:r>
              <a:rPr kumimoji="0" lang="en-GB" sz="1600" b="0" i="0" u="none" strike="noStrike" kern="0" cap="none" spc="0" normalizeH="0" baseline="0" noProof="0" dirty="0">
                <a:ln>
                  <a:noFill/>
                </a:ln>
                <a:solidFill>
                  <a:srgbClr val="333333"/>
                </a:solidFill>
                <a:effectLst/>
                <a:uLnTx/>
                <a:uFillTx/>
                <a:latin typeface="Arial"/>
                <a:ea typeface="+mn-ea"/>
                <a:cs typeface="+mn-cs"/>
              </a:rPr>
              <a:t> using the following navigation: </a:t>
            </a: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333333"/>
                </a:solidFill>
                <a:effectLst/>
                <a:uLnTx/>
                <a:uFillTx/>
                <a:latin typeface="Arial"/>
                <a:ea typeface="+mn-ea"/>
                <a:cs typeface="+mn-cs"/>
              </a:rPr>
              <a:t>	Zen Lounge -&gt; Select Applications -&gt; </a:t>
            </a:r>
            <a:r>
              <a:rPr kumimoji="0" lang="en-GB" sz="1600" b="1" i="0" u="none" strike="noStrike" kern="0" cap="none" spc="0" normalizeH="0" baseline="0" noProof="0" dirty="0" err="1">
                <a:ln>
                  <a:noFill/>
                </a:ln>
                <a:solidFill>
                  <a:srgbClr val="333333"/>
                </a:solidFill>
                <a:effectLst/>
                <a:uLnTx/>
                <a:uFillTx/>
                <a:latin typeface="Arial"/>
                <a:ea typeface="+mn-ea"/>
                <a:cs typeface="+mn-cs"/>
              </a:rPr>
              <a:t>eform</a:t>
            </a:r>
            <a:r>
              <a:rPr kumimoji="0" lang="en-GB" sz="1600" b="1" i="0" u="none" strike="noStrike" kern="0" cap="none" spc="0" normalizeH="0" baseline="0" noProof="0" dirty="0">
                <a:ln>
                  <a:noFill/>
                </a:ln>
                <a:solidFill>
                  <a:srgbClr val="333333"/>
                </a:solidFill>
                <a:effectLst/>
                <a:uLnTx/>
                <a:uFillTx/>
                <a:latin typeface="Arial"/>
                <a:ea typeface="+mn-ea"/>
                <a:cs typeface="+mn-cs"/>
              </a:rPr>
              <a:t> -&gt;Backup request form. </a:t>
            </a: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333333"/>
                </a:solidFill>
                <a:effectLst/>
                <a:uLnTx/>
                <a:uFillTx/>
                <a:latin typeface="Arial"/>
                <a:ea typeface="+mn-ea"/>
                <a:cs typeface="+mn-cs"/>
              </a:rPr>
              <a:t>	</a:t>
            </a:r>
            <a:r>
              <a:rPr kumimoji="0" lang="en-GB" sz="1600" b="0" i="0" u="none" strike="noStrike" kern="0" cap="none" spc="0" normalizeH="0" baseline="0" noProof="0" dirty="0">
                <a:ln>
                  <a:noFill/>
                </a:ln>
                <a:solidFill>
                  <a:srgbClr val="333333"/>
                </a:solidFill>
                <a:effectLst/>
                <a:uLnTx/>
                <a:uFillTx/>
                <a:latin typeface="Arial"/>
                <a:ea typeface="+mn-ea"/>
                <a:cs typeface="+mn-cs"/>
              </a:rPr>
              <a:t>please fill up given form and submit, this will be forwarded to users' respective 	managers for approval</a:t>
            </a:r>
          </a:p>
          <a:p>
            <a:pPr marL="315913" marR="0" lvl="0" indent="-315913" algn="l" defTabSz="914400" rtl="0" eaLnBrk="1" fontAlgn="base" latinLnBrk="0" hangingPunct="1">
              <a:lnSpc>
                <a:spcPct val="10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Form should have a clear mention of folders to be backed up, source server, frequency of backup needed and data retention requirements</a:t>
            </a:r>
          </a:p>
          <a:p>
            <a:pPr marL="315913" marR="0" lvl="0" indent="-315913" algn="l" defTabSz="914400" rtl="0" eaLnBrk="1" fontAlgn="base" latinLnBrk="0" hangingPunct="1">
              <a:lnSpc>
                <a:spcPct val="8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15913" marR="0" lvl="0" indent="-315913" algn="l" defTabSz="914400" rtl="0" eaLnBrk="1" fontAlgn="base" latinLnBrk="0" hangingPunct="1">
              <a:lnSpc>
                <a:spcPct val="8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Data restore is done based on user requests only</a:t>
            </a:r>
          </a:p>
          <a:p>
            <a:pPr marL="315913" marR="0" lvl="0" indent="-315913" algn="l" defTabSz="914400" rtl="0" eaLnBrk="1" fontAlgn="base" latinLnBrk="0" hangingPunct="1">
              <a:lnSpc>
                <a:spcPct val="8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15913" marR="0" lvl="0" indent="-315913" algn="l" defTabSz="914400" rtl="0" eaLnBrk="1" fontAlgn="base" latinLnBrk="0" hangingPunct="1">
              <a:lnSpc>
                <a:spcPct val="8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Daily tapes are maintained at the same location whereas weekly and monthly tapes are moved to off site location ( </a:t>
            </a:r>
            <a:r>
              <a:rPr kumimoji="0" lang="en-GB" sz="1600" b="0" i="0" u="none" strike="noStrike" kern="0" cap="none" spc="0" normalizeH="0" baseline="0" noProof="0" dirty="0" err="1">
                <a:ln>
                  <a:noFill/>
                </a:ln>
                <a:solidFill>
                  <a:srgbClr val="333333"/>
                </a:solidFill>
                <a:effectLst/>
                <a:uLnTx/>
                <a:uFillTx/>
                <a:latin typeface="Arial"/>
                <a:ea typeface="+mn-ea"/>
                <a:cs typeface="+mn-cs"/>
              </a:rPr>
              <a:t>EPark</a:t>
            </a:r>
            <a:r>
              <a:rPr kumimoji="0" lang="en-GB" sz="1600" b="0" i="0" u="none" strike="noStrike" kern="0" cap="none" spc="0" normalizeH="0" baseline="0" noProof="0" dirty="0">
                <a:ln>
                  <a:noFill/>
                </a:ln>
                <a:solidFill>
                  <a:srgbClr val="333333"/>
                </a:solidFill>
                <a:effectLst/>
                <a:uLnTx/>
                <a:uFillTx/>
                <a:latin typeface="Arial"/>
                <a:ea typeface="+mn-ea"/>
                <a:cs typeface="+mn-cs"/>
              </a:rPr>
              <a:t> is the offsite location for IND42 and vice a versa)‏</a:t>
            </a:r>
          </a:p>
          <a:p>
            <a:pPr marL="315913" marR="0" lvl="0" indent="-315913" algn="l" defTabSz="914400" rtl="0" eaLnBrk="1" fontAlgn="base" latinLnBrk="0" hangingPunct="1">
              <a:lnSpc>
                <a:spcPct val="8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15913" marR="0" lvl="0" indent="-315913" algn="l" defTabSz="914400" rtl="0" eaLnBrk="1" fontAlgn="base" latinLnBrk="0" hangingPunct="1">
              <a:lnSpc>
                <a:spcPct val="8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Backups are configured for automatic notification in case of job failures</a:t>
            </a:r>
          </a:p>
          <a:p>
            <a:pPr marL="315913" marR="0" lvl="0" indent="-315913" algn="l" defTabSz="914400" rtl="0" eaLnBrk="1" fontAlgn="base" latinLnBrk="0" hangingPunct="1">
              <a:lnSpc>
                <a:spcPct val="8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15913" marR="0" lvl="0" indent="-315913" algn="l" defTabSz="914400" rtl="0" eaLnBrk="1" fontAlgn="base" latinLnBrk="0" hangingPunct="1">
              <a:lnSpc>
                <a:spcPct val="8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Monthly reports are generated to track success rate.</a:t>
            </a:r>
          </a:p>
          <a:p>
            <a:pPr marL="315913" marR="0" lvl="0" indent="-315913" algn="l" defTabSz="914400" rtl="0" eaLnBrk="1" fontAlgn="base" latinLnBrk="0" hangingPunct="1">
              <a:lnSpc>
                <a:spcPct val="8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none" strike="noStrike" kern="0" cap="none" spc="0" normalizeH="0" baseline="0" noProof="0" dirty="0">
              <a:ln>
                <a:noFill/>
              </a:ln>
              <a:solidFill>
                <a:srgbClr val="333333"/>
              </a:solidFill>
              <a:effectLst/>
              <a:uLnTx/>
              <a:uFillTx/>
              <a:latin typeface="Arial"/>
              <a:ea typeface="+mn-ea"/>
              <a:cs typeface="+mn-cs"/>
            </a:endParaRPr>
          </a:p>
          <a:p>
            <a:pPr marL="315913" marR="0" lvl="0" indent="-315913" algn="l" defTabSz="914400" rtl="0" eaLnBrk="1" fontAlgn="base" latinLnBrk="0" hangingPunct="1">
              <a:lnSpc>
                <a:spcPct val="81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Any issues related to backup can be communicated to </a:t>
            </a:r>
            <a:r>
              <a:rPr kumimoji="0" lang="en-GB" sz="1600" b="0" i="0" u="none" strike="noStrike" kern="0" cap="none" spc="0" normalizeH="0" baseline="0" noProof="0" dirty="0">
                <a:ln>
                  <a:noFill/>
                </a:ln>
                <a:solidFill>
                  <a:srgbClr val="333333"/>
                </a:solidFill>
                <a:effectLst/>
                <a:uLnTx/>
                <a:uFillTx/>
                <a:latin typeface="Arial"/>
                <a:ea typeface="+mn-ea"/>
                <a:cs typeface="+mn-cs"/>
                <a:hlinkClick r:id="rId3"/>
              </a:rPr>
              <a:t>backupadmin@zensar.com</a:t>
            </a:r>
            <a:r>
              <a:rPr kumimoji="0" lang="en-GB" sz="1600" b="0" i="0" u="none" strike="noStrike" kern="0" cap="none" spc="0" normalizeH="0" baseline="0" noProof="0" dirty="0">
                <a:ln>
                  <a:noFill/>
                </a:ln>
                <a:solidFill>
                  <a:srgbClr val="333333"/>
                </a:solidFill>
                <a:effectLst/>
                <a:uLnTx/>
                <a:uFillTx/>
                <a:latin typeface="Arial"/>
                <a:ea typeface="+mn-ea"/>
                <a:cs typeface="+mn-cs"/>
              </a:rPr>
              <a:t> </a:t>
            </a:r>
          </a:p>
        </p:txBody>
      </p:sp>
      <p:pic>
        <p:nvPicPr>
          <p:cNvPr id="4" name="Picture 2" descr="cid:image005.png@01D362C2.42F890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128370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58775" y="201613"/>
            <a:ext cx="7148513" cy="950912"/>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93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Procedure for New VPN (Customer VPN/ Zensar VPN)</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205740" y="1200151"/>
            <a:ext cx="8766810" cy="5443956"/>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800" b="1" i="0" u="none" strike="noStrike" kern="0" cap="none" spc="0" normalizeH="0" baseline="0" noProof="0" dirty="0">
                <a:ln>
                  <a:noFill/>
                </a:ln>
                <a:solidFill>
                  <a:srgbClr val="000000"/>
                </a:solidFill>
                <a:effectLst/>
                <a:uLnTx/>
                <a:uFillTx/>
                <a:latin typeface="Arial"/>
                <a:ea typeface="+mn-ea"/>
                <a:cs typeface="+mn-cs"/>
              </a:rPr>
              <a:t>Step 1 - 	</a:t>
            </a:r>
            <a:r>
              <a:rPr kumimoji="0" lang="en-GB" sz="1600" b="0" i="0" u="none" strike="noStrike" kern="0" cap="none" spc="0" normalizeH="0" baseline="0" noProof="0" dirty="0">
                <a:ln>
                  <a:noFill/>
                </a:ln>
                <a:solidFill>
                  <a:srgbClr val="000000"/>
                </a:solidFill>
                <a:effectLst/>
                <a:uLnTx/>
                <a:uFillTx/>
                <a:latin typeface="Arial"/>
                <a:ea typeface="+mn-ea"/>
                <a:cs typeface="+mn-cs"/>
              </a:rPr>
              <a:t>Raise Servicedesk ticket through</a:t>
            </a:r>
            <a:r>
              <a:rPr kumimoji="0" lang="en-GB" sz="1800" b="0" i="0" u="none" strike="noStrike" kern="0" cap="none" spc="0" normalizeH="0" baseline="0" noProof="0" dirty="0">
                <a:ln>
                  <a:noFill/>
                </a:ln>
                <a:solidFill>
                  <a:srgbClr val="000000"/>
                </a:solidFill>
                <a:effectLst/>
                <a:uLnTx/>
                <a:uFillTx/>
                <a:latin typeface="Arial"/>
                <a:ea typeface="+mn-ea"/>
                <a:cs typeface="+mn-cs"/>
              </a:rPr>
              <a:t>:</a:t>
            </a:r>
            <a:endParaRPr lang="en-GB" sz="1600" b="1" kern="0" dirty="0">
              <a:solidFill>
                <a:srgbClr val="000000"/>
              </a:solidFill>
              <a:latin typeface="Arial"/>
            </a:endParaRP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GB" sz="1600" b="1" kern="0" dirty="0">
                <a:solidFill>
                  <a:srgbClr val="000000"/>
                </a:solidFill>
                <a:latin typeface="Arial"/>
              </a:rPr>
              <a:t>			 </a:t>
            </a:r>
            <a:r>
              <a:rPr lang="en-US" sz="1600" b="1" kern="0" dirty="0" err="1">
                <a:solidFill>
                  <a:srgbClr val="000000"/>
                </a:solidFill>
                <a:latin typeface="Arial"/>
              </a:rPr>
              <a:t>Zenlounge</a:t>
            </a:r>
            <a:r>
              <a:rPr lang="en-US" sz="1600" b="1" kern="0" dirty="0">
                <a:solidFill>
                  <a:srgbClr val="000000"/>
                </a:solidFill>
                <a:latin typeface="Arial"/>
                <a:sym typeface="Wingdings"/>
              </a:rPr>
              <a:t></a:t>
            </a:r>
            <a:r>
              <a:rPr lang="en-GB" sz="1600" b="1" kern="0" dirty="0">
                <a:solidFill>
                  <a:srgbClr val="000000"/>
                </a:solidFill>
                <a:latin typeface="Arial"/>
              </a:rPr>
              <a:t> Information Services- Servicedesk </a:t>
            </a:r>
            <a:r>
              <a:rPr lang="en-US" sz="1600" b="1" kern="0" dirty="0">
                <a:solidFill>
                  <a:srgbClr val="000000"/>
                </a:solidFill>
                <a:latin typeface="Arial"/>
                <a:sym typeface="Wingdings"/>
              </a:rPr>
              <a:t>New Incident</a:t>
            </a:r>
            <a:endParaRPr lang="en-US" sz="1600" b="1" kern="0" dirty="0">
              <a:solidFill>
                <a:srgbClr val="000000"/>
              </a:solidFill>
              <a:latin typeface="Arial"/>
            </a:endParaRP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800" b="1" i="0" u="none" strike="noStrike" kern="0" cap="none" spc="0" normalizeH="0" baseline="0" noProof="0" dirty="0">
                <a:ln>
                  <a:noFill/>
                </a:ln>
                <a:solidFill>
                  <a:srgbClr val="000000"/>
                </a:solidFill>
                <a:effectLst/>
                <a:uLnTx/>
                <a:uFillTx/>
                <a:latin typeface="Arial"/>
                <a:ea typeface="+mn-ea"/>
                <a:cs typeface="+mn-cs"/>
              </a:rPr>
              <a:t>Step 2 - 	</a:t>
            </a:r>
            <a:r>
              <a:rPr kumimoji="0" lang="en-GB" sz="1600" b="0" i="0" u="none" strike="noStrike" kern="0" cap="none" spc="0" normalizeH="0" baseline="0" noProof="0" dirty="0">
                <a:ln>
                  <a:noFill/>
                </a:ln>
                <a:solidFill>
                  <a:srgbClr val="000000"/>
                </a:solidFill>
                <a:effectLst/>
                <a:uLnTx/>
                <a:uFillTx/>
                <a:latin typeface="Arial"/>
                <a:ea typeface="+mn-ea"/>
                <a:cs typeface="+mn-cs"/>
              </a:rPr>
              <a:t>Raise request through </a:t>
            </a:r>
            <a:r>
              <a:rPr kumimoji="0" lang="en-GB" sz="1600" b="0" i="0" u="none" strike="noStrike" kern="0" cap="none" spc="0" normalizeH="0" baseline="0" noProof="0" dirty="0" err="1">
                <a:ln>
                  <a:noFill/>
                </a:ln>
                <a:solidFill>
                  <a:srgbClr val="000000"/>
                </a:solidFill>
                <a:effectLst/>
                <a:uLnTx/>
                <a:uFillTx/>
                <a:latin typeface="Arial"/>
                <a:ea typeface="+mn-ea"/>
                <a:cs typeface="+mn-cs"/>
              </a:rPr>
              <a:t>eform</a:t>
            </a:r>
            <a:r>
              <a:rPr kumimoji="0" lang="en-GB" sz="1600" b="0" i="0" u="none" strike="noStrike" kern="0" cap="none" spc="0" normalizeH="0" baseline="0" noProof="0" dirty="0">
                <a:ln>
                  <a:noFill/>
                </a:ln>
                <a:solidFill>
                  <a:srgbClr val="000000"/>
                </a:solidFill>
                <a:effectLst/>
                <a:uLnTx/>
                <a:uFillTx/>
                <a:latin typeface="Arial"/>
                <a:ea typeface="+mn-ea"/>
                <a:cs typeface="+mn-cs"/>
              </a:rPr>
              <a:t> (Link Request Form) for New VPN setup          			(Only </a:t>
            </a:r>
            <a:r>
              <a:rPr kumimoji="0" lang="en-GB" sz="1600" b="0" i="0" u="none" strike="noStrike" kern="0" cap="none" spc="0" normalizeH="0" baseline="0" noProof="0" dirty="0" err="1">
                <a:ln>
                  <a:noFill/>
                </a:ln>
                <a:solidFill>
                  <a:srgbClr val="000000"/>
                </a:solidFill>
                <a:effectLst/>
                <a:uLnTx/>
                <a:uFillTx/>
                <a:latin typeface="Arial"/>
                <a:ea typeface="+mn-ea"/>
                <a:cs typeface="+mn-cs"/>
              </a:rPr>
              <a:t>incase</a:t>
            </a:r>
            <a:r>
              <a:rPr kumimoji="0" lang="en-GB" sz="1600" b="0" i="0" u="none" strike="noStrike" kern="0" cap="none" spc="0" normalizeH="0" baseline="0" noProof="0" dirty="0">
                <a:ln>
                  <a:noFill/>
                </a:ln>
                <a:solidFill>
                  <a:srgbClr val="000000"/>
                </a:solidFill>
                <a:effectLst/>
                <a:uLnTx/>
                <a:uFillTx/>
                <a:latin typeface="Arial"/>
                <a:ea typeface="+mn-ea"/>
                <a:cs typeface="+mn-cs"/>
              </a:rPr>
              <a:t> of new Project). </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a:t>
            </a:r>
            <a:r>
              <a:rPr kumimoji="0" lang="en-GB" sz="1600" b="0" i="0" u="none" strike="noStrike" kern="0" cap="none" spc="0" normalizeH="0" baseline="0" noProof="0" dirty="0">
                <a:ln>
                  <a:noFill/>
                </a:ln>
                <a:solidFill>
                  <a:srgbClr val="000000"/>
                </a:solidFill>
                <a:effectLst/>
                <a:uLnTx/>
                <a:uFillTx/>
                <a:latin typeface="Arial"/>
                <a:ea typeface="+mn-ea"/>
                <a:cs typeface="+mn-cs"/>
              </a:rPr>
              <a:t>Open </a:t>
            </a:r>
            <a:r>
              <a:rPr kumimoji="0" lang="en-GB" sz="1600" b="0" i="0" u="none" strike="noStrike" kern="0" cap="none" spc="0" normalizeH="0" baseline="0" noProof="0" dirty="0" err="1">
                <a:ln>
                  <a:noFill/>
                </a:ln>
                <a:solidFill>
                  <a:srgbClr val="000000"/>
                </a:solidFill>
                <a:effectLst/>
                <a:uLnTx/>
                <a:uFillTx/>
                <a:latin typeface="Arial"/>
                <a:ea typeface="+mn-ea"/>
                <a:cs typeface="+mn-cs"/>
              </a:rPr>
              <a:t>eform</a:t>
            </a:r>
            <a:r>
              <a:rPr kumimoji="0" lang="en-GB" sz="1600" b="0" i="0" u="none" strike="noStrike" kern="0" cap="none" spc="0" normalizeH="0" baseline="0" noProof="0" dirty="0">
                <a:ln>
                  <a:noFill/>
                </a:ln>
                <a:solidFill>
                  <a:srgbClr val="000000"/>
                </a:solidFill>
                <a:effectLst/>
                <a:uLnTx/>
                <a:uFillTx/>
                <a:latin typeface="Arial"/>
                <a:ea typeface="+mn-ea"/>
                <a:cs typeface="+mn-cs"/>
              </a:rPr>
              <a:t> using the following navigation:</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Zen Lounge -&gt; Select Applications -&gt; </a:t>
            </a:r>
            <a:r>
              <a:rPr kumimoji="0" lang="en-GB" sz="1600" b="1" i="0" u="none" strike="noStrike" kern="0" cap="none" spc="0" normalizeH="0" baseline="0" noProof="0" dirty="0" err="1">
                <a:ln>
                  <a:noFill/>
                </a:ln>
                <a:solidFill>
                  <a:srgbClr val="000000"/>
                </a:solidFill>
                <a:effectLst/>
                <a:uLnTx/>
                <a:uFillTx/>
                <a:latin typeface="Arial"/>
                <a:ea typeface="+mn-ea"/>
                <a:cs typeface="+mn-cs"/>
              </a:rPr>
              <a:t>eform</a:t>
            </a:r>
            <a:r>
              <a:rPr kumimoji="0" lang="en-GB" sz="1600" b="1" i="0" u="none" strike="noStrike" kern="0" cap="none" spc="0" normalizeH="0" baseline="0" noProof="0" dirty="0">
                <a:ln>
                  <a:noFill/>
                </a:ln>
                <a:solidFill>
                  <a:srgbClr val="000000"/>
                </a:solidFill>
                <a:effectLst/>
                <a:uLnTx/>
                <a:uFillTx/>
                <a:latin typeface="Arial"/>
                <a:ea typeface="+mn-ea"/>
                <a:cs typeface="+mn-cs"/>
              </a:rPr>
              <a:t> -&gt;More </a:t>
            </a:r>
            <a:r>
              <a:rPr kumimoji="0" lang="en-GB" sz="1600" b="1" i="0" u="none" strike="noStrike" kern="0" cap="none" spc="0" normalizeH="0" baseline="0" noProof="0" dirty="0" err="1">
                <a:ln>
                  <a:noFill/>
                </a:ln>
                <a:solidFill>
                  <a:srgbClr val="000000"/>
                </a:solidFill>
                <a:effectLst/>
                <a:uLnTx/>
                <a:uFillTx/>
                <a:latin typeface="Arial"/>
                <a:ea typeface="+mn-ea"/>
                <a:cs typeface="+mn-cs"/>
              </a:rPr>
              <a:t>eforms</a:t>
            </a:r>
            <a:r>
              <a:rPr kumimoji="0" lang="en-GB" sz="1600" b="1" i="0" u="none" strike="noStrike" kern="0" cap="none" spc="0" normalizeH="0" baseline="0" noProof="0" dirty="0">
                <a:ln>
                  <a:noFill/>
                </a:ln>
                <a:solidFill>
                  <a:srgbClr val="000000"/>
                </a:solidFill>
                <a:effectLst/>
                <a:uLnTx/>
                <a:uFillTx/>
                <a:latin typeface="Arial"/>
                <a:ea typeface="+mn-ea"/>
                <a:cs typeface="+mn-cs"/>
              </a:rPr>
              <a:t> -&gt; Link Request 		Form  </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a:t>
            </a:r>
            <a:r>
              <a:rPr kumimoji="0" lang="en-GB" sz="1600" b="0" i="0" u="none" strike="noStrike" kern="0" cap="none" spc="0" normalizeH="0" baseline="0" noProof="0" dirty="0">
                <a:ln>
                  <a:noFill/>
                </a:ln>
                <a:solidFill>
                  <a:srgbClr val="000000"/>
                </a:solidFill>
                <a:effectLst/>
                <a:uLnTx/>
                <a:uFillTx/>
                <a:latin typeface="Arial"/>
                <a:ea typeface="+mn-ea"/>
                <a:cs typeface="+mn-cs"/>
              </a:rPr>
              <a:t>Please fill up given form and submit, this will be forwarded to users' respective 		managers for approval.</a:t>
            </a:r>
          </a:p>
          <a:p>
            <a:pPr marL="315913" marR="0" lvl="0" indent="-315913" algn="l" defTabSz="914400" rtl="0" eaLnBrk="1" fontAlgn="base" latinLnBrk="0" hangingPunct="1">
              <a:lnSpc>
                <a:spcPct val="101000"/>
              </a:lnSpc>
              <a:spcBef>
                <a:spcPts val="700"/>
              </a:spcBef>
              <a:spcAft>
                <a:spcPct val="0"/>
              </a:spcAft>
              <a:buClrTx/>
              <a:buSzPct val="150000"/>
              <a:buFontTx/>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err="1">
                <a:ln>
                  <a:noFill/>
                </a:ln>
                <a:solidFill>
                  <a:srgbClr val="000000"/>
                </a:solidFill>
                <a:effectLst/>
                <a:uLnTx/>
                <a:uFillTx/>
                <a:latin typeface="Arial"/>
                <a:ea typeface="+mn-ea"/>
                <a:cs typeface="+mn-cs"/>
              </a:rPr>
              <a:t>Eform</a:t>
            </a:r>
            <a:r>
              <a:rPr kumimoji="0" lang="en-GB" sz="1600" b="1" i="0" u="none" strike="noStrike" kern="0" cap="none" spc="0" normalizeH="0" baseline="0" noProof="0" dirty="0">
                <a:ln>
                  <a:noFill/>
                </a:ln>
                <a:solidFill>
                  <a:srgbClr val="000000"/>
                </a:solidFill>
                <a:effectLst/>
                <a:uLnTx/>
                <a:uFillTx/>
                <a:latin typeface="Arial"/>
                <a:ea typeface="+mn-ea"/>
                <a:cs typeface="+mn-cs"/>
              </a:rPr>
              <a:t> Flow for Link Request form:</a:t>
            </a: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User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0" lang="en-GB" sz="1600" b="0" i="0" u="none" strike="noStrike" kern="0" cap="none" spc="0" normalizeH="0" baseline="0" noProof="0" dirty="0">
                <a:ln>
                  <a:noFill/>
                </a:ln>
                <a:solidFill>
                  <a:srgbClr val="000000"/>
                </a:solidFill>
                <a:effectLst/>
                <a:uLnTx/>
                <a:uFillTx/>
                <a:latin typeface="Arial"/>
                <a:ea typeface="+mn-ea"/>
                <a:cs typeface="+mn-cs"/>
              </a:rPr>
              <a:t>Project Manager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0" lang="en-GB" sz="1600" b="0" i="0" u="none" strike="noStrike" kern="0" cap="none" spc="0" normalizeH="0" baseline="0" noProof="0" dirty="0">
                <a:ln>
                  <a:noFill/>
                </a:ln>
                <a:solidFill>
                  <a:srgbClr val="000000"/>
                </a:solidFill>
                <a:effectLst/>
                <a:uLnTx/>
                <a:uFillTx/>
                <a:latin typeface="Arial"/>
                <a:ea typeface="+mn-ea"/>
                <a:cs typeface="+mn-cs"/>
              </a:rPr>
              <a:t>SBU Delivery Head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Network Team</a:t>
            </a:r>
            <a:r>
              <a:rPr kumimoji="0" lang="en-GB" sz="1600" b="0" i="0" u="none" strike="noStrike" kern="0" cap="none" spc="0" normalizeH="0" baseline="0" noProof="0" dirty="0">
                <a:ln>
                  <a:noFill/>
                </a:ln>
                <a:solidFill>
                  <a:srgbClr val="000000"/>
                </a:solidFill>
                <a:effectLst/>
                <a:uLnTx/>
                <a:uFillTx/>
                <a:latin typeface="Arial"/>
                <a:ea typeface="+mn-ea"/>
                <a:cs typeface="+mn-cs"/>
              </a:rPr>
              <a:t>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Network 		Manager</a:t>
            </a:r>
            <a:r>
              <a:rPr kumimoji="0" lang="en-GB" sz="1600" b="0" i="0" u="none" strike="noStrike" kern="0" cap="none" spc="0" normalizeH="0" baseline="0" noProof="0" dirty="0">
                <a:ln>
                  <a:noFill/>
                </a:ln>
                <a:solidFill>
                  <a:srgbClr val="000000"/>
                </a:solidFill>
                <a:effectLst/>
                <a:uLnTx/>
                <a:uFillTx/>
                <a:latin typeface="Arial"/>
                <a:ea typeface="+mn-ea"/>
                <a:cs typeface="+mn-cs"/>
              </a:rPr>
              <a:t> </a:t>
            </a:r>
            <a:r>
              <a:rPr kumimoji="0" lang="en-GB" sz="1600" b="0" i="0" u="none" strike="noStrike" kern="0" cap="none" spc="0" normalizeH="0" baseline="0" noProof="0" dirty="0">
                <a:ln>
                  <a:noFill/>
                </a:ln>
                <a:solidFill>
                  <a:srgbClr val="000000"/>
                </a:solidFill>
                <a:effectLst/>
                <a:uLnTx/>
                <a:uFillTx/>
                <a:latin typeface="Arial"/>
                <a:ea typeface="+mn-ea"/>
                <a:cs typeface="+mn-cs"/>
                <a:sym typeface="Wingdings" pitchFamily="2" charset="2"/>
              </a:rPr>
              <a:t> TIMS Head </a:t>
            </a:r>
            <a:r>
              <a:rPr kumimoji="0" lang="en-US" sz="1600" b="0" i="0" u="none" strike="noStrike" kern="0" cap="none" spc="0" normalizeH="0" baseline="0" noProof="0" dirty="0">
                <a:ln>
                  <a:noFill/>
                </a:ln>
                <a:solidFill>
                  <a:srgbClr val="000000"/>
                </a:solidFill>
                <a:effectLst/>
                <a:uLnTx/>
                <a:uFillTx/>
                <a:latin typeface="Arial"/>
                <a:ea typeface="+mn-ea"/>
                <a:cs typeface="+mn-cs"/>
                <a:sym typeface="Wingdings"/>
              </a:rPr>
              <a:t> Closure by Network Team.</a:t>
            </a:r>
            <a:endParaRPr kumimoji="0" lang="en-GB" sz="1600" b="0" i="0" u="none"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	</a:t>
            </a:r>
          </a:p>
          <a:p>
            <a:pPr marL="315913" marR="0" lvl="0" indent="-315913" algn="l" defTabSz="914400" rtl="0" eaLnBrk="1" fontAlgn="base" latinLnBrk="0" hangingPunct="1">
              <a:lnSpc>
                <a:spcPct val="101000"/>
              </a:lnSpc>
              <a:spcBef>
                <a:spcPts val="700"/>
              </a:spcBef>
              <a:spcAft>
                <a:spcPct val="0"/>
              </a:spcAft>
              <a:buClr>
                <a:srgbClr val="CC6633"/>
              </a:buClr>
              <a:buSzPct val="150000"/>
              <a:buFont typeface="Tahoma" pitchFamily="34"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800" b="1"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9055909"/>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58775" y="201613"/>
            <a:ext cx="7148513" cy="950912"/>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93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Process for Exposing server on Internet / Server Hosting</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2"/>
          <p:cNvSpPr txBox="1">
            <a:spLocks noChangeArrowheads="1"/>
          </p:cNvSpPr>
          <p:nvPr/>
        </p:nvSpPr>
        <p:spPr bwMode="auto">
          <a:xfrm>
            <a:off x="346075" y="1143000"/>
            <a:ext cx="8493125" cy="55499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1400" b="0" i="0" u="none" strike="noStrike" kern="0" cap="none" spc="0" normalizeH="0" baseline="0" noProof="0">
                <a:ln>
                  <a:noFill/>
                </a:ln>
                <a:solidFill>
                  <a:srgbClr val="000000"/>
                </a:solidFill>
                <a:effectLst/>
                <a:uLnTx/>
                <a:uFillTx/>
                <a:latin typeface="Arial"/>
                <a:ea typeface="+mn-ea"/>
                <a:cs typeface="+mn-cs"/>
              </a:rPr>
              <a:t>Step 1 - Vulnerability Assessment of Server – </a:t>
            </a:r>
            <a:r>
              <a:rPr kumimoji="0" lang="en-GB" sz="1400" b="0" i="0" u="none" strike="noStrike" kern="0" cap="none" spc="0" normalizeH="0" baseline="0" noProof="0">
                <a:ln>
                  <a:noFill/>
                </a:ln>
                <a:solidFill>
                  <a:srgbClr val="000000"/>
                </a:solidFill>
                <a:effectLst/>
                <a:uLnTx/>
                <a:uFillTx/>
                <a:latin typeface="Arial"/>
                <a:ea typeface="+mn-ea"/>
                <a:cs typeface="+mn-cs"/>
              </a:rPr>
              <a:t>Raise request through eform(VA Request Form) for                                                      </a:t>
            </a:r>
            <a:r>
              <a:rPr kumimoji="0" lang="en-GB" sz="1400" b="1" i="0" u="none" strike="noStrike" kern="0" cap="none" spc="0" normalizeH="0" baseline="0" noProof="0">
                <a:ln>
                  <a:noFill/>
                </a:ln>
                <a:solidFill>
                  <a:srgbClr val="000000"/>
                </a:solidFill>
                <a:effectLst/>
                <a:uLnTx/>
                <a:uFillTx/>
                <a:latin typeface="Arial"/>
                <a:ea typeface="+mn-ea"/>
                <a:cs typeface="+mn-cs"/>
              </a:rPr>
              <a:t>	      </a:t>
            </a:r>
            <a:r>
              <a:rPr kumimoji="0" lang="en-GB" sz="1400" b="0" i="0" u="none" strike="noStrike" kern="0" cap="none" spc="0" normalizeH="0" baseline="0" noProof="0">
                <a:ln>
                  <a:noFill/>
                </a:ln>
                <a:solidFill>
                  <a:srgbClr val="000000"/>
                </a:solidFill>
                <a:effectLst/>
                <a:uLnTx/>
                <a:uFillTx/>
                <a:latin typeface="Arial"/>
                <a:ea typeface="+mn-ea"/>
                <a:cs typeface="+mn-cs"/>
              </a:rPr>
              <a:t>performing the VA scan, kindly go to Zen Lounge, open eform using following navigation: </a:t>
            </a:r>
          </a:p>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1" i="0" u="none" strike="noStrike" kern="0" cap="none" spc="0" normalizeH="0" baseline="0" noProof="0">
                <a:ln>
                  <a:noFill/>
                </a:ln>
                <a:solidFill>
                  <a:srgbClr val="000000"/>
                </a:solidFill>
                <a:effectLst/>
                <a:uLnTx/>
                <a:uFillTx/>
                <a:latin typeface="Arial"/>
                <a:ea typeface="+mn-ea"/>
                <a:cs typeface="+mn-cs"/>
              </a:rPr>
              <a:t>               Zen Lounge -&gt; Select Applications -&gt; eform -&gt;VA Request Form  </a:t>
            </a:r>
          </a:p>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1" i="0" u="none" strike="noStrike" kern="0" cap="none" spc="0" normalizeH="0" baseline="0" noProof="0">
                <a:ln>
                  <a:noFill/>
                </a:ln>
                <a:solidFill>
                  <a:srgbClr val="000000"/>
                </a:solidFill>
                <a:effectLst/>
                <a:uLnTx/>
                <a:uFillTx/>
                <a:latin typeface="Arial"/>
                <a:ea typeface="+mn-ea"/>
                <a:cs typeface="+mn-cs"/>
              </a:rPr>
              <a:t>		      </a:t>
            </a:r>
            <a:r>
              <a:rPr kumimoji="0" lang="en-GB" sz="1400" b="0" i="0" u="none" strike="noStrike" kern="0" cap="none" spc="0" normalizeH="0" baseline="0" noProof="0">
                <a:ln>
                  <a:noFill/>
                </a:ln>
                <a:solidFill>
                  <a:srgbClr val="000000"/>
                </a:solidFill>
                <a:effectLst/>
                <a:uLnTx/>
                <a:uFillTx/>
                <a:latin typeface="Arial"/>
                <a:ea typeface="+mn-ea"/>
                <a:cs typeface="+mn-cs"/>
              </a:rPr>
              <a:t>Please fill up given form and submit, this will be forwarded to users' respective managers for 	                   </a:t>
            </a:r>
          </a:p>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0" i="0" u="none" strike="noStrike" kern="0" cap="none" spc="0" normalizeH="0" baseline="0" noProof="0">
                <a:ln>
                  <a:noFill/>
                </a:ln>
                <a:solidFill>
                  <a:srgbClr val="000000"/>
                </a:solidFill>
                <a:effectLst/>
                <a:uLnTx/>
                <a:uFillTx/>
                <a:latin typeface="Arial"/>
                <a:ea typeface="+mn-ea"/>
                <a:cs typeface="+mn-cs"/>
              </a:rPr>
              <a:t>               approval. </a:t>
            </a:r>
            <a:r>
              <a:rPr kumimoji="0" lang="en-US" sz="1400" b="0" i="0" u="none" strike="noStrike" kern="0" cap="none" spc="0" normalizeH="0" baseline="0" noProof="0">
                <a:ln>
                  <a:noFill/>
                </a:ln>
                <a:solidFill>
                  <a:srgbClr val="000000"/>
                </a:solidFill>
                <a:effectLst/>
                <a:uLnTx/>
                <a:uFillTx/>
                <a:latin typeface="Arial"/>
                <a:ea typeface="+mn-ea"/>
                <a:cs typeface="+mn-cs"/>
              </a:rPr>
              <a:t>Any vulnerability should be closed by server owner and  clean VA report approval</a:t>
            </a:r>
          </a:p>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1400" b="0" i="0" u="none" strike="noStrike" kern="0" cap="none" spc="0" normalizeH="0" baseline="0" noProof="0">
                <a:ln>
                  <a:noFill/>
                </a:ln>
                <a:solidFill>
                  <a:srgbClr val="000000"/>
                </a:solidFill>
                <a:effectLst/>
                <a:uLnTx/>
                <a:uFillTx/>
                <a:latin typeface="Arial"/>
                <a:ea typeface="+mn-ea"/>
                <a:cs typeface="+mn-cs"/>
              </a:rPr>
              <a:t>               required from Infosec.  Server can not be hosted unless clean VA  report is provided.</a:t>
            </a:r>
          </a:p>
          <a:p>
            <a:pPr marL="342900" marR="0" lvl="0" indent="-342900" algn="l" defTabSz="914400" rtl="0" eaLnBrk="1" fontAlgn="base" latinLnBrk="0" hangingPunct="1">
              <a:lnSpc>
                <a:spcPct val="101000"/>
              </a:lnSpc>
              <a:spcBef>
                <a:spcPts val="700"/>
              </a:spcBef>
              <a:spcAft>
                <a:spcPct val="0"/>
              </a:spcAft>
              <a:buClrTx/>
              <a:buSzPct val="150000"/>
              <a:buFont typeface="Arial" pitchFamily="34"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0" i="0" u="none" strike="noStrike" kern="0" cap="none" spc="0" normalizeH="0" baseline="0" noProof="0">
                <a:ln>
                  <a:noFill/>
                </a:ln>
                <a:solidFill>
                  <a:srgbClr val="000000"/>
                </a:solidFill>
                <a:effectLst/>
                <a:uLnTx/>
                <a:uFillTx/>
                <a:latin typeface="Arial"/>
                <a:ea typeface="+mn-ea"/>
                <a:cs typeface="+mn-cs"/>
              </a:rPr>
              <a:t>Eform Flow for VA Request form - User </a:t>
            </a:r>
            <a:r>
              <a:rPr kumimoji="0" lang="en-GB" sz="1400" b="0" i="0" u="none" strike="noStrike" kern="0" cap="none" spc="0" normalizeH="0" baseline="0" noProof="0">
                <a:ln>
                  <a:noFill/>
                </a:ln>
                <a:solidFill>
                  <a:srgbClr val="000000"/>
                </a:solidFill>
                <a:effectLst/>
                <a:uLnTx/>
                <a:uFillTx/>
                <a:latin typeface="Arial"/>
                <a:ea typeface="+mn-ea"/>
                <a:cs typeface="+mn-cs"/>
                <a:sym typeface="Wingdings" pitchFamily="2" charset="2"/>
              </a:rPr>
              <a:t></a:t>
            </a:r>
            <a:r>
              <a:rPr kumimoji="0" lang="en-GB" sz="1400" b="0" i="0" u="none" strike="noStrike" kern="0" cap="none" spc="0" normalizeH="0" baseline="0" noProof="0">
                <a:ln>
                  <a:noFill/>
                </a:ln>
                <a:solidFill>
                  <a:srgbClr val="000000"/>
                </a:solidFill>
                <a:effectLst/>
                <a:uLnTx/>
                <a:uFillTx/>
                <a:latin typeface="Arial"/>
                <a:ea typeface="+mn-ea"/>
                <a:cs typeface="+mn-cs"/>
              </a:rPr>
              <a:t>Project Manager</a:t>
            </a:r>
            <a:r>
              <a:rPr kumimoji="0" lang="en-GB" sz="1400" b="0" i="0" u="none" strike="noStrike" kern="0" cap="none" spc="0" normalizeH="0" baseline="0" noProof="0">
                <a:ln>
                  <a:noFill/>
                </a:ln>
                <a:solidFill>
                  <a:srgbClr val="000000"/>
                </a:solidFill>
                <a:effectLst/>
                <a:uLnTx/>
                <a:uFillTx/>
                <a:latin typeface="Arial"/>
                <a:ea typeface="+mn-ea"/>
                <a:cs typeface="+mn-cs"/>
                <a:sym typeface="Wingdings" pitchFamily="2" charset="2"/>
              </a:rPr>
              <a:t>Resent to user for VA closure</a:t>
            </a:r>
            <a:r>
              <a:rPr kumimoji="0" lang="en-US" sz="1400" b="0" i="0" u="none" strike="noStrike" kern="0" cap="none" spc="0" normalizeH="0" baseline="0" noProof="0">
                <a:ln>
                  <a:noFill/>
                </a:ln>
                <a:solidFill>
                  <a:srgbClr val="000000"/>
                </a:solidFill>
                <a:effectLst/>
                <a:uLnTx/>
                <a:uFillTx/>
                <a:latin typeface="Arial"/>
                <a:ea typeface="+mn-ea"/>
                <a:cs typeface="+mn-cs"/>
                <a:sym typeface="Wingdings"/>
              </a:rPr>
              <a:t>Closure                                       </a:t>
            </a: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1400" b="0" i="0" u="none" strike="noStrike" kern="0" cap="none" spc="0" normalizeH="0" baseline="0" noProof="0">
                <a:ln>
                  <a:noFill/>
                </a:ln>
                <a:solidFill>
                  <a:srgbClr val="000000"/>
                </a:solidFill>
                <a:effectLst/>
                <a:uLnTx/>
                <a:uFillTx/>
                <a:latin typeface="Arial"/>
                <a:ea typeface="+mn-ea"/>
                <a:cs typeface="+mn-cs"/>
                <a:sym typeface="Wingdings"/>
              </a:rPr>
              <a:t>                approval by Infosec Team.</a:t>
            </a:r>
            <a:endParaRPr kumimoji="0" lang="en-GB" sz="1400" b="0" i="0" u="none" strike="noStrike" kern="0" cap="none" spc="0" normalizeH="0" baseline="0" noProof="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1400" b="0" i="0" u="none" strike="noStrike" kern="0" cap="none" spc="0" normalizeH="0" baseline="0" noProof="0">
                <a:ln>
                  <a:noFill/>
                </a:ln>
                <a:solidFill>
                  <a:srgbClr val="000000"/>
                </a:solidFill>
                <a:effectLst/>
                <a:uLnTx/>
                <a:uFillTx/>
                <a:latin typeface="Arial"/>
                <a:ea typeface="+mn-ea"/>
                <a:cs typeface="+mn-cs"/>
              </a:rPr>
              <a:t>Step 2 -</a:t>
            </a:r>
            <a:r>
              <a:rPr kumimoji="0" lang="en-GB" sz="1400" b="0" i="0" u="none" strike="noStrike" kern="0" cap="none" spc="0" normalizeH="0" baseline="0" noProof="0">
                <a:ln>
                  <a:noFill/>
                </a:ln>
                <a:solidFill>
                  <a:srgbClr val="000000"/>
                </a:solidFill>
                <a:effectLst/>
                <a:uLnTx/>
                <a:uFillTx/>
                <a:latin typeface="Arial"/>
                <a:ea typeface="+mn-ea"/>
                <a:cs typeface="+mn-cs"/>
              </a:rPr>
              <a:t> Raise request through eform (Link request) for Server Hosting kindly go to Zen Lounge,  </a:t>
            </a:r>
          </a:p>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0" i="0" u="none" strike="noStrike" kern="0" cap="none" spc="0" normalizeH="0" baseline="0" noProof="0">
                <a:ln>
                  <a:noFill/>
                </a:ln>
                <a:solidFill>
                  <a:srgbClr val="000000"/>
                </a:solidFill>
                <a:effectLst/>
                <a:uLnTx/>
                <a:uFillTx/>
                <a:latin typeface="Arial"/>
                <a:ea typeface="+mn-ea"/>
                <a:cs typeface="+mn-cs"/>
              </a:rPr>
              <a:t>               open eform using the following navigation:                                                    </a:t>
            </a:r>
          </a:p>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1" i="0" u="none" strike="noStrike" kern="0" cap="none" spc="0" normalizeH="0" baseline="0" noProof="0">
                <a:ln>
                  <a:noFill/>
                </a:ln>
                <a:solidFill>
                  <a:srgbClr val="000000"/>
                </a:solidFill>
                <a:effectLst/>
                <a:uLnTx/>
                <a:uFillTx/>
                <a:latin typeface="Arial"/>
                <a:ea typeface="+mn-ea"/>
                <a:cs typeface="+mn-cs"/>
              </a:rPr>
              <a:t>		      Zen Lounge -&gt; Select Applications -&gt; eform -&gt;More eforms -&gt; Link Request Form  </a:t>
            </a:r>
          </a:p>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1" i="0" u="none" strike="noStrike" kern="0" cap="none" spc="0" normalizeH="0" baseline="0" noProof="0">
                <a:ln>
                  <a:noFill/>
                </a:ln>
                <a:solidFill>
                  <a:srgbClr val="000000"/>
                </a:solidFill>
                <a:effectLst/>
                <a:uLnTx/>
                <a:uFillTx/>
                <a:latin typeface="Arial"/>
                <a:ea typeface="+mn-ea"/>
                <a:cs typeface="+mn-cs"/>
              </a:rPr>
              <a:t>		      </a:t>
            </a:r>
            <a:r>
              <a:rPr kumimoji="0" lang="en-GB" sz="1400" b="0" i="0" u="none" strike="noStrike" kern="0" cap="none" spc="0" normalizeH="0" baseline="0" noProof="0">
                <a:ln>
                  <a:noFill/>
                </a:ln>
                <a:solidFill>
                  <a:srgbClr val="000000"/>
                </a:solidFill>
                <a:effectLst/>
                <a:uLnTx/>
                <a:uFillTx/>
                <a:latin typeface="Arial"/>
                <a:ea typeface="+mn-ea"/>
                <a:cs typeface="+mn-cs"/>
              </a:rPr>
              <a:t>Please fill up given forms and submit, this will be forwarded to users' respective managers for 	          	      approval.</a:t>
            </a:r>
          </a:p>
          <a:p>
            <a:pPr marL="342900" marR="0" lvl="0" indent="-342900" algn="l" defTabSz="914400" rtl="0" eaLnBrk="1" fontAlgn="base" latinLnBrk="0" hangingPunct="1">
              <a:lnSpc>
                <a:spcPct val="101000"/>
              </a:lnSpc>
              <a:spcBef>
                <a:spcPts val="700"/>
              </a:spcBef>
              <a:spcAft>
                <a:spcPct val="0"/>
              </a:spcAft>
              <a:buClrTx/>
              <a:buSzPct val="150000"/>
              <a:buFontTx/>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0" i="0" u="none" strike="noStrike" kern="0" cap="none" spc="0" normalizeH="0" baseline="0" noProof="0">
                <a:ln>
                  <a:noFill/>
                </a:ln>
                <a:solidFill>
                  <a:srgbClr val="000000"/>
                </a:solidFill>
                <a:effectLst/>
                <a:uLnTx/>
                <a:uFillTx/>
                <a:latin typeface="Arial"/>
                <a:ea typeface="+mn-ea"/>
                <a:cs typeface="+mn-cs"/>
              </a:rPr>
              <a:t>Eform Flow for Link Request form - </a:t>
            </a:r>
          </a:p>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0" i="0" u="none" strike="noStrike" kern="0" cap="none" spc="0" normalizeH="0" baseline="0" noProof="0">
                <a:ln>
                  <a:noFill/>
                </a:ln>
                <a:solidFill>
                  <a:srgbClr val="000000"/>
                </a:solidFill>
                <a:effectLst/>
                <a:uLnTx/>
                <a:uFillTx/>
                <a:latin typeface="Arial"/>
                <a:ea typeface="+mn-ea"/>
                <a:cs typeface="+mn-cs"/>
              </a:rPr>
              <a:t>		      User </a:t>
            </a:r>
            <a:r>
              <a:rPr kumimoji="0" lang="en-GB" sz="1400" b="0" i="0" u="none" strike="noStrike" kern="0" cap="none" spc="0" normalizeH="0" baseline="0" noProof="0">
                <a:ln>
                  <a:noFill/>
                </a:ln>
                <a:solidFill>
                  <a:srgbClr val="000000"/>
                </a:solidFill>
                <a:effectLst/>
                <a:uLnTx/>
                <a:uFillTx/>
                <a:latin typeface="Arial"/>
                <a:ea typeface="+mn-ea"/>
                <a:cs typeface="+mn-cs"/>
                <a:sym typeface="Wingdings" pitchFamily="2" charset="2"/>
              </a:rPr>
              <a:t></a:t>
            </a:r>
            <a:r>
              <a:rPr kumimoji="0" lang="en-GB" sz="1400" b="0" i="0" u="none" strike="noStrike" kern="0" cap="none" spc="0" normalizeH="0" baseline="0" noProof="0">
                <a:ln>
                  <a:noFill/>
                </a:ln>
                <a:solidFill>
                  <a:srgbClr val="000000"/>
                </a:solidFill>
                <a:effectLst/>
                <a:uLnTx/>
                <a:uFillTx/>
                <a:latin typeface="Arial"/>
                <a:ea typeface="+mn-ea"/>
                <a:cs typeface="+mn-cs"/>
              </a:rPr>
              <a:t>Project Manager </a:t>
            </a:r>
            <a:r>
              <a:rPr kumimoji="0" lang="en-GB" sz="1400" b="0" i="0" u="none" strike="noStrike" kern="0" cap="none" spc="0" normalizeH="0" baseline="0" noProof="0">
                <a:ln>
                  <a:noFill/>
                </a:ln>
                <a:solidFill>
                  <a:srgbClr val="000000"/>
                </a:solidFill>
                <a:effectLst/>
                <a:uLnTx/>
                <a:uFillTx/>
                <a:latin typeface="Arial"/>
                <a:ea typeface="+mn-ea"/>
                <a:cs typeface="+mn-cs"/>
                <a:sym typeface="Wingdings" pitchFamily="2" charset="2"/>
              </a:rPr>
              <a:t> </a:t>
            </a:r>
            <a:r>
              <a:rPr kumimoji="0" lang="en-GB" sz="1400" b="0" i="0" u="none" strike="noStrike" kern="0" cap="none" spc="0" normalizeH="0" baseline="0" noProof="0">
                <a:ln>
                  <a:noFill/>
                </a:ln>
                <a:solidFill>
                  <a:srgbClr val="000000"/>
                </a:solidFill>
                <a:effectLst/>
                <a:uLnTx/>
                <a:uFillTx/>
                <a:latin typeface="Arial"/>
                <a:ea typeface="+mn-ea"/>
                <a:cs typeface="+mn-cs"/>
              </a:rPr>
              <a:t>SBU Delivery Head </a:t>
            </a:r>
            <a:r>
              <a:rPr kumimoji="0" lang="en-GB" sz="1400" b="0" i="0" u="none" strike="noStrike" kern="0" cap="none" spc="0" normalizeH="0" baseline="0" noProof="0">
                <a:ln>
                  <a:noFill/>
                </a:ln>
                <a:solidFill>
                  <a:srgbClr val="000000"/>
                </a:solidFill>
                <a:effectLst/>
                <a:uLnTx/>
                <a:uFillTx/>
                <a:latin typeface="Arial"/>
                <a:ea typeface="+mn-ea"/>
                <a:cs typeface="+mn-cs"/>
                <a:sym typeface="Wingdings" pitchFamily="2" charset="2"/>
              </a:rPr>
              <a:t> Network Team</a:t>
            </a:r>
            <a:r>
              <a:rPr kumimoji="0" lang="en-GB" sz="1400" b="0" i="0" u="none" strike="noStrike" kern="0" cap="none" spc="0" normalizeH="0" baseline="0" noProof="0">
                <a:ln>
                  <a:noFill/>
                </a:ln>
                <a:solidFill>
                  <a:srgbClr val="000000"/>
                </a:solidFill>
                <a:effectLst/>
                <a:uLnTx/>
                <a:uFillTx/>
                <a:latin typeface="Arial"/>
                <a:ea typeface="+mn-ea"/>
                <a:cs typeface="+mn-cs"/>
              </a:rPr>
              <a:t> </a:t>
            </a:r>
            <a:r>
              <a:rPr kumimoji="0" lang="en-GB" sz="1400" b="0" i="0" u="none" strike="noStrike" kern="0" cap="none" spc="0" normalizeH="0" baseline="0" noProof="0">
                <a:ln>
                  <a:noFill/>
                </a:ln>
                <a:solidFill>
                  <a:srgbClr val="000000"/>
                </a:solidFill>
                <a:effectLst/>
                <a:uLnTx/>
                <a:uFillTx/>
                <a:latin typeface="Arial"/>
                <a:ea typeface="+mn-ea"/>
                <a:cs typeface="+mn-cs"/>
                <a:sym typeface="Wingdings" pitchFamily="2" charset="2"/>
              </a:rPr>
              <a:t> Network Manager</a:t>
            </a:r>
            <a:r>
              <a:rPr kumimoji="0" lang="en-GB" sz="1400" b="0" i="0" u="none" strike="noStrike" kern="0" cap="none" spc="0" normalizeH="0" baseline="0" noProof="0">
                <a:ln>
                  <a:noFill/>
                </a:ln>
                <a:solidFill>
                  <a:srgbClr val="000000"/>
                </a:solidFill>
                <a:effectLst/>
                <a:uLnTx/>
                <a:uFillTx/>
                <a:latin typeface="Arial"/>
                <a:ea typeface="+mn-ea"/>
                <a:cs typeface="+mn-cs"/>
              </a:rPr>
              <a:t> </a:t>
            </a:r>
            <a:r>
              <a:rPr kumimoji="0" lang="en-GB" sz="1400" b="0" i="0" u="none" strike="noStrike" kern="0" cap="none" spc="0" normalizeH="0" baseline="0" noProof="0">
                <a:ln>
                  <a:noFill/>
                </a:ln>
                <a:solidFill>
                  <a:srgbClr val="000000"/>
                </a:solidFill>
                <a:effectLst/>
                <a:uLnTx/>
                <a:uFillTx/>
                <a:latin typeface="Arial"/>
                <a:ea typeface="+mn-ea"/>
                <a:cs typeface="+mn-cs"/>
                <a:sym typeface="Wingdings" pitchFamily="2" charset="2"/>
              </a:rPr>
              <a:t> 	 </a:t>
            </a:r>
          </a:p>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400" b="1" i="0" u="none" strike="noStrike" kern="0" cap="none" spc="0" normalizeH="0" baseline="0" noProof="0">
                <a:ln>
                  <a:noFill/>
                </a:ln>
                <a:solidFill>
                  <a:srgbClr val="000000"/>
                </a:solidFill>
                <a:effectLst/>
                <a:uLnTx/>
                <a:uFillTx/>
                <a:latin typeface="Arial"/>
                <a:ea typeface="+mn-ea"/>
                <a:cs typeface="+mn-cs"/>
                <a:sym typeface="Wingdings" pitchFamily="2" charset="2"/>
              </a:rPr>
              <a:t>               </a:t>
            </a:r>
            <a:r>
              <a:rPr kumimoji="0" lang="en-GB" sz="1400" b="0" i="0" u="none" strike="noStrike" kern="0" cap="none" spc="0" normalizeH="0" baseline="0" noProof="0">
                <a:ln>
                  <a:noFill/>
                </a:ln>
                <a:solidFill>
                  <a:srgbClr val="000000"/>
                </a:solidFill>
                <a:effectLst/>
                <a:uLnTx/>
                <a:uFillTx/>
                <a:latin typeface="Arial"/>
                <a:ea typeface="+mn-ea"/>
                <a:cs typeface="+mn-cs"/>
                <a:sym typeface="Wingdings" pitchFamily="2" charset="2"/>
              </a:rPr>
              <a:t>TIMS Head </a:t>
            </a:r>
            <a:r>
              <a:rPr kumimoji="0" lang="en-US" sz="1400" b="0" i="0" u="none" strike="noStrike" kern="0" cap="none" spc="0" normalizeH="0" baseline="0" noProof="0">
                <a:ln>
                  <a:noFill/>
                </a:ln>
                <a:solidFill>
                  <a:srgbClr val="000000"/>
                </a:solidFill>
                <a:effectLst/>
                <a:uLnTx/>
                <a:uFillTx/>
                <a:latin typeface="Arial"/>
                <a:ea typeface="+mn-ea"/>
                <a:cs typeface="+mn-cs"/>
                <a:sym typeface="Wingdings"/>
              </a:rPr>
              <a:t> Closure by Network Team.</a:t>
            </a:r>
          </a:p>
          <a:p>
            <a:pPr marL="342900" marR="0" lvl="0" indent="-342900"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1400" b="0" i="0" u="none" strike="noStrike" kern="0" cap="none" spc="0" normalizeH="0" baseline="0" noProof="0">
                <a:ln>
                  <a:noFill/>
                </a:ln>
                <a:solidFill>
                  <a:srgbClr val="000000"/>
                </a:solidFill>
                <a:effectLst/>
                <a:uLnTx/>
                <a:uFillTx/>
                <a:latin typeface="Arial"/>
                <a:ea typeface="+mn-ea"/>
                <a:cs typeface="+mn-cs"/>
              </a:rPr>
              <a:t>Step 3 -   Kindly raise a ticket through Information Services Servicedesk.</a:t>
            </a:r>
            <a:endParaRPr kumimoji="0" lang="en-GB" sz="1400" b="0" i="0" u="none" strike="noStrike" kern="0" cap="none" spc="0" normalizeH="0" baseline="0" noProof="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a:ln>
                  <a:noFill/>
                </a:ln>
                <a:solidFill>
                  <a:srgbClr val="000000"/>
                </a:solidFill>
                <a:effectLst/>
                <a:uLnTx/>
                <a:uFillTx/>
                <a:latin typeface="Arial"/>
                <a:ea typeface="+mn-ea"/>
                <a:cs typeface="+mn-cs"/>
              </a:rPr>
              <a:t>	</a:t>
            </a:r>
          </a:p>
          <a:p>
            <a:pPr marL="315913" marR="0" lvl="0" indent="-315913" algn="l" defTabSz="914400" rtl="0" eaLnBrk="1" fontAlgn="base" latinLnBrk="0" hangingPunct="1">
              <a:lnSpc>
                <a:spcPct val="101000"/>
              </a:lnSpc>
              <a:spcBef>
                <a:spcPts val="700"/>
              </a:spcBef>
              <a:spcAft>
                <a:spcPct val="0"/>
              </a:spcAft>
              <a:buClr>
                <a:srgbClr val="CC6633"/>
              </a:buClr>
              <a:buSzPct val="150000"/>
              <a:buFont typeface="Tahoma" pitchFamily="34"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800" b="1"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179731"/>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73050" y="273050"/>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j-ea"/>
                <a:cs typeface="+mj-cs"/>
              </a:rPr>
              <a:t>Guidelines to other queries.</a:t>
            </a:r>
            <a:endParaRPr kumimoji="0" lang="en-GB" sz="2800" b="1" i="0" u="none" strike="noStrike" kern="1200" cap="none" spc="0" normalizeH="0" baseline="0" noProof="0" dirty="0">
              <a:ln>
                <a:noFill/>
              </a:ln>
              <a:solidFill>
                <a:srgbClr val="A50021"/>
              </a:solidFill>
              <a:effectLst/>
              <a:uLnTx/>
              <a:uFillTx/>
              <a:latin typeface="Arial"/>
              <a:ea typeface="+mj-ea"/>
              <a:cs typeface="+mj-cs"/>
            </a:endParaRPr>
          </a:p>
        </p:txBody>
      </p:sp>
      <p:sp>
        <p:nvSpPr>
          <p:cNvPr id="3" name="Rectangle 3"/>
          <p:cNvSpPr txBox="1">
            <a:spLocks noChangeArrowheads="1"/>
          </p:cNvSpPr>
          <p:nvPr/>
        </p:nvSpPr>
        <p:spPr bwMode="auto">
          <a:xfrm>
            <a:off x="228600" y="1300163"/>
            <a:ext cx="8915400" cy="52578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15913" marR="0" lvl="0" indent="-315913" algn="l" defTabSz="914400" rtl="0" eaLnBrk="1" fontAlgn="base" latinLnBrk="0" hangingPunct="1">
              <a:lnSpc>
                <a:spcPct val="91000"/>
              </a:lnSpc>
              <a:spcBef>
                <a:spcPts val="700"/>
              </a:spcBef>
              <a:spcAft>
                <a:spcPct val="0"/>
              </a:spcAft>
              <a:buClr>
                <a:srgbClr val="000000"/>
              </a:buClr>
              <a:buSzPct val="52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Servicedesk, though being a technical Helpdesk, plays an important role in only guiding people with queries in other domains as well.  Such as :-</a:t>
            </a:r>
          </a:p>
          <a:p>
            <a:pPr marL="315913" marR="0" lvl="0" indent="-315913" algn="l" defTabSz="914400" rtl="0" eaLnBrk="1" fontAlgn="base" latinLnBrk="0" hangingPunct="1">
              <a:lnSpc>
                <a:spcPct val="140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err="1">
                <a:ln>
                  <a:noFill/>
                </a:ln>
                <a:solidFill>
                  <a:srgbClr val="000000"/>
                </a:solidFill>
                <a:effectLst/>
                <a:uLnTx/>
                <a:uFillTx/>
                <a:latin typeface="Arial"/>
                <a:ea typeface="+mn-ea"/>
                <a:cs typeface="+mn-cs"/>
              </a:rPr>
              <a:t>JobCard</a:t>
            </a:r>
            <a:r>
              <a:rPr kumimoji="0" lang="en-GB" sz="1600" b="0" i="0" u="none" strike="noStrike" kern="0" cap="none" spc="0" normalizeH="0" baseline="0" noProof="0" dirty="0">
                <a:ln>
                  <a:noFill/>
                </a:ln>
                <a:solidFill>
                  <a:srgbClr val="000000"/>
                </a:solidFill>
                <a:effectLst/>
                <a:uLnTx/>
                <a:uFillTx/>
                <a:latin typeface="Arial"/>
                <a:ea typeface="+mn-ea"/>
                <a:cs typeface="+mn-cs"/>
              </a:rPr>
              <a:t> related queries :- Contact Team :- Job Card admin</a:t>
            </a:r>
          </a:p>
          <a:p>
            <a:pPr marL="315913" marR="0" lvl="0" indent="-315913" algn="l" defTabSz="914400" rtl="0" eaLnBrk="1" fontAlgn="base" latinLnBrk="0" hangingPunct="1">
              <a:lnSpc>
                <a:spcPct val="140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Ext-4611</a:t>
            </a:r>
            <a:r>
              <a:rPr kumimoji="0" lang="en-GB" sz="1600" b="0" i="0" u="none" strike="noStrike" kern="0" cap="none" spc="0" normalizeH="0" baseline="0" noProof="0" dirty="0">
                <a:ln>
                  <a:noFill/>
                </a:ln>
                <a:solidFill>
                  <a:srgbClr val="0000FF"/>
                </a:solidFill>
                <a:effectLst/>
                <a:uLnTx/>
                <a:uFillTx/>
                <a:latin typeface="Arial"/>
                <a:ea typeface="+mn-ea"/>
                <a:cs typeface="+mn-cs"/>
              </a:rPr>
              <a:t> </a:t>
            </a:r>
            <a:r>
              <a:rPr kumimoji="0" lang="en-GB" sz="1600" b="0" i="0" u="sng" strike="noStrike" kern="0" cap="none" spc="0" normalizeH="0" baseline="0" noProof="0" dirty="0">
                <a:ln>
                  <a:noFill/>
                </a:ln>
                <a:solidFill>
                  <a:srgbClr val="0000FF"/>
                </a:solidFill>
                <a:effectLst/>
                <a:uLnTx/>
                <a:uFillTx/>
                <a:latin typeface="Arial"/>
                <a:ea typeface="+mn-ea"/>
                <a:cs typeface="+mn-cs"/>
              </a:rPr>
              <a:t>jobcardadmin@zensar.com</a:t>
            </a:r>
          </a:p>
          <a:p>
            <a:pPr marL="315913" marR="0" lvl="0" indent="-315913" algn="l" defTabSz="914400" rtl="0" eaLnBrk="1" fontAlgn="base" latinLnBrk="0" hangingPunct="1">
              <a:lnSpc>
                <a:spcPct val="140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Admin related queries :-Contact Team:- EMD Admin Helpdesk, </a:t>
            </a:r>
          </a:p>
          <a:p>
            <a:pPr marL="315913" marR="0" lvl="0" indent="-315913" algn="l" defTabSz="914400" rtl="0" eaLnBrk="1" fontAlgn="base" latinLnBrk="0" hangingPunct="1">
              <a:lnSpc>
                <a:spcPct val="140000"/>
              </a:lnSpc>
              <a:spcBef>
                <a:spcPts val="700"/>
              </a:spcBef>
              <a:spcAft>
                <a:spcPct val="0"/>
              </a:spcAft>
              <a:buClrTx/>
              <a:buSzPct val="150000"/>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Ext-7676 </a:t>
            </a:r>
            <a:r>
              <a:rPr kumimoji="0" lang="en-GB" sz="1600" b="0" i="0" u="sng" strike="noStrike" kern="0" cap="none" spc="0" normalizeH="0" baseline="0" noProof="0" dirty="0">
                <a:ln>
                  <a:noFill/>
                </a:ln>
                <a:solidFill>
                  <a:srgbClr val="0000FF"/>
                </a:solidFill>
                <a:effectLst/>
                <a:uLnTx/>
                <a:uFillTx/>
                <a:latin typeface="Arial"/>
                <a:ea typeface="+mn-ea"/>
                <a:cs typeface="+mn-cs"/>
              </a:rPr>
              <a:t>EMDAdminHelpdesk@zensar.com</a:t>
            </a:r>
            <a:r>
              <a:rPr kumimoji="0" lang="en-GB" sz="1600" b="0" i="0" u="none" strike="noStrike" kern="0" cap="none" spc="0" normalizeH="0" baseline="0" noProof="0" dirty="0">
                <a:ln>
                  <a:noFill/>
                </a:ln>
                <a:solidFill>
                  <a:srgbClr val="0000FF"/>
                </a:solidFill>
                <a:effectLst/>
                <a:uLnTx/>
                <a:uFillTx/>
                <a:latin typeface="Arial"/>
                <a:ea typeface="+mn-ea"/>
                <a:cs typeface="+mn-cs"/>
              </a:rPr>
              <a:t> </a:t>
            </a:r>
            <a:endParaRPr kumimoji="0" lang="en-GB" sz="1600" b="0" i="0" u="none" strike="noStrike" kern="0" cap="none" spc="0" normalizeH="0" baseline="0" noProof="0" dirty="0">
              <a:ln>
                <a:noFill/>
              </a:ln>
              <a:solidFill>
                <a:srgbClr val="0000FF"/>
              </a:solidFill>
              <a:effectLst/>
              <a:uLnTx/>
              <a:uFillTx/>
              <a:latin typeface="Arial"/>
              <a:ea typeface="+mn-ea"/>
              <a:cs typeface="+mn-cs"/>
              <a:hlinkClick r:id="rId3"/>
            </a:endParaRPr>
          </a:p>
          <a:p>
            <a:pPr marL="315913" marR="0" lvl="0" indent="-315913" algn="l" defTabSz="914400" rtl="0" eaLnBrk="1" fontAlgn="base" latinLnBrk="0" hangingPunct="1">
              <a:lnSpc>
                <a:spcPct val="140000"/>
              </a:lnSpc>
              <a:spcBef>
                <a:spcPts val="700"/>
              </a:spcBef>
              <a:spcAft>
                <a:spcPct val="0"/>
              </a:spcAft>
              <a:buClrTx/>
              <a:buSzPct val="150000"/>
              <a:buFont typeface="Wingdings" pitchFamily="2" charset="2"/>
              <a:buChar char="ü"/>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Payroll related queries :- Contact Team:-Payroll </a:t>
            </a:r>
          </a:p>
          <a:p>
            <a:pPr marL="315913" marR="0" lvl="0" indent="-315913" algn="l" defTabSz="914400" rtl="0" eaLnBrk="1" fontAlgn="base" latinLnBrk="0" hangingPunct="1">
              <a:lnSpc>
                <a:spcPct val="140000"/>
              </a:lnSpc>
              <a:spcBef>
                <a:spcPts val="700"/>
              </a:spcBef>
              <a:spcAft>
                <a:spcPct val="0"/>
              </a:spcAft>
              <a:buClr>
                <a:srgbClr val="CC6633"/>
              </a:buClr>
              <a:buSzPct val="115000"/>
              <a:buFont typeface="Tahoma" pitchFamily="34"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1600" b="0" i="0" u="none" strike="noStrike" kern="0" cap="none" spc="0" normalizeH="0" baseline="0" noProof="0" dirty="0">
                <a:ln>
                  <a:noFill/>
                </a:ln>
                <a:solidFill>
                  <a:srgbClr val="000000"/>
                </a:solidFill>
                <a:effectLst/>
                <a:uLnTx/>
                <a:uFillTx/>
                <a:latin typeface="Arial"/>
                <a:ea typeface="+mn-ea"/>
                <a:cs typeface="+mn-cs"/>
              </a:rPr>
              <a:t>	ID:-</a:t>
            </a:r>
            <a:r>
              <a:rPr kumimoji="0" lang="en-GB" sz="1600" b="0" i="0" u="none" strike="noStrike" kern="0" cap="none" spc="0" normalizeH="0" baseline="0" noProof="0" dirty="0">
                <a:ln>
                  <a:noFill/>
                </a:ln>
                <a:solidFill>
                  <a:srgbClr val="0000FF"/>
                </a:solidFill>
                <a:effectLst/>
                <a:uLnTx/>
                <a:uFillTx/>
                <a:latin typeface="Arial"/>
                <a:ea typeface="+mn-ea"/>
                <a:cs typeface="+mn-cs"/>
              </a:rPr>
              <a:t> </a:t>
            </a:r>
            <a:r>
              <a:rPr kumimoji="0" lang="en-GB" sz="1600" b="0" i="0" u="sng" strike="noStrike" kern="0" cap="none" spc="0" normalizeH="0" baseline="0" noProof="0" dirty="0">
                <a:ln>
                  <a:noFill/>
                </a:ln>
                <a:solidFill>
                  <a:srgbClr val="0000FF"/>
                </a:solidFill>
                <a:effectLst/>
                <a:uLnTx/>
                <a:uFillTx/>
                <a:latin typeface="Arial"/>
                <a:ea typeface="+mn-ea"/>
                <a:cs typeface="+mn-cs"/>
              </a:rPr>
              <a:t>zensar.payroll@paysquare.com </a:t>
            </a:r>
          </a:p>
          <a:p>
            <a:pPr marL="315913" marR="0" lvl="0" indent="-315913" algn="l" defTabSz="914400" rtl="0" eaLnBrk="1" fontAlgn="base" latinLnBrk="0" hangingPunct="1">
              <a:lnSpc>
                <a:spcPct val="101000"/>
              </a:lnSpc>
              <a:spcBef>
                <a:spcPts val="700"/>
              </a:spcBef>
              <a:spcAft>
                <a:spcPct val="0"/>
              </a:spcAft>
              <a:buClr>
                <a:srgbClr val="CC6633"/>
              </a:buClr>
              <a:buSzPct val="100000"/>
              <a:buFontTx/>
              <a:buNone/>
              <a:tabLst>
                <a:tab pos="860425" algn="l"/>
                <a:tab pos="1774825" algn="l"/>
                <a:tab pos="2689225" algn="l"/>
                <a:tab pos="3603625" algn="l"/>
                <a:tab pos="4518025" algn="l"/>
                <a:tab pos="5432425" algn="l"/>
                <a:tab pos="6346825" algn="l"/>
                <a:tab pos="7261225" algn="l"/>
                <a:tab pos="8175625" algn="l"/>
                <a:tab pos="9090025" algn="l"/>
                <a:tab pos="10004425" algn="l"/>
                <a:tab pos="10007600" algn="l"/>
                <a:tab pos="10464800" algn="l"/>
                <a:tab pos="10467975" algn="l"/>
                <a:tab pos="10471150" algn="l"/>
                <a:tab pos="10474325" algn="l"/>
                <a:tab pos="10477500" algn="l"/>
                <a:tab pos="10480675" algn="l"/>
                <a:tab pos="10483850" algn="l"/>
                <a:tab pos="10487025" algn="l"/>
                <a:tab pos="10490200" algn="l"/>
                <a:tab pos="10493375" algn="l"/>
                <a:tab pos="10506075" algn="l"/>
                <a:tab pos="10509250" algn="l"/>
                <a:tab pos="10512425" algn="l"/>
              </a:tabLst>
              <a:defRPr/>
            </a:pPr>
            <a:endParaRPr kumimoji="0" lang="en-GB" sz="1600" b="1" i="0" u="none" strike="noStrike" kern="0" cap="none" spc="0" normalizeH="0" baseline="0" noProof="0" dirty="0">
              <a:ln>
                <a:noFill/>
              </a:ln>
              <a:solidFill>
                <a:srgbClr val="000000"/>
              </a:solidFill>
              <a:effectLst/>
              <a:uLnTx/>
              <a:uFillTx/>
              <a:latin typeface="Arial"/>
              <a:ea typeface="+mn-ea"/>
              <a:cs typeface="+mn-cs"/>
            </a:endParaRPr>
          </a:p>
          <a:p>
            <a:pPr marL="315913" marR="0" lvl="0" indent="-315913" algn="l" defTabSz="914400" rtl="0" eaLnBrk="1" fontAlgn="base" latinLnBrk="0" hangingPunct="1">
              <a:lnSpc>
                <a:spcPct val="101000"/>
              </a:lnSpc>
              <a:spcBef>
                <a:spcPts val="700"/>
              </a:spcBef>
              <a:spcAft>
                <a:spcPct val="0"/>
              </a:spcAft>
              <a:buClr>
                <a:srgbClr val="CC6633"/>
              </a:buClr>
              <a:buSzPct val="100000"/>
              <a:buFontTx/>
              <a:buNone/>
              <a:tabLst>
                <a:tab pos="860425" algn="l"/>
                <a:tab pos="1774825" algn="l"/>
                <a:tab pos="2689225" algn="l"/>
                <a:tab pos="3603625" algn="l"/>
                <a:tab pos="4518025" algn="l"/>
                <a:tab pos="5432425" algn="l"/>
                <a:tab pos="6346825" algn="l"/>
                <a:tab pos="7261225" algn="l"/>
                <a:tab pos="8175625" algn="l"/>
                <a:tab pos="9090025" algn="l"/>
                <a:tab pos="10004425" algn="l"/>
                <a:tab pos="10007600" algn="l"/>
                <a:tab pos="10464800" algn="l"/>
                <a:tab pos="10467975" algn="l"/>
                <a:tab pos="10471150" algn="l"/>
                <a:tab pos="10474325" algn="l"/>
                <a:tab pos="10477500" algn="l"/>
                <a:tab pos="10480675" algn="l"/>
                <a:tab pos="10483850" algn="l"/>
                <a:tab pos="10487025" algn="l"/>
                <a:tab pos="10490200" algn="l"/>
                <a:tab pos="10493375" algn="l"/>
                <a:tab pos="10506075" algn="l"/>
                <a:tab pos="10509250" algn="l"/>
                <a:tab pos="10512425" algn="l"/>
              </a:tabLst>
              <a:defRPr/>
            </a:pPr>
            <a:r>
              <a:rPr kumimoji="0" lang="en-GB" sz="1600" b="1" i="0" u="none" strike="noStrike" kern="0" cap="none" spc="0" normalizeH="0" baseline="0" noProof="0" dirty="0">
                <a:ln>
                  <a:noFill/>
                </a:ln>
                <a:solidFill>
                  <a:srgbClr val="000000"/>
                </a:solidFill>
                <a:effectLst/>
                <a:uLnTx/>
                <a:uFillTx/>
                <a:latin typeface="Arial"/>
                <a:ea typeface="+mn-ea"/>
                <a:cs typeface="+mn-cs"/>
              </a:rPr>
              <a:t>Zenlounge application helps us to get access to important sites like eform, Information Services Servicedesk , Payroll, </a:t>
            </a:r>
            <a:r>
              <a:rPr kumimoji="0" lang="en-GB" sz="1600" b="1" i="0" u="none" strike="noStrike" kern="0" cap="none" spc="0" normalizeH="0" baseline="0" noProof="0" dirty="0" err="1">
                <a:ln>
                  <a:noFill/>
                </a:ln>
                <a:solidFill>
                  <a:srgbClr val="000000"/>
                </a:solidFill>
                <a:effectLst/>
                <a:uLnTx/>
                <a:uFillTx/>
                <a:latin typeface="Arial"/>
                <a:ea typeface="+mn-ea"/>
                <a:cs typeface="+mn-cs"/>
              </a:rPr>
              <a:t>Jobcard</a:t>
            </a:r>
            <a:r>
              <a:rPr kumimoji="0" lang="en-GB" sz="1600" b="1" i="0" u="none" strike="noStrike" kern="0" cap="none" spc="0" normalizeH="0" baseline="0" noProof="0" dirty="0">
                <a:ln>
                  <a:noFill/>
                </a:ln>
                <a:solidFill>
                  <a:srgbClr val="000000"/>
                </a:solidFill>
                <a:effectLst/>
                <a:uLnTx/>
                <a:uFillTx/>
                <a:latin typeface="Arial"/>
                <a:ea typeface="+mn-ea"/>
                <a:cs typeface="+mn-cs"/>
              </a:rPr>
              <a:t>, Self Service password change etc.</a:t>
            </a:r>
          </a:p>
          <a:p>
            <a:pPr marL="315913" marR="0" lvl="0" indent="-315913" algn="l" defTabSz="914400" rtl="0" eaLnBrk="1" fontAlgn="base" latinLnBrk="0" hangingPunct="1">
              <a:lnSpc>
                <a:spcPct val="140000"/>
              </a:lnSpc>
              <a:spcBef>
                <a:spcPts val="700"/>
              </a:spcBef>
              <a:spcAft>
                <a:spcPct val="0"/>
              </a:spcAft>
              <a:buClrTx/>
              <a:buSzPct val="150000"/>
              <a:buFont typeface="Wingdings" pitchFamily="2" charset="2"/>
              <a:buChar char="ü"/>
              <a:tabLst>
                <a:tab pos="860425" algn="l"/>
                <a:tab pos="1774825" algn="l"/>
                <a:tab pos="2689225" algn="l"/>
                <a:tab pos="3603625" algn="l"/>
                <a:tab pos="4518025" algn="l"/>
                <a:tab pos="5432425" algn="l"/>
                <a:tab pos="6346825" algn="l"/>
                <a:tab pos="7261225" algn="l"/>
                <a:tab pos="8175625" algn="l"/>
                <a:tab pos="9090025" algn="l"/>
                <a:tab pos="10004425" algn="l"/>
                <a:tab pos="10007600" algn="l"/>
                <a:tab pos="10464800" algn="l"/>
                <a:tab pos="10467975" algn="l"/>
                <a:tab pos="10471150" algn="l"/>
                <a:tab pos="10474325" algn="l"/>
                <a:tab pos="10477500" algn="l"/>
                <a:tab pos="10480675" algn="l"/>
                <a:tab pos="10483850" algn="l"/>
                <a:tab pos="10487025" algn="l"/>
                <a:tab pos="10490200" algn="l"/>
                <a:tab pos="10493375" algn="l"/>
                <a:tab pos="10506075" algn="l"/>
                <a:tab pos="10509250" algn="l"/>
                <a:tab pos="10512425" algn="l"/>
              </a:tabLst>
              <a:defRPr/>
            </a:pPr>
            <a:r>
              <a:rPr kumimoji="0" lang="en-GB" sz="1600" b="0" i="0" u="none" strike="noStrike" kern="0" cap="none" spc="0" normalizeH="0" baseline="0" noProof="0" dirty="0">
                <a:ln>
                  <a:noFill/>
                </a:ln>
                <a:solidFill>
                  <a:srgbClr val="333333"/>
                </a:solidFill>
                <a:effectLst/>
                <a:uLnTx/>
                <a:uFillTx/>
                <a:latin typeface="Arial"/>
                <a:ea typeface="+mn-ea"/>
                <a:cs typeface="+mn-cs"/>
              </a:rPr>
              <a:t>Zenlounge Application related issue is taken care by</a:t>
            </a:r>
          </a:p>
          <a:p>
            <a:pPr marL="315913" marR="0" lvl="0" indent="-315913" algn="l" defTabSz="914400" rtl="0" eaLnBrk="1" fontAlgn="base" latinLnBrk="0" hangingPunct="1">
              <a:lnSpc>
                <a:spcPct val="140000"/>
              </a:lnSpc>
              <a:spcBef>
                <a:spcPts val="700"/>
              </a:spcBef>
              <a:spcAft>
                <a:spcPct val="0"/>
              </a:spcAft>
              <a:buClr>
                <a:srgbClr val="CC6633"/>
              </a:buClr>
              <a:buSzPct val="100000"/>
              <a:buFont typeface="Tahoma" pitchFamily="34" charset="0"/>
              <a:buNone/>
              <a:tabLst>
                <a:tab pos="860425" algn="l"/>
                <a:tab pos="1774825" algn="l"/>
                <a:tab pos="2689225" algn="l"/>
                <a:tab pos="3603625" algn="l"/>
                <a:tab pos="4518025" algn="l"/>
                <a:tab pos="5432425" algn="l"/>
                <a:tab pos="6346825" algn="l"/>
                <a:tab pos="7261225" algn="l"/>
                <a:tab pos="8175625" algn="l"/>
                <a:tab pos="9090025" algn="l"/>
                <a:tab pos="10004425" algn="l"/>
                <a:tab pos="10007600" algn="l"/>
                <a:tab pos="10464800" algn="l"/>
                <a:tab pos="10467975" algn="l"/>
                <a:tab pos="10471150" algn="l"/>
                <a:tab pos="10474325" algn="l"/>
                <a:tab pos="10477500" algn="l"/>
                <a:tab pos="10480675" algn="l"/>
                <a:tab pos="10483850" algn="l"/>
                <a:tab pos="10487025" algn="l"/>
                <a:tab pos="10490200" algn="l"/>
                <a:tab pos="10493375" algn="l"/>
                <a:tab pos="10506075" algn="l"/>
                <a:tab pos="10509250" algn="l"/>
                <a:tab pos="10512425" algn="l"/>
              </a:tabLst>
              <a:defRPr/>
            </a:pPr>
            <a:r>
              <a:rPr kumimoji="0" lang="en-GB" sz="1600" b="0" i="0" u="none" strike="noStrike" kern="0" cap="none" spc="0" normalizeH="0" baseline="0" noProof="0" dirty="0">
                <a:ln>
                  <a:noFill/>
                </a:ln>
                <a:solidFill>
                  <a:srgbClr val="0070C0"/>
                </a:solidFill>
                <a:effectLst/>
                <a:uLnTx/>
                <a:uFillTx/>
                <a:latin typeface="Arial"/>
                <a:ea typeface="+mn-ea"/>
                <a:cs typeface="+mn-cs"/>
              </a:rPr>
              <a:t>   </a:t>
            </a:r>
            <a:r>
              <a:rPr kumimoji="0" lang="en-GB" sz="1600" b="0" i="0" u="none" strike="noStrike" kern="0" cap="none" spc="0" normalizeH="0" baseline="0" noProof="0" dirty="0">
                <a:ln>
                  <a:noFill/>
                </a:ln>
                <a:solidFill>
                  <a:srgbClr val="0000FF"/>
                </a:solidFill>
                <a:effectLst/>
                <a:uLnTx/>
                <a:uFillTx/>
                <a:latin typeface="Arial"/>
                <a:ea typeface="+mn-ea"/>
                <a:cs typeface="+mn-cs"/>
              </a:rPr>
              <a:t> </a:t>
            </a:r>
            <a:r>
              <a:rPr kumimoji="0" lang="en-GB" sz="1600" b="0" i="0" u="sng" strike="noStrike" kern="0" cap="none" spc="0" normalizeH="0" baseline="0" noProof="0" dirty="0">
                <a:ln>
                  <a:noFill/>
                </a:ln>
                <a:solidFill>
                  <a:srgbClr val="0000FF"/>
                </a:solidFill>
                <a:effectLst/>
                <a:uLnTx/>
                <a:uFillTx/>
                <a:latin typeface="Arial"/>
                <a:ea typeface="+mn-ea"/>
                <a:cs typeface="+mn-cs"/>
              </a:rPr>
              <a:t>zenloungeadmin@zensar.com</a:t>
            </a:r>
          </a:p>
          <a:p>
            <a:pPr marL="315913" marR="0" lvl="0" indent="-315913" algn="l" defTabSz="914400" rtl="0" eaLnBrk="1" fontAlgn="base" latinLnBrk="0" hangingPunct="1">
              <a:lnSpc>
                <a:spcPct val="140000"/>
              </a:lnSpc>
              <a:spcBef>
                <a:spcPts val="700"/>
              </a:spcBef>
              <a:spcAft>
                <a:spcPct val="0"/>
              </a:spcAft>
              <a:buClr>
                <a:srgbClr val="CC6633"/>
              </a:buClr>
              <a:buSzPct val="115000"/>
              <a:buFont typeface="Tahoma" pitchFamily="34" charse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1600" b="0" i="0" u="sng" strike="noStrike" kern="0" cap="none" spc="0" normalizeH="0" baseline="0" noProof="0" dirty="0">
              <a:ln>
                <a:noFill/>
              </a:ln>
              <a:solidFill>
                <a:srgbClr val="0000FF"/>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7228871"/>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0" y="1283259"/>
            <a:ext cx="12031449" cy="5410200"/>
          </a:xfrm>
          <a:prstGeom prst="rect">
            <a:avLst/>
          </a:prstGeom>
          <a:noFill/>
          <a:ln w="9525">
            <a:noFill/>
            <a:miter lim="800000"/>
            <a:headEnd/>
            <a:tailEnd/>
          </a:ln>
          <a:effectLst>
            <a:outerShdw dist="17961" dir="2700000" algn="ctr" rotWithShape="0">
              <a:srgbClr val="808080"/>
            </a:outerShdw>
          </a:effec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314325" marR="0" lvl="0" indent="-314325" algn="l" defTabSz="914400" rtl="0" eaLnBrk="1" fontAlgn="base" latinLnBrk="0" hangingPunct="1">
              <a:lnSpc>
                <a:spcPct val="80000"/>
              </a:lnSpc>
              <a:spcBef>
                <a:spcPts val="800"/>
              </a:spcBef>
              <a:spcAft>
                <a:spcPct val="0"/>
              </a:spcAft>
              <a:buClr>
                <a:srgbClr val="666699"/>
              </a:buClr>
              <a:buSzPct val="130000"/>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400" b="1" i="0" u="none" strike="noStrike" kern="0" cap="none" spc="0" normalizeH="0" baseline="0" noProof="0" dirty="0">
                <a:ln>
                  <a:noFill/>
                </a:ln>
                <a:solidFill>
                  <a:srgbClr val="000000"/>
                </a:solidFill>
                <a:effectLst/>
                <a:uLnTx/>
                <a:uFillTx/>
                <a:latin typeface="Arial"/>
                <a:ea typeface="+mj-ea"/>
                <a:cs typeface="+mj-cs"/>
              </a:rPr>
              <a:t>Servicedesk:</a:t>
            </a:r>
            <a:r>
              <a:rPr kumimoji="0" lang="en-GB" sz="1400" b="1" i="0" u="none" strike="noStrike" kern="0" cap="none" spc="0" normalizeH="0" baseline="0" noProof="0" dirty="0">
                <a:ln>
                  <a:noFill/>
                </a:ln>
                <a:solidFill>
                  <a:srgbClr val="333333"/>
                </a:solidFill>
                <a:effectLst/>
                <a:uLnTx/>
                <a:uFillTx/>
                <a:latin typeface="Arial"/>
                <a:ea typeface="+mj-ea"/>
                <a:cs typeface="+mj-cs"/>
              </a:rPr>
              <a:t> Orwill Sebastian(+9120 6607 4040)‏</a:t>
            </a:r>
          </a:p>
          <a:p>
            <a:pPr marL="314325" marR="0" lvl="0" indent="-314325" algn="l" defTabSz="914400" rtl="0" eaLnBrk="1" fontAlgn="base" latinLnBrk="0" hangingPunct="1">
              <a:lnSpc>
                <a:spcPct val="80000"/>
              </a:lnSpc>
              <a:spcBef>
                <a:spcPts val="800"/>
              </a:spcBef>
              <a:spcAft>
                <a:spcPct val="0"/>
              </a:spcAft>
              <a:buClr>
                <a:srgbClr val="666699"/>
              </a:buClr>
              <a:buSzPct val="13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0" i="0" u="none" strike="noStrike" kern="0" cap="none" spc="0" normalizeH="0" baseline="0" noProof="0" dirty="0">
                <a:ln>
                  <a:noFill/>
                </a:ln>
                <a:solidFill>
                  <a:srgbClr val="333333"/>
                </a:solidFill>
                <a:effectLst/>
                <a:uLnTx/>
                <a:uFillTx/>
                <a:latin typeface="Arial"/>
                <a:ea typeface="+mj-ea"/>
                <a:cs typeface="+mj-cs"/>
              </a:rPr>
              <a:t>	</a:t>
            </a:r>
            <a:r>
              <a:rPr kumimoji="0" lang="en-GB" sz="1400" b="0" i="0" u="none" strike="noStrike" kern="0" cap="none" spc="0" normalizeH="0" baseline="0" noProof="0" dirty="0">
                <a:ln>
                  <a:noFill/>
                </a:ln>
                <a:solidFill>
                  <a:srgbClr val="0000FF"/>
                </a:solidFill>
                <a:effectLst/>
                <a:uLnTx/>
                <a:uFillTx/>
                <a:latin typeface="Arial"/>
                <a:ea typeface="+mj-ea"/>
                <a:cs typeface="+mj-cs"/>
              </a:rPr>
              <a:t>(o.sebastian@zensar.com) </a:t>
            </a:r>
          </a:p>
          <a:p>
            <a:pPr marL="314325" lvl="0" indent="-314325" defTabSz="914400" eaLnBrk="1" hangingPunct="1">
              <a:lnSpc>
                <a:spcPct val="80000"/>
              </a:lnSpc>
              <a:spcBef>
                <a:spcPts val="800"/>
              </a:spcBef>
              <a:buClr>
                <a:srgbClr val="666699"/>
              </a:buClr>
              <a:buSzPct val="130000"/>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i="0" u="none" strike="noStrike" kern="0" cap="none" spc="0" normalizeH="0" baseline="0" noProof="0" dirty="0">
                <a:ln>
                  <a:noFill/>
                </a:ln>
                <a:solidFill>
                  <a:srgbClr val="333333"/>
                </a:solidFill>
                <a:effectLst/>
                <a:uLnTx/>
                <a:uFillTx/>
                <a:latin typeface="Arial"/>
                <a:ea typeface="+mj-ea"/>
                <a:cs typeface="+mj-cs"/>
              </a:rPr>
              <a:t>Logistics</a:t>
            </a:r>
            <a:r>
              <a:rPr lang="en-GB" sz="1400" kern="0" dirty="0">
                <a:solidFill>
                  <a:srgbClr val="333333"/>
                </a:solidFill>
                <a:latin typeface="Arial"/>
              </a:rPr>
              <a:t>: Suyambulingam Nadar (+</a:t>
            </a:r>
            <a:r>
              <a:rPr kumimoji="0" lang="en-GB" sz="1400" b="1" i="0" u="none" strike="noStrike" kern="0" cap="none" spc="0" normalizeH="0" baseline="0" noProof="0" dirty="0">
                <a:ln>
                  <a:noFill/>
                </a:ln>
                <a:solidFill>
                  <a:srgbClr val="333333"/>
                </a:solidFill>
                <a:effectLst/>
                <a:uLnTx/>
                <a:uFillTx/>
                <a:latin typeface="Arial"/>
                <a:ea typeface="+mj-ea"/>
                <a:cs typeface="+mj-cs"/>
              </a:rPr>
              <a:t>9120 6607 4043)‏</a:t>
            </a:r>
          </a:p>
          <a:p>
            <a:pPr marL="314325" lvl="0" indent="-314325" defTabSz="914400" eaLnBrk="1" hangingPunct="1">
              <a:lnSpc>
                <a:spcPct val="80000"/>
              </a:lnSpc>
              <a:spcBef>
                <a:spcPts val="800"/>
              </a:spcBef>
              <a:buClr>
                <a:srgbClr val="666699"/>
              </a:buClr>
              <a:buSzPct val="13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0" i="0" u="none" strike="noStrike" kern="0" cap="none" spc="0" normalizeH="0" baseline="0" noProof="0" dirty="0">
                <a:ln>
                  <a:noFill/>
                </a:ln>
                <a:solidFill>
                  <a:srgbClr val="333333"/>
                </a:solidFill>
                <a:effectLst/>
                <a:uLnTx/>
                <a:uFillTx/>
                <a:latin typeface="Arial"/>
                <a:ea typeface="+mj-ea"/>
                <a:cs typeface="+mj-cs"/>
              </a:rPr>
              <a:t>	</a:t>
            </a:r>
            <a:r>
              <a:rPr lang="en-GB" sz="1400" b="0" kern="0" dirty="0">
                <a:solidFill>
                  <a:srgbClr val="0000FF"/>
                </a:solidFill>
                <a:latin typeface="Arial"/>
              </a:rPr>
              <a:t>(</a:t>
            </a:r>
            <a:r>
              <a:rPr lang="en-GB" sz="1400" b="0" kern="0" dirty="0" err="1">
                <a:solidFill>
                  <a:srgbClr val="0000FF"/>
                </a:solidFill>
                <a:latin typeface="Arial"/>
              </a:rPr>
              <a:t>s.nadar</a:t>
            </a:r>
            <a:r>
              <a:rPr lang="en-GB" sz="1400" b="0" kern="0" dirty="0">
                <a:solidFill>
                  <a:srgbClr val="0000FF"/>
                </a:solidFill>
                <a:latin typeface="Arial"/>
              </a:rPr>
              <a:t>@</a:t>
            </a:r>
            <a:r>
              <a:rPr kumimoji="0" lang="en-GB" sz="1400" b="0" i="0" u="none" strike="noStrike" kern="0" cap="none" spc="0" normalizeH="0" baseline="0" noProof="0" dirty="0">
                <a:ln>
                  <a:noFill/>
                </a:ln>
                <a:solidFill>
                  <a:srgbClr val="0000FF"/>
                </a:solidFill>
                <a:effectLst/>
                <a:uLnTx/>
                <a:uFillTx/>
                <a:latin typeface="Arial"/>
                <a:ea typeface="+mj-ea"/>
                <a:cs typeface="+mj-cs"/>
              </a:rPr>
              <a:t>zensar.com)</a:t>
            </a:r>
            <a:r>
              <a:rPr kumimoji="0" lang="ar-SA" sz="1400" b="0" i="0" u="none" strike="noStrike" kern="0" cap="none" spc="0" normalizeH="0" baseline="0" noProof="0" dirty="0">
                <a:ln>
                  <a:noFill/>
                </a:ln>
                <a:solidFill>
                  <a:srgbClr val="0000FF"/>
                </a:solidFill>
                <a:effectLst/>
                <a:uLnTx/>
                <a:uFillTx/>
                <a:latin typeface="Arial"/>
                <a:ea typeface="+mj-ea"/>
                <a:cs typeface="Arial" charset="0"/>
              </a:rPr>
              <a:t>‏</a:t>
            </a:r>
            <a:endParaRPr kumimoji="0" lang="en-GB" sz="1400" b="0" i="0" u="none" strike="noStrike" kern="0" cap="none" spc="0" normalizeH="0" baseline="0" noProof="0" dirty="0">
              <a:ln>
                <a:noFill/>
              </a:ln>
              <a:solidFill>
                <a:srgbClr val="0000FF"/>
              </a:solidFill>
              <a:effectLst/>
              <a:uLnTx/>
              <a:uFillTx/>
              <a:latin typeface="Arial"/>
              <a:ea typeface="+mj-ea"/>
              <a:cs typeface="+mj-cs"/>
            </a:endParaRPr>
          </a:p>
          <a:p>
            <a:pPr marL="314325" marR="0" lvl="0" indent="-314325" algn="l" defTabSz="914400" rtl="0" eaLnBrk="1" fontAlgn="base" latinLnBrk="0" hangingPunct="1">
              <a:lnSpc>
                <a:spcPct val="80000"/>
              </a:lnSpc>
              <a:spcBef>
                <a:spcPts val="800"/>
              </a:spcBef>
              <a:spcAft>
                <a:spcPct val="0"/>
              </a:spcAft>
              <a:buClr>
                <a:srgbClr val="666699"/>
              </a:buClr>
              <a:buSzPct val="130000"/>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1" i="0" u="none" strike="noStrike" kern="0" cap="none" spc="0" normalizeH="0" baseline="0" noProof="0" dirty="0">
                <a:ln>
                  <a:noFill/>
                </a:ln>
                <a:solidFill>
                  <a:srgbClr val="333333"/>
                </a:solidFill>
                <a:effectLst/>
                <a:uLnTx/>
                <a:uFillTx/>
                <a:latin typeface="Arial"/>
                <a:ea typeface="+mj-ea"/>
                <a:cs typeface="+mj-cs"/>
              </a:rPr>
              <a:t>Techdesk: Sanjeev (+9120 6632 5018)‏</a:t>
            </a:r>
          </a:p>
          <a:p>
            <a:pPr marL="314325" marR="0" lvl="0" indent="-314325" algn="l" defTabSz="914400" rtl="0" eaLnBrk="1" fontAlgn="base" latinLnBrk="0" hangingPunct="1">
              <a:lnSpc>
                <a:spcPct val="80000"/>
              </a:lnSpc>
              <a:spcBef>
                <a:spcPts val="800"/>
              </a:spcBef>
              <a:spcAft>
                <a:spcPct val="0"/>
              </a:spcAft>
              <a:buClr>
                <a:srgbClr val="666699"/>
              </a:buClr>
              <a:buSzPct val="13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0" i="0" u="none" strike="noStrike" kern="0" cap="none" spc="0" normalizeH="0" baseline="0" noProof="0" dirty="0">
                <a:ln>
                  <a:noFill/>
                </a:ln>
                <a:solidFill>
                  <a:srgbClr val="333333"/>
                </a:solidFill>
                <a:effectLst/>
                <a:uLnTx/>
                <a:uFillTx/>
                <a:latin typeface="Arial"/>
                <a:ea typeface="+mj-ea"/>
                <a:cs typeface="+mj-cs"/>
              </a:rPr>
              <a:t>	</a:t>
            </a:r>
            <a:r>
              <a:rPr kumimoji="0" lang="en-GB" sz="1400" b="0" i="0" u="none" strike="noStrike" kern="0" cap="none" spc="0" normalizeH="0" baseline="0" noProof="0" dirty="0">
                <a:ln>
                  <a:noFill/>
                </a:ln>
                <a:solidFill>
                  <a:srgbClr val="0000FF"/>
                </a:solidFill>
                <a:effectLst/>
                <a:uLnTx/>
                <a:uFillTx/>
                <a:latin typeface="Arial"/>
                <a:ea typeface="+mj-ea"/>
                <a:cs typeface="+mj-cs"/>
              </a:rPr>
              <a:t>(sanjeev.sharma@zensar.com)‏</a:t>
            </a:r>
          </a:p>
          <a:p>
            <a:pPr marL="314325" marR="0" lvl="0" indent="-314325" algn="l" defTabSz="914400" rtl="0" eaLnBrk="1" fontAlgn="base" latinLnBrk="0" hangingPunct="1">
              <a:lnSpc>
                <a:spcPct val="80000"/>
              </a:lnSpc>
              <a:spcBef>
                <a:spcPts val="800"/>
              </a:spcBef>
              <a:spcAft>
                <a:spcPct val="0"/>
              </a:spcAft>
              <a:buClr>
                <a:srgbClr val="666699"/>
              </a:buClr>
              <a:buSzPct val="130000"/>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1" i="0" u="none" strike="noStrike" kern="0" cap="none" spc="0" normalizeH="0" baseline="0" noProof="0" dirty="0">
                <a:ln>
                  <a:noFill/>
                </a:ln>
                <a:solidFill>
                  <a:srgbClr val="333333"/>
                </a:solidFill>
                <a:effectLst/>
                <a:uLnTx/>
                <a:uFillTx/>
                <a:latin typeface="Arial"/>
                <a:ea typeface="+mj-ea"/>
                <a:cs typeface="+mj-cs"/>
              </a:rPr>
              <a:t>Network: Najeeb Khan. (+9120 6607 4036)‏</a:t>
            </a:r>
          </a:p>
          <a:p>
            <a:pPr marL="314325" marR="0" lvl="0" indent="-314325" algn="l" defTabSz="914400" rtl="0" eaLnBrk="1" fontAlgn="base" latinLnBrk="0" hangingPunct="1">
              <a:lnSpc>
                <a:spcPct val="80000"/>
              </a:lnSpc>
              <a:spcBef>
                <a:spcPts val="800"/>
              </a:spcBef>
              <a:spcAft>
                <a:spcPct val="0"/>
              </a:spcAft>
              <a:buClr>
                <a:srgbClr val="666699"/>
              </a:buClr>
              <a:buSzPct val="13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0" i="0" u="none" strike="noStrike" kern="0" cap="none" spc="0" normalizeH="0" baseline="0" noProof="0" dirty="0">
                <a:ln>
                  <a:noFill/>
                </a:ln>
                <a:solidFill>
                  <a:srgbClr val="333333"/>
                </a:solidFill>
                <a:effectLst/>
                <a:uLnTx/>
                <a:uFillTx/>
                <a:latin typeface="Arial"/>
                <a:ea typeface="+mj-ea"/>
                <a:cs typeface="+mj-cs"/>
              </a:rPr>
              <a:t>	</a:t>
            </a:r>
            <a:r>
              <a:rPr kumimoji="0" lang="en-GB" sz="1400" b="0" i="0" u="none" strike="noStrike" kern="0" cap="none" spc="0" normalizeH="0" baseline="0" noProof="0" dirty="0">
                <a:ln>
                  <a:noFill/>
                </a:ln>
                <a:solidFill>
                  <a:srgbClr val="0000FF"/>
                </a:solidFill>
                <a:effectLst/>
                <a:uLnTx/>
                <a:uFillTx/>
                <a:latin typeface="Arial"/>
                <a:ea typeface="+mj-ea"/>
                <a:cs typeface="+mj-cs"/>
              </a:rPr>
              <a:t>(N.Khan@zensar.com)‏</a:t>
            </a:r>
          </a:p>
          <a:p>
            <a:pPr marL="314325" marR="0" lvl="0" indent="-314325" algn="l" defTabSz="914400" rtl="0" eaLnBrk="1" fontAlgn="base" latinLnBrk="0" hangingPunct="1">
              <a:lnSpc>
                <a:spcPct val="80000"/>
              </a:lnSpc>
              <a:spcBef>
                <a:spcPts val="800"/>
              </a:spcBef>
              <a:spcAft>
                <a:spcPct val="0"/>
              </a:spcAft>
              <a:buClr>
                <a:srgbClr val="666699"/>
              </a:buClr>
              <a:buSzPct val="130000"/>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1" i="0" u="none" strike="noStrike" kern="0" cap="none" spc="0" normalizeH="0" baseline="0" noProof="0" dirty="0">
                <a:ln>
                  <a:noFill/>
                </a:ln>
                <a:solidFill>
                  <a:srgbClr val="333333"/>
                </a:solidFill>
                <a:effectLst/>
                <a:uLnTx/>
                <a:uFillTx/>
                <a:latin typeface="Arial"/>
                <a:ea typeface="+mj-ea"/>
                <a:cs typeface="+mj-cs"/>
              </a:rPr>
              <a:t>Server Management: Ashish Joshi(+9120 6607 4031)‏</a:t>
            </a:r>
          </a:p>
          <a:p>
            <a:pPr marL="314325" marR="0" lvl="0" indent="-314325" algn="l" defTabSz="914400" rtl="0" eaLnBrk="1" fontAlgn="base" latinLnBrk="0" hangingPunct="1">
              <a:lnSpc>
                <a:spcPct val="80000"/>
              </a:lnSpc>
              <a:spcBef>
                <a:spcPts val="800"/>
              </a:spcBef>
              <a:spcAft>
                <a:spcPct val="0"/>
              </a:spcAft>
              <a:buClr>
                <a:srgbClr val="666699"/>
              </a:buClr>
              <a:buSzPct val="13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0" i="0" u="none" strike="noStrike" kern="0" cap="none" spc="0" normalizeH="0" baseline="0" noProof="0" dirty="0">
                <a:ln>
                  <a:noFill/>
                </a:ln>
                <a:solidFill>
                  <a:srgbClr val="0000FF"/>
                </a:solidFill>
                <a:effectLst/>
                <a:uLnTx/>
                <a:uFillTx/>
                <a:latin typeface="Arial"/>
                <a:ea typeface="+mj-ea"/>
                <a:cs typeface="+mj-cs"/>
              </a:rPr>
              <a:t>	(ashish.joshi@zensar.com) </a:t>
            </a:r>
          </a:p>
          <a:p>
            <a:pPr marL="314325" marR="0" lvl="0" indent="-314325" algn="l" defTabSz="914400" rtl="0" eaLnBrk="1" fontAlgn="base" latinLnBrk="0" hangingPunct="1">
              <a:lnSpc>
                <a:spcPct val="80000"/>
              </a:lnSpc>
              <a:spcBef>
                <a:spcPts val="800"/>
              </a:spcBef>
              <a:spcAft>
                <a:spcPct val="0"/>
              </a:spcAft>
              <a:buClr>
                <a:srgbClr val="666699"/>
              </a:buClr>
              <a:buSzPct val="130000"/>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1" i="0" u="none" strike="noStrike" kern="0" cap="none" spc="0" normalizeH="0" baseline="0" noProof="0" dirty="0">
                <a:ln>
                  <a:noFill/>
                </a:ln>
                <a:solidFill>
                  <a:srgbClr val="333333"/>
                </a:solidFill>
                <a:effectLst/>
                <a:uLnTx/>
                <a:uFillTx/>
                <a:latin typeface="Arial"/>
                <a:ea typeface="+mj-ea"/>
                <a:cs typeface="+mj-cs"/>
              </a:rPr>
              <a:t>Data </a:t>
            </a:r>
            <a:r>
              <a:rPr kumimoji="0" lang="en-GB" sz="1400" b="1" i="0" u="none" strike="noStrike" kern="0" cap="none" spc="0" normalizeH="0" baseline="0" noProof="0" dirty="0" err="1">
                <a:ln>
                  <a:noFill/>
                </a:ln>
                <a:solidFill>
                  <a:srgbClr val="333333"/>
                </a:solidFill>
                <a:effectLst/>
                <a:uLnTx/>
                <a:uFillTx/>
                <a:latin typeface="Arial"/>
                <a:ea typeface="+mj-ea"/>
                <a:cs typeface="+mj-cs"/>
              </a:rPr>
              <a:t>Center</a:t>
            </a:r>
            <a:r>
              <a:rPr kumimoji="0" lang="en-GB" sz="1400" b="1" i="0" u="none" strike="noStrike" kern="0" cap="none" spc="0" normalizeH="0" baseline="0" noProof="0" dirty="0">
                <a:ln>
                  <a:noFill/>
                </a:ln>
                <a:solidFill>
                  <a:srgbClr val="333333"/>
                </a:solidFill>
                <a:effectLst/>
                <a:uLnTx/>
                <a:uFillTx/>
                <a:latin typeface="Arial"/>
                <a:ea typeface="+mj-ea"/>
                <a:cs typeface="+mj-cs"/>
              </a:rPr>
              <a:t>: Anand V. (+9120 6632 5002)‏</a:t>
            </a:r>
          </a:p>
          <a:p>
            <a:pPr marL="314325" marR="0" lvl="0" indent="-314325" algn="l" defTabSz="914400" rtl="0" eaLnBrk="1" fontAlgn="base" latinLnBrk="0" hangingPunct="1">
              <a:lnSpc>
                <a:spcPct val="80000"/>
              </a:lnSpc>
              <a:spcBef>
                <a:spcPts val="800"/>
              </a:spcBef>
              <a:spcAft>
                <a:spcPct val="0"/>
              </a:spcAft>
              <a:buClr>
                <a:srgbClr val="666699"/>
              </a:buClr>
              <a:buSzPct val="13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0" i="0" u="none" strike="noStrike" kern="0" cap="none" spc="0" normalizeH="0" baseline="0" noProof="0" dirty="0">
                <a:ln>
                  <a:noFill/>
                </a:ln>
                <a:solidFill>
                  <a:srgbClr val="333333"/>
                </a:solidFill>
                <a:effectLst/>
                <a:uLnTx/>
                <a:uFillTx/>
                <a:latin typeface="Arial"/>
                <a:ea typeface="+mj-ea"/>
                <a:cs typeface="+mj-cs"/>
              </a:rPr>
              <a:t>	</a:t>
            </a:r>
            <a:r>
              <a:rPr kumimoji="0" lang="en-GB" sz="1400" b="0" i="0" u="none" strike="noStrike" kern="0" cap="none" spc="0" normalizeH="0" baseline="0" noProof="0" dirty="0">
                <a:ln>
                  <a:noFill/>
                </a:ln>
                <a:solidFill>
                  <a:srgbClr val="0000FF"/>
                </a:solidFill>
                <a:effectLst/>
                <a:uLnTx/>
                <a:uFillTx/>
                <a:latin typeface="Arial"/>
                <a:ea typeface="+mj-ea"/>
                <a:cs typeface="+mj-cs"/>
              </a:rPr>
              <a:t>(a.velhankar@zensar.com)‏</a:t>
            </a:r>
          </a:p>
          <a:p>
            <a:pPr marL="314325" marR="0" lvl="0" indent="-314325" algn="l" defTabSz="914400" rtl="0" eaLnBrk="1" fontAlgn="base" latinLnBrk="0" hangingPunct="1">
              <a:lnSpc>
                <a:spcPct val="80000"/>
              </a:lnSpc>
              <a:spcBef>
                <a:spcPts val="800"/>
              </a:spcBef>
              <a:spcAft>
                <a:spcPct val="0"/>
              </a:spcAft>
              <a:buClr>
                <a:srgbClr val="666699"/>
              </a:buClr>
              <a:buSzPct val="130000"/>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1" i="0" u="none" strike="noStrike" kern="0" cap="none" spc="0" normalizeH="0" baseline="0" noProof="0" dirty="0">
                <a:ln>
                  <a:noFill/>
                </a:ln>
                <a:solidFill>
                  <a:srgbClr val="333333"/>
                </a:solidFill>
                <a:effectLst/>
                <a:uLnTx/>
                <a:uFillTx/>
                <a:latin typeface="Arial"/>
                <a:ea typeface="+mj-ea"/>
                <a:cs typeface="+mj-cs"/>
              </a:rPr>
              <a:t>Software License/Availability / AMC: Anand V. (+9120 6632 5002)‏</a:t>
            </a:r>
          </a:p>
          <a:p>
            <a:pPr marL="314325" marR="0" lvl="0" indent="-314325" algn="l" defTabSz="914400" rtl="0" eaLnBrk="1" fontAlgn="base" latinLnBrk="0" hangingPunct="1">
              <a:lnSpc>
                <a:spcPct val="80000"/>
              </a:lnSpc>
              <a:spcBef>
                <a:spcPts val="800"/>
              </a:spcBef>
              <a:spcAft>
                <a:spcPct val="0"/>
              </a:spcAft>
              <a:buClr>
                <a:srgbClr val="666699"/>
              </a:buClr>
              <a:buSzPct val="13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0" i="0" u="none" strike="noStrike" kern="0" cap="none" spc="0" normalizeH="0" baseline="0" noProof="0" dirty="0">
                <a:ln>
                  <a:noFill/>
                </a:ln>
                <a:solidFill>
                  <a:srgbClr val="333333"/>
                </a:solidFill>
                <a:effectLst/>
                <a:uLnTx/>
                <a:uFillTx/>
                <a:latin typeface="Arial"/>
                <a:ea typeface="+mj-ea"/>
                <a:cs typeface="+mj-cs"/>
              </a:rPr>
              <a:t>	</a:t>
            </a:r>
            <a:r>
              <a:rPr kumimoji="0" lang="en-GB" sz="1400" b="0" i="0" u="none" strike="noStrike" kern="0" cap="none" spc="0" normalizeH="0" baseline="0" noProof="0" dirty="0">
                <a:ln>
                  <a:noFill/>
                </a:ln>
                <a:solidFill>
                  <a:srgbClr val="0000FF"/>
                </a:solidFill>
                <a:effectLst/>
                <a:uLnTx/>
                <a:uFillTx/>
                <a:latin typeface="Arial"/>
                <a:ea typeface="+mj-ea"/>
                <a:cs typeface="+mj-cs"/>
              </a:rPr>
              <a:t>(a.velhankar@zensar.com)‏</a:t>
            </a:r>
          </a:p>
          <a:p>
            <a:pPr marL="314325" marR="0" lvl="0" indent="-314325" algn="l" defTabSz="914400" rtl="0" eaLnBrk="1" fontAlgn="base" latinLnBrk="0" hangingPunct="1">
              <a:lnSpc>
                <a:spcPct val="80000"/>
              </a:lnSpc>
              <a:spcBef>
                <a:spcPts val="800"/>
              </a:spcBef>
              <a:spcAft>
                <a:spcPct val="0"/>
              </a:spcAft>
              <a:buClr>
                <a:srgbClr val="666699"/>
              </a:buClr>
              <a:buSzPct val="130000"/>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1" i="0" u="none" strike="noStrike" kern="0" cap="none" spc="0" normalizeH="0" baseline="0" noProof="0" dirty="0">
                <a:ln>
                  <a:noFill/>
                </a:ln>
                <a:solidFill>
                  <a:srgbClr val="333333"/>
                </a:solidFill>
                <a:effectLst/>
                <a:uLnTx/>
                <a:uFillTx/>
                <a:latin typeface="Arial"/>
                <a:ea typeface="+mj-ea"/>
                <a:cs typeface="+mj-cs"/>
              </a:rPr>
              <a:t>RFP - Responses / Queries: TIMS </a:t>
            </a:r>
            <a:r>
              <a:rPr kumimoji="0" lang="en-GB" sz="1400" b="1" i="0" u="none" strike="noStrike" kern="0" cap="none" spc="0" normalizeH="0" baseline="0" noProof="0" dirty="0" err="1">
                <a:ln>
                  <a:noFill/>
                </a:ln>
                <a:solidFill>
                  <a:srgbClr val="333333"/>
                </a:solidFill>
                <a:effectLst/>
                <a:uLnTx/>
                <a:uFillTx/>
                <a:latin typeface="Arial"/>
                <a:ea typeface="+mj-ea"/>
                <a:cs typeface="+mj-cs"/>
              </a:rPr>
              <a:t>Coregroup</a:t>
            </a:r>
            <a:r>
              <a:rPr lang="en-GB" sz="1400" kern="0" dirty="0">
                <a:solidFill>
                  <a:srgbClr val="333333"/>
                </a:solidFill>
                <a:latin typeface="Arial"/>
              </a:rPr>
              <a:t>.</a:t>
            </a:r>
            <a:r>
              <a:rPr kumimoji="0" lang="en-GB" sz="1400" b="0" i="0" u="none" strike="noStrike" kern="0" cap="none" spc="0" normalizeH="0" baseline="0" noProof="0" dirty="0">
                <a:ln>
                  <a:noFill/>
                </a:ln>
                <a:solidFill>
                  <a:srgbClr val="333333"/>
                </a:solidFill>
                <a:effectLst/>
                <a:uLnTx/>
                <a:uFillTx/>
                <a:latin typeface="Arial"/>
                <a:ea typeface="+mj-ea"/>
                <a:cs typeface="+mj-cs"/>
              </a:rPr>
              <a:t>		                         </a:t>
            </a:r>
          </a:p>
          <a:p>
            <a:pPr marL="314325" marR="0" lvl="0" indent="-314325" algn="l" defTabSz="914400" rtl="0" eaLnBrk="1" fontAlgn="base" latinLnBrk="0" hangingPunct="1">
              <a:lnSpc>
                <a:spcPct val="80000"/>
              </a:lnSpc>
              <a:spcBef>
                <a:spcPts val="800"/>
              </a:spcBef>
              <a:spcAft>
                <a:spcPct val="0"/>
              </a:spcAft>
              <a:buClr>
                <a:srgbClr val="666699"/>
              </a:buClr>
              <a:buSzPct val="13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0" i="0" u="none" strike="noStrike" kern="0" cap="none" spc="0" normalizeH="0" baseline="0" noProof="0" dirty="0">
                <a:ln>
                  <a:noFill/>
                </a:ln>
                <a:solidFill>
                  <a:srgbClr val="0000FF"/>
                </a:solidFill>
                <a:effectLst/>
                <a:uLnTx/>
                <a:uFillTx/>
                <a:latin typeface="Arial"/>
                <a:ea typeface="+mj-ea"/>
                <a:cs typeface="+mj-cs"/>
              </a:rPr>
              <a:t>	(TIMSCoregroup@zensar.com)‏</a:t>
            </a:r>
          </a:p>
          <a:p>
            <a:pPr marL="314325" marR="0" lvl="0" indent="-314325" algn="l" defTabSz="914400" rtl="0" eaLnBrk="1" fontAlgn="base" latinLnBrk="0" hangingPunct="1">
              <a:lnSpc>
                <a:spcPct val="80000"/>
              </a:lnSpc>
              <a:spcBef>
                <a:spcPts val="800"/>
              </a:spcBef>
              <a:spcAft>
                <a:spcPct val="0"/>
              </a:spcAft>
              <a:buClr>
                <a:srgbClr val="666699"/>
              </a:buClr>
              <a:buSzPct val="130000"/>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400" b="1" i="0" u="none" strike="noStrike" kern="0" cap="none" spc="0" normalizeH="0" baseline="0" noProof="0" dirty="0">
                <a:ln>
                  <a:noFill/>
                </a:ln>
                <a:solidFill>
                  <a:srgbClr val="333333"/>
                </a:solidFill>
                <a:effectLst/>
                <a:uLnTx/>
                <a:uFillTx/>
                <a:latin typeface="Arial"/>
                <a:ea typeface="+mj-ea"/>
                <a:cs typeface="+mj-cs"/>
              </a:rPr>
              <a:t>Head TIMS: Prashant Shah(+9120 6607 4044)‏</a:t>
            </a:r>
          </a:p>
          <a:p>
            <a:pPr marL="314325" lvl="0" indent="-314325" defTabSz="914400" eaLnBrk="1" hangingPunct="1">
              <a:lnSpc>
                <a:spcPct val="80000"/>
              </a:lnSpc>
              <a:spcBef>
                <a:spcPts val="800"/>
              </a:spcBef>
              <a:buClr>
                <a:srgbClr val="666699"/>
              </a:buClr>
              <a:buSzPct val="13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1000" b="0" i="0" u="none" strike="noStrike" kern="0" cap="none" spc="0" normalizeH="0" baseline="0" noProof="0" dirty="0">
                <a:ln>
                  <a:noFill/>
                </a:ln>
                <a:solidFill>
                  <a:srgbClr val="333333"/>
                </a:solidFill>
                <a:effectLst/>
                <a:uLnTx/>
                <a:uFillTx/>
                <a:latin typeface="Arial"/>
                <a:ea typeface="+mj-ea"/>
                <a:cs typeface="+mj-cs"/>
              </a:rPr>
              <a:t>	</a:t>
            </a:r>
            <a:r>
              <a:rPr lang="en-GB" sz="1400" b="0" kern="0" dirty="0">
                <a:solidFill>
                  <a:srgbClr val="0000FF"/>
                </a:solidFill>
                <a:latin typeface="Arial"/>
              </a:rPr>
              <a:t>(</a:t>
            </a:r>
            <a:r>
              <a:rPr lang="en-GB" sz="1400" b="0" kern="0" dirty="0" err="1">
                <a:solidFill>
                  <a:srgbClr val="0000FF"/>
                </a:solidFill>
                <a:latin typeface="Arial"/>
              </a:rPr>
              <a:t>Prashant.shah</a:t>
            </a:r>
            <a:r>
              <a:rPr lang="en-GB" sz="1400" b="0" kern="0" dirty="0">
                <a:solidFill>
                  <a:srgbClr val="0000FF"/>
                </a:solidFill>
                <a:latin typeface="Arial"/>
              </a:rPr>
              <a:t>@</a:t>
            </a:r>
            <a:r>
              <a:rPr kumimoji="0" lang="en-GB" sz="1400" b="0" i="0" u="none" strike="noStrike" kern="0" cap="none" spc="0" normalizeH="0" baseline="0" noProof="0" dirty="0">
                <a:ln>
                  <a:noFill/>
                </a:ln>
                <a:solidFill>
                  <a:srgbClr val="0000FF"/>
                </a:solidFill>
                <a:effectLst/>
                <a:uLnTx/>
                <a:uFillTx/>
                <a:latin typeface="Arial"/>
                <a:ea typeface="+mj-ea"/>
                <a:cs typeface="+mj-cs"/>
              </a:rPr>
              <a:t>zensar.com)‏</a:t>
            </a:r>
          </a:p>
          <a:p>
            <a:pPr marL="314325" marR="0" lvl="0" indent="-314325" algn="l" defTabSz="914400" rtl="0" eaLnBrk="1" fontAlgn="base" latinLnBrk="0" hangingPunct="1">
              <a:lnSpc>
                <a:spcPct val="80000"/>
              </a:lnSpc>
              <a:spcBef>
                <a:spcPts val="800"/>
              </a:spcBef>
              <a:spcAft>
                <a:spcPct val="0"/>
              </a:spcAft>
              <a:buClr>
                <a:srgbClr val="666699"/>
              </a:buClr>
              <a:buSzPct val="13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000" b="1" i="0" u="none" strike="noStrike" kern="0" cap="none" spc="0" normalizeH="0" baseline="0" noProof="0" dirty="0">
              <a:ln>
                <a:noFill/>
              </a:ln>
              <a:solidFill>
                <a:srgbClr val="0000FF"/>
              </a:solidFill>
              <a:effectLst/>
              <a:uLnTx/>
              <a:uFillTx/>
              <a:latin typeface="Arial"/>
              <a:ea typeface="+mj-ea"/>
              <a:cs typeface="+mj-cs"/>
            </a:endParaRPr>
          </a:p>
          <a:p>
            <a:pPr marL="314325" marR="0" lvl="0" indent="-314325" algn="l" defTabSz="914400" rtl="0" eaLnBrk="1" fontAlgn="base" latinLnBrk="0" hangingPunct="1">
              <a:lnSpc>
                <a:spcPct val="80000"/>
              </a:lnSpc>
              <a:spcBef>
                <a:spcPts val="800"/>
              </a:spcBef>
              <a:spcAft>
                <a:spcPct val="0"/>
              </a:spcAft>
              <a:buClr>
                <a:srgbClr val="666699"/>
              </a:buClr>
              <a:buSzPct val="13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1000" b="1" i="0" u="none" strike="noStrike" kern="0" cap="none" spc="0" normalizeH="0" baseline="0" noProof="0" dirty="0">
              <a:ln>
                <a:noFill/>
              </a:ln>
              <a:solidFill>
                <a:srgbClr val="0000FF"/>
              </a:solidFill>
              <a:effectLst/>
              <a:uLnTx/>
              <a:uFillTx/>
              <a:latin typeface="Arial"/>
              <a:ea typeface="+mj-ea"/>
              <a:cs typeface="+mj-cs"/>
            </a:endParaRPr>
          </a:p>
        </p:txBody>
      </p:sp>
      <p:sp>
        <p:nvSpPr>
          <p:cNvPr id="3" name="Rectangle 2"/>
          <p:cNvSpPr txBox="1">
            <a:spLocks noChangeArrowheads="1"/>
          </p:cNvSpPr>
          <p:nvPr/>
        </p:nvSpPr>
        <p:spPr bwMode="auto">
          <a:xfrm>
            <a:off x="358775" y="236538"/>
            <a:ext cx="7148513" cy="879475"/>
          </a:xfrm>
          <a:prstGeom prst="rect">
            <a:avLst/>
          </a:prstGeom>
          <a:noFill/>
          <a:ln w="9525">
            <a:noFill/>
            <a:miter lim="800000"/>
            <a:headEnd/>
            <a:tailEnd/>
          </a:ln>
        </p:spPr>
        <p:txBody>
          <a:bodyPr vert="horz" wrap="square" lIns="90000" tIns="46800" rIns="90000" bIns="46800" numCol="1" anchor="ctr"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0" marR="0" lvl="0" indent="0" algn="l" defTabSz="914400" rtl="0" eaLnBrk="1" fontAlgn="base" latinLnBrk="0" hangingPunct="1">
              <a:lnSpc>
                <a:spcPct val="101000"/>
              </a:lnSpc>
              <a:spcBef>
                <a:spcPct val="0"/>
              </a:spcBef>
              <a:spcAft>
                <a:spcPct val="0"/>
              </a:spcAft>
              <a:buClr>
                <a:srgbClr val="A50021"/>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800" b="1" i="0" u="none" strike="noStrike" kern="1200" cap="none" spc="0" normalizeH="0" baseline="0" noProof="0">
                <a:ln>
                  <a:noFill/>
                </a:ln>
                <a:solidFill>
                  <a:srgbClr val="A50021"/>
                </a:solidFill>
                <a:effectLst/>
                <a:uLnTx/>
                <a:uFillTx/>
                <a:latin typeface="Arial"/>
                <a:ea typeface="+mn-ea"/>
                <a:cs typeface="+mn-cs"/>
              </a:rPr>
              <a:t>Escalation contacts</a:t>
            </a:r>
            <a:endParaRPr kumimoji="0" lang="en-GB" sz="2800" b="1" i="0" u="none" strike="noStrike" kern="1200" cap="none" spc="0" normalizeH="0" baseline="0" noProof="0" dirty="0">
              <a:ln>
                <a:noFill/>
              </a:ln>
              <a:solidFill>
                <a:srgbClr val="A50021"/>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750902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5"/>
          <p:cNvSpPr txBox="1">
            <a:spLocks/>
          </p:cNvSpPr>
          <p:nvPr/>
        </p:nvSpPr>
        <p:spPr bwMode="auto">
          <a:xfrm>
            <a:off x="228600" y="228600"/>
            <a:ext cx="7250113" cy="857250"/>
          </a:xfrm>
          <a:prstGeom prst="rect">
            <a:avLst/>
          </a:prstGeom>
          <a:noFill/>
          <a:ln w="9525">
            <a:noFill/>
            <a:miter lim="800000"/>
            <a:headEnd/>
            <a:tailEnd/>
          </a:ln>
          <a:effectLst>
            <a:outerShdw dist="17961" dir="2700000" algn="ctr" rotWithShape="0">
              <a:srgbClr val="808080"/>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j-ea"/>
                <a:cs typeface="+mj-cs"/>
              </a:rPr>
            </a:br>
            <a:r>
              <a:rPr kumimoji="0" lang="en-US" sz="2800" b="1" i="0" u="none" strike="noStrike" kern="0" cap="none" spc="0" normalizeH="0" baseline="0" noProof="0" dirty="0">
                <a:ln>
                  <a:noFill/>
                </a:ln>
                <a:solidFill>
                  <a:srgbClr val="A50021"/>
                </a:solidFill>
                <a:effectLst/>
                <a:uLnTx/>
                <a:uFillTx/>
                <a:latin typeface="Arial"/>
                <a:ea typeface="+mj-ea"/>
                <a:cs typeface="+mj-cs"/>
              </a:rPr>
              <a:t>TIMS MISSION AND FUNCTIONS</a:t>
            </a:r>
            <a:br>
              <a:rPr kumimoji="0" lang="en-US" sz="2800" b="1" i="0" u="none" strike="noStrike" kern="0" cap="none" spc="0" normalizeH="0" baseline="0" noProof="0" dirty="0">
                <a:ln>
                  <a:noFill/>
                </a:ln>
                <a:solidFill>
                  <a:srgbClr val="000000"/>
                </a:solidFill>
                <a:effectLst/>
                <a:uLnTx/>
                <a:uFillTx/>
                <a:latin typeface="Arial"/>
                <a:ea typeface="+mj-ea"/>
                <a:cs typeface="+mj-cs"/>
              </a:rPr>
            </a:br>
            <a:endParaRPr kumimoji="0" lang="en-US" sz="2800" b="1" i="0" u="none" strike="noStrike" kern="0" cap="none" spc="0" normalizeH="0" baseline="0" noProof="0" dirty="0">
              <a:ln>
                <a:noFill/>
              </a:ln>
              <a:solidFill>
                <a:srgbClr val="000000"/>
              </a:solidFill>
              <a:effectLst/>
              <a:uLnTx/>
              <a:uFillTx/>
              <a:latin typeface="Arial"/>
              <a:ea typeface="+mj-ea"/>
              <a:cs typeface="+mj-cs"/>
            </a:endParaRPr>
          </a:p>
        </p:txBody>
      </p:sp>
      <p:sp>
        <p:nvSpPr>
          <p:cNvPr id="6" name="Rectangle 5"/>
          <p:cNvSpPr/>
          <p:nvPr/>
        </p:nvSpPr>
        <p:spPr>
          <a:xfrm>
            <a:off x="365760" y="1211580"/>
            <a:ext cx="8401049" cy="2526333"/>
          </a:xfrm>
          <a:prstGeom prst="rect">
            <a:avLst/>
          </a:prstGeom>
        </p:spPr>
        <p:txBody>
          <a:bodyPr wrap="square">
            <a:spAutoFit/>
          </a:bodyPr>
          <a:lstStyle/>
          <a:p>
            <a:pPr defTabSz="914400" fontAlgn="base">
              <a:defRPr/>
            </a:pPr>
            <a:r>
              <a:rPr lang="en-US" sz="2400" b="1" u="sng" dirty="0">
                <a:solidFill>
                  <a:srgbClr val="000000"/>
                </a:solidFill>
                <a:latin typeface="Arial"/>
                <a:ea typeface="Times New Roman"/>
                <a:cs typeface="Arial" charset="0"/>
              </a:rPr>
              <a:t>Mission </a:t>
            </a:r>
            <a:endParaRPr lang="en-US" sz="1600" b="1" dirty="0">
              <a:solidFill>
                <a:srgbClr val="000000"/>
              </a:solidFill>
              <a:latin typeface="Arial"/>
              <a:ea typeface="Times New Roman"/>
              <a:cs typeface="Arial" charset="0"/>
            </a:endParaRPr>
          </a:p>
          <a:p>
            <a:pPr defTabSz="914400" fontAlgn="base">
              <a:lnSpc>
                <a:spcPct val="150000"/>
              </a:lnSpc>
              <a:spcBef>
                <a:spcPts val="500"/>
              </a:spcBef>
              <a:spcAft>
                <a:spcPct val="0"/>
              </a:spcAft>
              <a:defRPr/>
            </a:pPr>
            <a:r>
              <a:rPr lang="en-US" sz="2000" b="1" dirty="0">
                <a:solidFill>
                  <a:srgbClr val="000000"/>
                </a:solidFill>
                <a:latin typeface="Arial" charset="0"/>
                <a:cs typeface="Arial" charset="0"/>
              </a:rPr>
              <a:t>Mission of TIMS is to provide scalable, reliable, available and secure IT infrastructure for the organization and ensure its effective and optimal usage meeting customer expectations.</a:t>
            </a:r>
          </a:p>
          <a:p>
            <a:pPr defTabSz="914400" fontAlgn="base">
              <a:lnSpc>
                <a:spcPct val="150000"/>
              </a:lnSpc>
              <a:defRPr/>
            </a:pPr>
            <a:r>
              <a:rPr lang="en-US" sz="1600" b="1" dirty="0">
                <a:solidFill>
                  <a:srgbClr val="000000"/>
                </a:solidFill>
                <a:latin typeface="Arial"/>
                <a:ea typeface="Times New Roman"/>
                <a:cs typeface="Arial" charset="0"/>
              </a:rPr>
              <a:t> </a:t>
            </a:r>
          </a:p>
          <a:p>
            <a:pPr defTabSz="914400" fontAlgn="base">
              <a:defRPr/>
            </a:pPr>
            <a:r>
              <a:rPr lang="en-US" sz="1600" b="1" dirty="0">
                <a:solidFill>
                  <a:srgbClr val="000000"/>
                </a:solidFill>
                <a:latin typeface="Arial"/>
                <a:ea typeface="Times New Roman"/>
                <a:cs typeface="Arial" charset="0"/>
              </a:rPr>
              <a:t> </a:t>
            </a:r>
          </a:p>
        </p:txBody>
      </p:sp>
      <p:sp>
        <p:nvSpPr>
          <p:cNvPr id="8" name="Rectangle 7"/>
          <p:cNvSpPr/>
          <p:nvPr/>
        </p:nvSpPr>
        <p:spPr>
          <a:xfrm>
            <a:off x="365760" y="3690938"/>
            <a:ext cx="8252460" cy="2677656"/>
          </a:xfrm>
          <a:prstGeom prst="rect">
            <a:avLst/>
          </a:prstGeom>
        </p:spPr>
        <p:txBody>
          <a:bodyPr wrap="square">
            <a:spAutoFit/>
          </a:bodyPr>
          <a:lstStyle/>
          <a:p>
            <a:pPr marL="342900" indent="-342900" defTabSz="914400" fontAlgn="base">
              <a:spcBef>
                <a:spcPct val="0"/>
              </a:spcBef>
              <a:spcAft>
                <a:spcPct val="0"/>
              </a:spcAft>
              <a:defRPr/>
            </a:pPr>
            <a:r>
              <a:rPr lang="en-US" sz="2400" b="1" u="sng" dirty="0">
                <a:solidFill>
                  <a:srgbClr val="000000"/>
                </a:solidFill>
                <a:latin typeface="Arial" charset="0"/>
                <a:ea typeface="Times New Roman"/>
                <a:cs typeface="Arial" charset="0"/>
              </a:rPr>
              <a:t>Main Functions</a:t>
            </a:r>
          </a:p>
          <a:p>
            <a:pPr marL="285750" indent="-285750" defTabSz="914400" fontAlgn="base">
              <a:spcBef>
                <a:spcPct val="0"/>
              </a:spcBef>
              <a:spcAft>
                <a:spcPct val="0"/>
              </a:spcAft>
              <a:buFont typeface="Arial" pitchFamily="34" charset="0"/>
              <a:buChar char="•"/>
              <a:defRPr/>
            </a:pPr>
            <a:r>
              <a:rPr lang="en-US" sz="1600" b="1" dirty="0">
                <a:solidFill>
                  <a:srgbClr val="000000"/>
                </a:solidFill>
                <a:latin typeface="Arial"/>
                <a:ea typeface="Times New Roman"/>
                <a:cs typeface="Arial" charset="0"/>
              </a:rPr>
              <a:t>Technical Infrastructure Management (Specify, Design, Procure, Build, Operate,     Maintain, Retire)</a:t>
            </a:r>
          </a:p>
          <a:p>
            <a:pPr marL="285750" indent="-285750" defTabSz="914400" fontAlgn="base">
              <a:spcBef>
                <a:spcPct val="0"/>
              </a:spcBef>
              <a:spcAft>
                <a:spcPct val="0"/>
              </a:spcAft>
              <a:buFont typeface="Arial" pitchFamily="34" charset="0"/>
              <a:buChar char="•"/>
              <a:defRPr/>
            </a:pPr>
            <a:r>
              <a:rPr lang="en-US" sz="1600" b="1" dirty="0">
                <a:solidFill>
                  <a:srgbClr val="000000"/>
                </a:solidFill>
                <a:latin typeface="Arial" charset="0"/>
                <a:ea typeface="Times New Roman"/>
                <a:cs typeface="Arial" charset="0"/>
              </a:rPr>
              <a:t>Technical HelpDesk Management</a:t>
            </a:r>
          </a:p>
          <a:p>
            <a:pPr marL="342900" indent="-342900" defTabSz="914400" fontAlgn="base">
              <a:spcBef>
                <a:spcPct val="0"/>
              </a:spcBef>
              <a:spcAft>
                <a:spcPct val="0"/>
              </a:spcAft>
              <a:buFont typeface="Arial" pitchFamily="34" charset="0"/>
              <a:buChar char="•"/>
              <a:defRPr/>
            </a:pPr>
            <a:r>
              <a:rPr lang="en-US" sz="1600" b="1" dirty="0">
                <a:solidFill>
                  <a:srgbClr val="000000"/>
                </a:solidFill>
                <a:latin typeface="Arial" charset="0"/>
                <a:ea typeface="Times New Roman"/>
                <a:cs typeface="Arial" charset="0"/>
              </a:rPr>
              <a:t>IT asset Management / Logistics</a:t>
            </a:r>
            <a:endParaRPr lang="en-US" sz="1600" b="1" dirty="0">
              <a:solidFill>
                <a:srgbClr val="000000"/>
              </a:solidFill>
              <a:latin typeface="Arial"/>
              <a:ea typeface="Times New Roman"/>
              <a:cs typeface="Arial" charset="0"/>
            </a:endParaRPr>
          </a:p>
          <a:p>
            <a:pPr marL="342900" indent="-342900" defTabSz="914400" fontAlgn="base">
              <a:spcBef>
                <a:spcPct val="0"/>
              </a:spcBef>
              <a:spcAft>
                <a:spcPct val="0"/>
              </a:spcAft>
              <a:buFont typeface="Arial" pitchFamily="34" charset="0"/>
              <a:buChar char="•"/>
              <a:defRPr/>
            </a:pPr>
            <a:r>
              <a:rPr lang="en-US" sz="1600" b="1" dirty="0">
                <a:solidFill>
                  <a:srgbClr val="000000"/>
                </a:solidFill>
                <a:latin typeface="Arial"/>
                <a:ea typeface="Times New Roman"/>
                <a:cs typeface="Arial" charset="0"/>
              </a:rPr>
              <a:t>Data Center Management</a:t>
            </a:r>
          </a:p>
          <a:p>
            <a:pPr marL="342900" indent="-342900" defTabSz="914400" fontAlgn="base">
              <a:spcBef>
                <a:spcPct val="0"/>
              </a:spcBef>
              <a:spcAft>
                <a:spcPct val="0"/>
              </a:spcAft>
              <a:buFont typeface="Arial" pitchFamily="34" charset="0"/>
              <a:buChar char="•"/>
              <a:defRPr/>
            </a:pPr>
            <a:r>
              <a:rPr lang="en-US" sz="1600" b="1" dirty="0">
                <a:solidFill>
                  <a:srgbClr val="000000"/>
                </a:solidFill>
                <a:latin typeface="Arial"/>
                <a:ea typeface="Times New Roman"/>
                <a:cs typeface="Arial" charset="0"/>
              </a:rPr>
              <a:t>Server Management</a:t>
            </a:r>
          </a:p>
          <a:p>
            <a:pPr marL="342900" indent="-342900" defTabSz="914400" fontAlgn="base">
              <a:spcBef>
                <a:spcPct val="0"/>
              </a:spcBef>
              <a:spcAft>
                <a:spcPct val="0"/>
              </a:spcAft>
              <a:buFont typeface="Arial" pitchFamily="34" charset="0"/>
              <a:buChar char="•"/>
              <a:defRPr/>
            </a:pPr>
            <a:r>
              <a:rPr lang="en-US" sz="1600" b="1" dirty="0">
                <a:solidFill>
                  <a:srgbClr val="000000"/>
                </a:solidFill>
                <a:latin typeface="Arial"/>
                <a:ea typeface="Times New Roman"/>
                <a:cs typeface="Arial" charset="0"/>
              </a:rPr>
              <a:t>Network Management</a:t>
            </a:r>
          </a:p>
          <a:p>
            <a:pPr marL="342900" indent="-342900" defTabSz="914400" fontAlgn="base">
              <a:spcBef>
                <a:spcPct val="0"/>
              </a:spcBef>
              <a:spcAft>
                <a:spcPct val="0"/>
              </a:spcAft>
              <a:buFont typeface="Arial" pitchFamily="34" charset="0"/>
              <a:buChar char="•"/>
              <a:defRPr/>
            </a:pPr>
            <a:r>
              <a:rPr lang="en-US" sz="1600" b="1" dirty="0">
                <a:solidFill>
                  <a:srgbClr val="000000"/>
                </a:solidFill>
                <a:latin typeface="Arial"/>
                <a:ea typeface="Times New Roman"/>
                <a:cs typeface="Arial" charset="0"/>
              </a:rPr>
              <a:t>Information Security Management</a:t>
            </a:r>
          </a:p>
          <a:p>
            <a:pPr marL="342900" indent="-342900" defTabSz="914400" fontAlgn="base">
              <a:spcBef>
                <a:spcPct val="0"/>
              </a:spcBef>
              <a:spcAft>
                <a:spcPct val="0"/>
              </a:spcAft>
              <a:buFont typeface="Arial" pitchFamily="34" charset="0"/>
              <a:buChar char="•"/>
              <a:defRPr/>
            </a:pPr>
            <a:r>
              <a:rPr lang="en-US" sz="1600" b="1" dirty="0">
                <a:solidFill>
                  <a:srgbClr val="000000"/>
                </a:solidFill>
                <a:latin typeface="Arial"/>
                <a:ea typeface="Times New Roman"/>
                <a:cs typeface="Arial" charset="0"/>
              </a:rPr>
              <a:t>Part of IM Practice for Service Delivery to Customers</a:t>
            </a:r>
          </a:p>
        </p:txBody>
      </p:sp>
      <p:pic>
        <p:nvPicPr>
          <p:cNvPr id="7"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7606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bwMode="auto">
          <a:xfrm>
            <a:off x="342900" y="236538"/>
            <a:ext cx="7162800" cy="876300"/>
          </a:xfrm>
          <a:prstGeom prst="rect">
            <a:avLst/>
          </a:prstGeom>
          <a:noFill/>
          <a:ln w="9525">
            <a:noFill/>
            <a:miter lim="800000"/>
            <a:headEnd/>
            <a:tailEnd/>
          </a:ln>
          <a:effectLst>
            <a:outerShdw dist="17961" dir="2700000" algn="ctr" rotWithShape="0">
              <a:srgbClr val="808080"/>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a:ln>
                  <a:noFill/>
                </a:ln>
                <a:solidFill>
                  <a:srgbClr val="A50021"/>
                </a:solidFill>
                <a:effectLst/>
                <a:uLnTx/>
                <a:uFillTx/>
                <a:latin typeface="Arial"/>
                <a:ea typeface="+mj-ea"/>
                <a:cs typeface="+mj-cs"/>
              </a:rPr>
              <a:t>Overview Of TIMS Department functions</a:t>
            </a:r>
            <a:endParaRPr kumimoji="0" lang="en-US" sz="2800" b="1" i="0" u="none" strike="noStrike" kern="0" cap="none" spc="0" normalizeH="0" baseline="0" noProof="0" dirty="0">
              <a:ln>
                <a:noFill/>
              </a:ln>
              <a:solidFill>
                <a:srgbClr val="A50021"/>
              </a:solidFill>
              <a:effectLst/>
              <a:uLnTx/>
              <a:uFillTx/>
              <a:latin typeface="Arial"/>
              <a:ea typeface="+mj-ea"/>
              <a:cs typeface="+mj-cs"/>
            </a:endParaRPr>
          </a:p>
        </p:txBody>
      </p:sp>
      <p:sp>
        <p:nvSpPr>
          <p:cNvPr id="6" name="Text Box 3"/>
          <p:cNvSpPr txBox="1">
            <a:spLocks noChangeArrowheads="1"/>
          </p:cNvSpPr>
          <p:nvPr/>
        </p:nvSpPr>
        <p:spPr bwMode="auto">
          <a:xfrm>
            <a:off x="3729928" y="1790879"/>
            <a:ext cx="5024670" cy="369888"/>
          </a:xfrm>
          <a:prstGeom prst="rect">
            <a:avLst/>
          </a:prstGeom>
          <a:solidFill>
            <a:srgbClr val="333399">
              <a:lumMod val="60000"/>
              <a:lumOff val="40000"/>
              <a:alpha val="90000"/>
            </a:srgbClr>
          </a:solidFill>
          <a:ln w="9525">
            <a:noFill/>
            <a:miter lim="800000"/>
            <a:headEnd/>
            <a:tailEnd/>
          </a:ln>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pitchFamily="34" charset="0"/>
                <a:cs typeface="Arial" charset="0"/>
              </a:rPr>
              <a:t>Prashant Shah</a:t>
            </a:r>
          </a:p>
        </p:txBody>
      </p:sp>
      <p:sp>
        <p:nvSpPr>
          <p:cNvPr id="7" name="Right Arrow 7"/>
          <p:cNvSpPr/>
          <p:nvPr/>
        </p:nvSpPr>
        <p:spPr bwMode="auto">
          <a:xfrm>
            <a:off x="254000" y="1689100"/>
            <a:ext cx="2032000" cy="550863"/>
          </a:xfrm>
          <a:prstGeom prst="rightArrow">
            <a:avLst/>
          </a:prstGeom>
          <a:solidFill>
            <a:srgbClr val="333399">
              <a:lumMod val="75000"/>
            </a:srgbClr>
          </a:solidFill>
          <a:ln w="9525" cap="flat" cmpd="sng" algn="ctr">
            <a:noFill/>
            <a:prstDash val="solid"/>
            <a:round/>
            <a:headEnd type="none" w="med" len="med"/>
            <a:tailEnd type="none" w="med" len="med"/>
          </a:ln>
          <a:effec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itchFamily="34" charset="0"/>
                <a:cs typeface="Arial" charset="0"/>
              </a:rPr>
              <a:t>TIMS Head</a:t>
            </a:r>
          </a:p>
        </p:txBody>
      </p:sp>
      <p:sp>
        <p:nvSpPr>
          <p:cNvPr id="8" name="Right Arrow 8"/>
          <p:cNvSpPr/>
          <p:nvPr/>
        </p:nvSpPr>
        <p:spPr bwMode="auto">
          <a:xfrm>
            <a:off x="292100" y="3721100"/>
            <a:ext cx="1981200" cy="550863"/>
          </a:xfrm>
          <a:prstGeom prst="rightArrow">
            <a:avLst/>
          </a:prstGeom>
          <a:solidFill>
            <a:srgbClr val="333399">
              <a:lumMod val="75000"/>
            </a:srgbClr>
          </a:solidFill>
          <a:ln w="9525" cap="flat" cmpd="sng" algn="ctr">
            <a:noFill/>
            <a:prstDash val="solid"/>
            <a:round/>
            <a:headEnd type="none" w="med" len="med"/>
            <a:tailEnd type="none" w="med" len="med"/>
          </a:ln>
          <a:effec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itchFamily="34" charset="0"/>
                <a:cs typeface="Arial" charset="0"/>
              </a:rPr>
              <a:t>TIMS Core Group</a:t>
            </a:r>
          </a:p>
        </p:txBody>
      </p:sp>
      <p:sp>
        <p:nvSpPr>
          <p:cNvPr id="9" name="Text Box 3"/>
          <p:cNvSpPr txBox="1">
            <a:spLocks noChangeArrowheads="1"/>
          </p:cNvSpPr>
          <p:nvPr/>
        </p:nvSpPr>
        <p:spPr bwMode="auto">
          <a:xfrm>
            <a:off x="3099422" y="3035300"/>
            <a:ext cx="2146049" cy="784225"/>
          </a:xfrm>
          <a:prstGeom prst="rect">
            <a:avLst/>
          </a:prstGeom>
          <a:solidFill>
            <a:srgbClr val="C00000">
              <a:alpha val="90195"/>
            </a:srgbClr>
          </a:solidFill>
          <a:ln w="9525">
            <a:noFill/>
            <a:miter lim="800000"/>
            <a:headEnd/>
            <a:tailEnd/>
          </a:ln>
        </p:spPr>
        <p:txBody>
          <a:bodyPr wrap="square">
            <a:spAutoFit/>
          </a:bodyPr>
          <a:lstStyle/>
          <a:p>
            <a:pPr algn="ctr" defTabSz="914400" fontAlgn="base">
              <a:spcBef>
                <a:spcPct val="50000"/>
              </a:spcBef>
              <a:spcAft>
                <a:spcPct val="0"/>
              </a:spcAft>
            </a:pPr>
            <a:r>
              <a:rPr lang="en-US" b="1" dirty="0">
                <a:solidFill>
                  <a:srgbClr val="FFFFFF"/>
                </a:solidFill>
                <a:latin typeface="Arial" charset="0"/>
                <a:cs typeface="Arial" charset="0"/>
              </a:rPr>
              <a:t>Operations</a:t>
            </a:r>
          </a:p>
          <a:p>
            <a:pPr algn="ctr" defTabSz="914400" fontAlgn="base">
              <a:spcBef>
                <a:spcPct val="50000"/>
              </a:spcBef>
              <a:spcAft>
                <a:spcPct val="0"/>
              </a:spcAft>
            </a:pPr>
            <a:r>
              <a:rPr lang="en-US" b="1" dirty="0">
                <a:solidFill>
                  <a:srgbClr val="FFFFFF"/>
                </a:solidFill>
                <a:latin typeface="Arial" charset="0"/>
                <a:cs typeface="Arial" charset="0"/>
              </a:rPr>
              <a:t> Mgmt.</a:t>
            </a:r>
          </a:p>
        </p:txBody>
      </p:sp>
      <p:sp>
        <p:nvSpPr>
          <p:cNvPr id="10" name="Text Box 3"/>
          <p:cNvSpPr txBox="1">
            <a:spLocks noChangeArrowheads="1"/>
          </p:cNvSpPr>
          <p:nvPr/>
        </p:nvSpPr>
        <p:spPr bwMode="auto">
          <a:xfrm>
            <a:off x="5357407" y="3035300"/>
            <a:ext cx="2184327" cy="784225"/>
          </a:xfrm>
          <a:prstGeom prst="rect">
            <a:avLst/>
          </a:prstGeom>
          <a:solidFill>
            <a:srgbClr val="C00000">
              <a:alpha val="90195"/>
            </a:srgbClr>
          </a:solidFill>
          <a:ln w="9525">
            <a:noFill/>
            <a:miter lim="800000"/>
            <a:headEnd/>
            <a:tailEnd/>
          </a:ln>
        </p:spPr>
        <p:txBody>
          <a:bodyPr wrap="square">
            <a:spAutoFit/>
          </a:bodyPr>
          <a:lstStyle/>
          <a:p>
            <a:pPr algn="ctr" defTabSz="914400" fontAlgn="base">
              <a:spcBef>
                <a:spcPct val="50000"/>
              </a:spcBef>
              <a:spcAft>
                <a:spcPct val="0"/>
              </a:spcAft>
            </a:pPr>
            <a:r>
              <a:rPr lang="en-US" b="1" dirty="0">
                <a:solidFill>
                  <a:srgbClr val="FFFFFF"/>
                </a:solidFill>
                <a:latin typeface="Arial" charset="0"/>
                <a:cs typeface="Arial" charset="0"/>
              </a:rPr>
              <a:t>Network</a:t>
            </a:r>
          </a:p>
          <a:p>
            <a:pPr algn="ctr" defTabSz="914400" fontAlgn="base">
              <a:spcBef>
                <a:spcPct val="50000"/>
              </a:spcBef>
              <a:spcAft>
                <a:spcPct val="0"/>
              </a:spcAft>
            </a:pPr>
            <a:r>
              <a:rPr lang="en-US" b="1" dirty="0">
                <a:solidFill>
                  <a:srgbClr val="FFFFFF"/>
                </a:solidFill>
                <a:latin typeface="Arial" charset="0"/>
                <a:cs typeface="Arial" charset="0"/>
              </a:rPr>
              <a:t>  Mgmt.</a:t>
            </a:r>
          </a:p>
        </p:txBody>
      </p:sp>
      <p:sp>
        <p:nvSpPr>
          <p:cNvPr id="11" name="Text Box 3"/>
          <p:cNvSpPr txBox="1">
            <a:spLocks noChangeArrowheads="1"/>
          </p:cNvSpPr>
          <p:nvPr/>
        </p:nvSpPr>
        <p:spPr bwMode="auto">
          <a:xfrm>
            <a:off x="7779027" y="3035300"/>
            <a:ext cx="1749286" cy="784225"/>
          </a:xfrm>
          <a:prstGeom prst="rect">
            <a:avLst/>
          </a:prstGeom>
          <a:solidFill>
            <a:srgbClr val="C00000">
              <a:alpha val="90195"/>
            </a:srgbClr>
          </a:solidFill>
          <a:ln w="9525">
            <a:noFill/>
            <a:miter lim="800000"/>
            <a:headEnd/>
            <a:tailEnd/>
          </a:ln>
        </p:spPr>
        <p:txBody>
          <a:bodyPr wrap="square">
            <a:spAutoFit/>
          </a:bodyPr>
          <a:lstStyle/>
          <a:p>
            <a:pPr algn="ctr" defTabSz="914400" fontAlgn="base">
              <a:spcBef>
                <a:spcPct val="50000"/>
              </a:spcBef>
              <a:spcAft>
                <a:spcPct val="0"/>
              </a:spcAft>
            </a:pPr>
            <a:r>
              <a:rPr lang="en-US" b="1" dirty="0">
                <a:solidFill>
                  <a:srgbClr val="FFFFFF"/>
                </a:solidFill>
                <a:latin typeface="Arial" charset="0"/>
                <a:cs typeface="Arial" charset="0"/>
              </a:rPr>
              <a:t>Server</a:t>
            </a:r>
          </a:p>
          <a:p>
            <a:pPr algn="ctr" defTabSz="914400" fontAlgn="base">
              <a:spcBef>
                <a:spcPct val="50000"/>
              </a:spcBef>
              <a:spcAft>
                <a:spcPct val="0"/>
              </a:spcAft>
            </a:pPr>
            <a:r>
              <a:rPr lang="en-US" b="1" dirty="0">
                <a:solidFill>
                  <a:srgbClr val="FFFFFF"/>
                </a:solidFill>
                <a:latin typeface="Arial" charset="0"/>
                <a:cs typeface="Arial" charset="0"/>
              </a:rPr>
              <a:t> Mgmt.</a:t>
            </a:r>
          </a:p>
        </p:txBody>
      </p:sp>
      <p:sp>
        <p:nvSpPr>
          <p:cNvPr id="13" name="Text Box 3"/>
          <p:cNvSpPr txBox="1">
            <a:spLocks noChangeArrowheads="1"/>
          </p:cNvSpPr>
          <p:nvPr/>
        </p:nvSpPr>
        <p:spPr bwMode="auto">
          <a:xfrm>
            <a:off x="3332184" y="4344090"/>
            <a:ext cx="1308100" cy="523875"/>
          </a:xfrm>
          <a:prstGeom prst="rect">
            <a:avLst/>
          </a:prstGeom>
          <a:solidFill>
            <a:srgbClr val="593CC4">
              <a:alpha val="89803"/>
            </a:srgbClr>
          </a:solidFill>
          <a:ln w="9525">
            <a:noFill/>
            <a:miter lim="800000"/>
            <a:headEnd/>
            <a:tailEnd/>
          </a:ln>
        </p:spPr>
        <p:txBody>
          <a:bodyPr>
            <a:spAutoFit/>
          </a:bodyPr>
          <a:lstStyle/>
          <a:p>
            <a:pPr algn="ctr" defTabSz="914400" fontAlgn="base">
              <a:spcBef>
                <a:spcPct val="50000"/>
              </a:spcBef>
              <a:spcAft>
                <a:spcPct val="0"/>
              </a:spcAft>
            </a:pPr>
            <a:r>
              <a:rPr lang="en-US" sz="1400" b="1" dirty="0">
                <a:solidFill>
                  <a:srgbClr val="FFFFFF"/>
                </a:solidFill>
                <a:latin typeface="Arial" charset="0"/>
                <a:cs typeface="Arial" charset="0"/>
              </a:rPr>
              <a:t>Anand Velhankar</a:t>
            </a:r>
          </a:p>
        </p:txBody>
      </p:sp>
      <p:sp>
        <p:nvSpPr>
          <p:cNvPr id="14" name="Text Box 3"/>
          <p:cNvSpPr txBox="1">
            <a:spLocks noChangeArrowheads="1"/>
          </p:cNvSpPr>
          <p:nvPr/>
        </p:nvSpPr>
        <p:spPr bwMode="auto">
          <a:xfrm>
            <a:off x="5626158" y="4358429"/>
            <a:ext cx="1325450" cy="523220"/>
          </a:xfrm>
          <a:prstGeom prst="rect">
            <a:avLst/>
          </a:prstGeom>
          <a:solidFill>
            <a:srgbClr val="593CC4">
              <a:alpha val="89803"/>
            </a:srgbClr>
          </a:solidFill>
          <a:ln w="9525">
            <a:noFill/>
            <a:miter lim="800000"/>
            <a:headEnd/>
            <a:tailEnd/>
          </a:ln>
        </p:spPr>
        <p:txBody>
          <a:bodyPr wrap="square">
            <a:spAutoFit/>
          </a:bodyPr>
          <a:lstStyle/>
          <a:p>
            <a:pPr algn="ctr" defTabSz="914400" fontAlgn="base">
              <a:spcBef>
                <a:spcPct val="50000"/>
              </a:spcBef>
              <a:spcAft>
                <a:spcPct val="0"/>
              </a:spcAft>
            </a:pPr>
            <a:r>
              <a:rPr lang="en-US" sz="1400" b="1" dirty="0">
                <a:solidFill>
                  <a:srgbClr val="FFFFFF"/>
                </a:solidFill>
                <a:latin typeface="Arial" charset="0"/>
                <a:cs typeface="Arial" charset="0"/>
              </a:rPr>
              <a:t>Najeeb   Khan</a:t>
            </a:r>
          </a:p>
        </p:txBody>
      </p:sp>
      <p:sp>
        <p:nvSpPr>
          <p:cNvPr id="15" name="Text Box 3"/>
          <p:cNvSpPr txBox="1">
            <a:spLocks noChangeArrowheads="1"/>
          </p:cNvSpPr>
          <p:nvPr/>
        </p:nvSpPr>
        <p:spPr bwMode="auto">
          <a:xfrm>
            <a:off x="7910313" y="4358429"/>
            <a:ext cx="1308100" cy="523220"/>
          </a:xfrm>
          <a:prstGeom prst="rect">
            <a:avLst/>
          </a:prstGeom>
          <a:solidFill>
            <a:srgbClr val="593CC4">
              <a:alpha val="89803"/>
            </a:srgbClr>
          </a:solidFill>
          <a:ln w="9525">
            <a:noFill/>
            <a:miter lim="800000"/>
            <a:headEnd/>
            <a:tailEnd/>
          </a:ln>
        </p:spPr>
        <p:txBody>
          <a:bodyPr wrap="square">
            <a:spAutoFit/>
          </a:bodyPr>
          <a:lstStyle/>
          <a:p>
            <a:pPr algn="ctr" defTabSz="914400" fontAlgn="base">
              <a:spcBef>
                <a:spcPct val="50000"/>
              </a:spcBef>
              <a:spcAft>
                <a:spcPct val="0"/>
              </a:spcAft>
            </a:pPr>
            <a:r>
              <a:rPr lang="en-US" sz="1400" b="1" dirty="0">
                <a:solidFill>
                  <a:srgbClr val="FFFFFF"/>
                </a:solidFill>
                <a:latin typeface="Arial" charset="0"/>
                <a:cs typeface="Arial" charset="0"/>
              </a:rPr>
              <a:t>Ashish  Joshi</a:t>
            </a:r>
          </a:p>
        </p:txBody>
      </p:sp>
      <p:cxnSp>
        <p:nvCxnSpPr>
          <p:cNvPr id="17" name="Straight Arrow Connector 16"/>
          <p:cNvCxnSpPr/>
          <p:nvPr/>
        </p:nvCxnSpPr>
        <p:spPr bwMode="auto">
          <a:xfrm>
            <a:off x="4072652" y="3794125"/>
            <a:ext cx="10379" cy="500063"/>
          </a:xfrm>
          <a:prstGeom prst="straightConnector1">
            <a:avLst/>
          </a:prstGeom>
          <a:noFill/>
          <a:ln w="38100" cap="flat" cmpd="sng" algn="ctr">
            <a:solidFill>
              <a:srgbClr val="C00000"/>
            </a:solidFill>
            <a:prstDash val="solid"/>
            <a:round/>
            <a:headEnd type="none" w="med" len="med"/>
            <a:tailEnd type="arrow"/>
          </a:ln>
          <a:effectLst>
            <a:outerShdw blurRad="50800" dist="50800" dir="5400000" algn="ctr" rotWithShape="0">
              <a:srgbClr val="593CC4"/>
            </a:outerShdw>
          </a:effectLst>
        </p:spPr>
      </p:cxnSp>
      <p:cxnSp>
        <p:nvCxnSpPr>
          <p:cNvPr id="18" name="Straight Arrow Connector 17"/>
          <p:cNvCxnSpPr/>
          <p:nvPr/>
        </p:nvCxnSpPr>
        <p:spPr bwMode="auto">
          <a:xfrm rot="5400000">
            <a:off x="5993277" y="4025900"/>
            <a:ext cx="534988" cy="1588"/>
          </a:xfrm>
          <a:prstGeom prst="straightConnector1">
            <a:avLst/>
          </a:prstGeom>
          <a:noFill/>
          <a:ln w="38100" cap="flat" cmpd="sng" algn="ctr">
            <a:solidFill>
              <a:srgbClr val="C00000"/>
            </a:solidFill>
            <a:prstDash val="solid"/>
            <a:round/>
            <a:headEnd type="none" w="med" len="med"/>
            <a:tailEnd type="arrow"/>
          </a:ln>
          <a:effectLst>
            <a:outerShdw blurRad="50800" dist="50800" dir="5400000" algn="ctr" rotWithShape="0">
              <a:srgbClr val="593CC4"/>
            </a:outerShdw>
          </a:effectLst>
        </p:spPr>
      </p:cxnSp>
      <p:cxnSp>
        <p:nvCxnSpPr>
          <p:cNvPr id="19" name="Straight Arrow Connector 18"/>
          <p:cNvCxnSpPr/>
          <p:nvPr/>
        </p:nvCxnSpPr>
        <p:spPr bwMode="auto">
          <a:xfrm rot="5400000">
            <a:off x="8385382" y="4043362"/>
            <a:ext cx="534988" cy="1588"/>
          </a:xfrm>
          <a:prstGeom prst="straightConnector1">
            <a:avLst/>
          </a:prstGeom>
          <a:noFill/>
          <a:ln w="38100" cap="flat" cmpd="sng" algn="ctr">
            <a:solidFill>
              <a:srgbClr val="C00000"/>
            </a:solidFill>
            <a:prstDash val="solid"/>
            <a:round/>
            <a:headEnd type="none" w="med" len="med"/>
            <a:tailEnd type="arrow"/>
          </a:ln>
          <a:effectLst>
            <a:outerShdw blurRad="50800" dist="50800" dir="5400000" algn="ctr" rotWithShape="0">
              <a:srgbClr val="593CC4"/>
            </a:outerShdw>
          </a:effectLst>
        </p:spPr>
      </p:cxnSp>
      <p:sp>
        <p:nvSpPr>
          <p:cNvPr id="21" name="Right Arrow 28"/>
          <p:cNvSpPr/>
          <p:nvPr/>
        </p:nvSpPr>
        <p:spPr bwMode="auto">
          <a:xfrm>
            <a:off x="215900" y="5867400"/>
            <a:ext cx="2044700" cy="550863"/>
          </a:xfrm>
          <a:prstGeom prst="rightArrow">
            <a:avLst/>
          </a:prstGeom>
          <a:solidFill>
            <a:srgbClr val="333399">
              <a:lumMod val="75000"/>
            </a:srgbClr>
          </a:solidFill>
          <a:ln w="9525" cap="flat" cmpd="sng" algn="ctr">
            <a:noFill/>
            <a:prstDash val="solid"/>
            <a:round/>
            <a:headEnd type="none" w="med" len="med"/>
            <a:tailEnd type="none" w="med" len="med"/>
          </a:ln>
          <a:effec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itchFamily="34" charset="0"/>
                <a:cs typeface="Arial" charset="0"/>
              </a:rPr>
              <a:t>TIMS Operation Group</a:t>
            </a:r>
          </a:p>
        </p:txBody>
      </p:sp>
      <p:sp>
        <p:nvSpPr>
          <p:cNvPr id="22" name="Down Arrow 40"/>
          <p:cNvSpPr/>
          <p:nvPr/>
        </p:nvSpPr>
        <p:spPr bwMode="auto">
          <a:xfrm>
            <a:off x="6067427" y="2182157"/>
            <a:ext cx="442912" cy="642938"/>
          </a:xfrm>
          <a:prstGeom prst="downArrow">
            <a:avLst/>
          </a:prstGeom>
          <a:solidFill>
            <a:srgbClr val="593CC4">
              <a:alpha val="46000"/>
            </a:srgbClr>
          </a:solidFill>
          <a:ln w="9525" cap="flat" cmpd="sng" algn="ctr">
            <a:noFill/>
            <a:prstDash val="solid"/>
            <a:round/>
            <a:headEnd type="none" w="med" len="med"/>
            <a:tailEnd type="none" w="med" len="med"/>
          </a:ln>
          <a:effectLst/>
        </p:spPr>
        <p:txBody>
          <a:bodyPr>
            <a:spAutoFit/>
          </a:bodyPr>
          <a:lstStyle/>
          <a:p>
            <a:pPr defTabSz="914400" fontAlgn="base">
              <a:spcBef>
                <a:spcPct val="50000"/>
              </a:spcBef>
              <a:spcAft>
                <a:spcPct val="0"/>
              </a:spcAft>
              <a:defRPr/>
            </a:pPr>
            <a:endParaRPr lang="en-US" sz="1200" b="1" dirty="0">
              <a:solidFill>
                <a:srgbClr val="990099"/>
              </a:solidFill>
              <a:effectLst>
                <a:outerShdw blurRad="38100" dist="38100" dir="2700000" algn="tl">
                  <a:srgbClr val="000000">
                    <a:alpha val="43137"/>
                  </a:srgbClr>
                </a:outerShdw>
              </a:effectLst>
              <a:latin typeface="Arial" pitchFamily="34" charset="0"/>
              <a:cs typeface="Arial" charset="0"/>
            </a:endParaRPr>
          </a:p>
        </p:txBody>
      </p:sp>
      <p:sp>
        <p:nvSpPr>
          <p:cNvPr id="24" name="Down Arrow 42"/>
          <p:cNvSpPr/>
          <p:nvPr/>
        </p:nvSpPr>
        <p:spPr bwMode="auto">
          <a:xfrm>
            <a:off x="1009650" y="2452688"/>
            <a:ext cx="442913" cy="642937"/>
          </a:xfrm>
          <a:prstGeom prst="downArrow">
            <a:avLst/>
          </a:prstGeom>
          <a:solidFill>
            <a:srgbClr val="593CC4">
              <a:alpha val="46000"/>
            </a:srgbClr>
          </a:solidFill>
          <a:ln w="9525" cap="flat" cmpd="sng" algn="ctr">
            <a:noFill/>
            <a:prstDash val="solid"/>
            <a:round/>
            <a:headEnd type="none" w="med" len="med"/>
            <a:tailEnd type="none" w="med" len="med"/>
          </a:ln>
          <a:effectLst/>
        </p:spPr>
        <p:txBody>
          <a:bodyPr>
            <a:spAutoFit/>
          </a:bodyPr>
          <a:lstStyle/>
          <a:p>
            <a:pPr defTabSz="914400" fontAlgn="base">
              <a:spcBef>
                <a:spcPct val="50000"/>
              </a:spcBef>
              <a:spcAft>
                <a:spcPct val="0"/>
              </a:spcAft>
              <a:defRPr/>
            </a:pPr>
            <a:endParaRPr lang="en-US" sz="1200" b="1" dirty="0">
              <a:solidFill>
                <a:srgbClr val="990099"/>
              </a:solidFill>
              <a:effectLst>
                <a:outerShdw blurRad="38100" dist="38100" dir="2700000" algn="tl">
                  <a:srgbClr val="000000">
                    <a:alpha val="43137"/>
                  </a:srgbClr>
                </a:outerShdw>
              </a:effectLst>
              <a:latin typeface="Arial" pitchFamily="34" charset="0"/>
              <a:cs typeface="Arial" charset="0"/>
            </a:endParaRPr>
          </a:p>
        </p:txBody>
      </p:sp>
      <p:sp>
        <p:nvSpPr>
          <p:cNvPr id="25" name="Down Arrow 43"/>
          <p:cNvSpPr/>
          <p:nvPr/>
        </p:nvSpPr>
        <p:spPr bwMode="auto">
          <a:xfrm>
            <a:off x="1119188" y="4919663"/>
            <a:ext cx="442912" cy="642937"/>
          </a:xfrm>
          <a:prstGeom prst="downArrow">
            <a:avLst/>
          </a:prstGeom>
          <a:solidFill>
            <a:srgbClr val="593CC4">
              <a:alpha val="46000"/>
            </a:srgbClr>
          </a:solidFill>
          <a:ln w="9525" cap="flat" cmpd="sng" algn="ctr">
            <a:noFill/>
            <a:prstDash val="solid"/>
            <a:round/>
            <a:headEnd type="none" w="med" len="med"/>
            <a:tailEnd type="none" w="med" len="med"/>
          </a:ln>
          <a:effectLst/>
        </p:spPr>
        <p:txBody>
          <a:bodyPr>
            <a:spAutoFit/>
          </a:bodyPr>
          <a:lstStyle/>
          <a:p>
            <a:pPr defTabSz="914400" fontAlgn="base">
              <a:spcBef>
                <a:spcPct val="50000"/>
              </a:spcBef>
              <a:spcAft>
                <a:spcPct val="0"/>
              </a:spcAft>
              <a:defRPr/>
            </a:pPr>
            <a:endParaRPr lang="en-US" sz="1200" b="1" dirty="0">
              <a:solidFill>
                <a:srgbClr val="990099"/>
              </a:solidFill>
              <a:effectLst>
                <a:outerShdw blurRad="38100" dist="38100" dir="2700000" algn="tl">
                  <a:srgbClr val="000000">
                    <a:alpha val="43137"/>
                  </a:srgbClr>
                </a:outerShdw>
              </a:effectLst>
              <a:latin typeface="Arial" pitchFamily="34" charset="0"/>
              <a:cs typeface="Arial" charset="0"/>
            </a:endParaRPr>
          </a:p>
        </p:txBody>
      </p:sp>
      <p:sp>
        <p:nvSpPr>
          <p:cNvPr id="26" name="Text Box 3"/>
          <p:cNvSpPr txBox="1">
            <a:spLocks noChangeArrowheads="1"/>
          </p:cNvSpPr>
          <p:nvPr/>
        </p:nvSpPr>
        <p:spPr bwMode="auto">
          <a:xfrm>
            <a:off x="2716697" y="5510836"/>
            <a:ext cx="2640710" cy="923330"/>
          </a:xfrm>
          <a:prstGeom prst="rect">
            <a:avLst/>
          </a:prstGeom>
          <a:solidFill>
            <a:srgbClr val="C00000">
              <a:alpha val="90195"/>
            </a:srgbClr>
          </a:solidFill>
          <a:ln w="9525">
            <a:noFill/>
            <a:miter lim="800000"/>
            <a:headEnd/>
            <a:tailEnd/>
          </a:ln>
        </p:spPr>
        <p:txBody>
          <a:bodyPr wrap="square">
            <a:spAutoFit/>
          </a:bodyPr>
          <a:lstStyle/>
          <a:p>
            <a:pPr algn="ctr" defTabSz="914400" fontAlgn="base">
              <a:spcBef>
                <a:spcPct val="50000"/>
              </a:spcBef>
              <a:spcAft>
                <a:spcPct val="0"/>
              </a:spcAft>
            </a:pPr>
            <a:r>
              <a:rPr lang="en-US" b="1" dirty="0">
                <a:solidFill>
                  <a:srgbClr val="FFFFFF"/>
                </a:solidFill>
                <a:latin typeface="Arial" charset="0"/>
                <a:cs typeface="Arial" charset="0"/>
              </a:rPr>
              <a:t>Service Desk, Techdesk, TIMS L-2 and logistics</a:t>
            </a:r>
          </a:p>
        </p:txBody>
      </p:sp>
      <p:sp>
        <p:nvSpPr>
          <p:cNvPr id="27" name="Text Box 3"/>
          <p:cNvSpPr txBox="1">
            <a:spLocks noChangeArrowheads="1"/>
          </p:cNvSpPr>
          <p:nvPr/>
        </p:nvSpPr>
        <p:spPr bwMode="auto">
          <a:xfrm>
            <a:off x="5701568" y="5747664"/>
            <a:ext cx="1250040" cy="369332"/>
          </a:xfrm>
          <a:prstGeom prst="rect">
            <a:avLst/>
          </a:prstGeom>
          <a:solidFill>
            <a:srgbClr val="C00000">
              <a:alpha val="90195"/>
            </a:srgbClr>
          </a:solidFill>
          <a:ln w="9525">
            <a:noFill/>
            <a:miter lim="800000"/>
            <a:headEnd/>
            <a:tailEnd/>
          </a:ln>
        </p:spPr>
        <p:txBody>
          <a:bodyPr wrap="square">
            <a:spAutoFit/>
          </a:bodyPr>
          <a:lstStyle/>
          <a:p>
            <a:pPr algn="ctr" defTabSz="914400" fontAlgn="base">
              <a:spcBef>
                <a:spcPct val="50000"/>
              </a:spcBef>
              <a:spcAft>
                <a:spcPct val="0"/>
              </a:spcAft>
            </a:pPr>
            <a:r>
              <a:rPr lang="en-US" b="1" dirty="0">
                <a:solidFill>
                  <a:srgbClr val="FFFFFF"/>
                </a:solidFill>
                <a:latin typeface="Arial" charset="0"/>
                <a:cs typeface="Arial" charset="0"/>
              </a:rPr>
              <a:t>Network. </a:t>
            </a:r>
          </a:p>
        </p:txBody>
      </p:sp>
      <p:sp>
        <p:nvSpPr>
          <p:cNvPr id="28" name="Text Box 3"/>
          <p:cNvSpPr txBox="1">
            <a:spLocks noChangeArrowheads="1"/>
          </p:cNvSpPr>
          <p:nvPr/>
        </p:nvSpPr>
        <p:spPr bwMode="auto">
          <a:xfrm>
            <a:off x="7779027" y="5760554"/>
            <a:ext cx="1749286" cy="646331"/>
          </a:xfrm>
          <a:prstGeom prst="rect">
            <a:avLst/>
          </a:prstGeom>
          <a:solidFill>
            <a:srgbClr val="C00000">
              <a:alpha val="90195"/>
            </a:srgbClr>
          </a:solidFill>
          <a:ln w="9525">
            <a:noFill/>
            <a:miter lim="800000"/>
            <a:headEnd/>
            <a:tailEnd/>
          </a:ln>
        </p:spPr>
        <p:txBody>
          <a:bodyPr wrap="square">
            <a:spAutoFit/>
          </a:bodyPr>
          <a:lstStyle/>
          <a:p>
            <a:pPr algn="ctr" defTabSz="914400" fontAlgn="base">
              <a:spcBef>
                <a:spcPct val="50000"/>
              </a:spcBef>
              <a:spcAft>
                <a:spcPct val="0"/>
              </a:spcAft>
            </a:pPr>
            <a:r>
              <a:rPr lang="en-US" b="1" dirty="0">
                <a:solidFill>
                  <a:srgbClr val="FFFFFF"/>
                </a:solidFill>
                <a:latin typeface="Arial" charset="0"/>
                <a:cs typeface="Arial" charset="0"/>
              </a:rPr>
              <a:t>Server management</a:t>
            </a:r>
          </a:p>
        </p:txBody>
      </p:sp>
      <p:pic>
        <p:nvPicPr>
          <p:cNvPr id="29"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Arrow Connector 29"/>
          <p:cNvCxnSpPr/>
          <p:nvPr/>
        </p:nvCxnSpPr>
        <p:spPr bwMode="auto">
          <a:xfrm>
            <a:off x="4062273" y="4939369"/>
            <a:ext cx="10379" cy="500063"/>
          </a:xfrm>
          <a:prstGeom prst="straightConnector1">
            <a:avLst/>
          </a:prstGeom>
          <a:noFill/>
          <a:ln w="38100" cap="flat" cmpd="sng" algn="ctr">
            <a:solidFill>
              <a:srgbClr val="C00000"/>
            </a:solidFill>
            <a:prstDash val="solid"/>
            <a:round/>
            <a:headEnd type="none" w="med" len="med"/>
            <a:tailEnd type="arrow"/>
          </a:ln>
          <a:effectLst>
            <a:outerShdw blurRad="50800" dist="50800" dir="5400000" algn="ctr" rotWithShape="0">
              <a:srgbClr val="593CC4"/>
            </a:outerShdw>
          </a:effectLst>
        </p:spPr>
      </p:cxnSp>
      <p:cxnSp>
        <p:nvCxnSpPr>
          <p:cNvPr id="31" name="Straight Arrow Connector 30"/>
          <p:cNvCxnSpPr/>
          <p:nvPr/>
        </p:nvCxnSpPr>
        <p:spPr bwMode="auto">
          <a:xfrm>
            <a:off x="6242263" y="4945890"/>
            <a:ext cx="17714" cy="616710"/>
          </a:xfrm>
          <a:prstGeom prst="straightConnector1">
            <a:avLst/>
          </a:prstGeom>
          <a:noFill/>
          <a:ln w="38100" cap="flat" cmpd="sng" algn="ctr">
            <a:solidFill>
              <a:srgbClr val="C00000"/>
            </a:solidFill>
            <a:prstDash val="solid"/>
            <a:round/>
            <a:headEnd type="none" w="med" len="med"/>
            <a:tailEnd type="arrow"/>
          </a:ln>
          <a:effectLst>
            <a:outerShdw blurRad="50800" dist="50800" dir="5400000" algn="ctr" rotWithShape="0">
              <a:srgbClr val="593CC4"/>
            </a:outerShdw>
          </a:effectLst>
        </p:spPr>
      </p:cxnSp>
      <p:cxnSp>
        <p:nvCxnSpPr>
          <p:cNvPr id="32" name="Straight Arrow Connector 31"/>
          <p:cNvCxnSpPr/>
          <p:nvPr/>
        </p:nvCxnSpPr>
        <p:spPr bwMode="auto">
          <a:xfrm rot="5400000">
            <a:off x="8407274" y="5304941"/>
            <a:ext cx="534988" cy="1588"/>
          </a:xfrm>
          <a:prstGeom prst="straightConnector1">
            <a:avLst/>
          </a:prstGeom>
          <a:noFill/>
          <a:ln w="38100" cap="flat" cmpd="sng" algn="ctr">
            <a:solidFill>
              <a:srgbClr val="C00000"/>
            </a:solidFill>
            <a:prstDash val="solid"/>
            <a:round/>
            <a:headEnd type="none" w="med" len="med"/>
            <a:tailEnd type="arrow"/>
          </a:ln>
          <a:effectLst>
            <a:outerShdw blurRad="50800" dist="50800" dir="5400000" algn="ctr" rotWithShape="0">
              <a:srgbClr val="593CC4"/>
            </a:outerShdw>
          </a:effectLst>
        </p:spPr>
      </p:cxnSp>
    </p:spTree>
    <p:extLst>
      <p:ext uri="{BB962C8B-B14F-4D97-AF65-F5344CB8AC3E}">
        <p14:creationId xmlns:p14="http://schemas.microsoft.com/office/powerpoint/2010/main" val="29079430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par>
                          <p:cTn id="8" fill="hold">
                            <p:stCondLst>
                              <p:cond delay="1000"/>
                            </p:stCondLst>
                            <p:childTnLst>
                              <p:par>
                                <p:cTn id="9" presetID="5"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across)">
                                      <p:cBhvr>
                                        <p:cTn id="11" dur="1000"/>
                                        <p:tgtEl>
                                          <p:spTgt spid="6"/>
                                        </p:tgtEl>
                                      </p:cBhvr>
                                    </p:animEffect>
                                  </p:childTnLst>
                                </p:cTn>
                              </p:par>
                            </p:childTnLst>
                          </p:cTn>
                        </p:par>
                        <p:par>
                          <p:cTn id="12" fill="hold">
                            <p:stCondLst>
                              <p:cond delay="2000"/>
                            </p:stCondLst>
                            <p:childTnLst>
                              <p:par>
                                <p:cTn id="13" presetID="2" presetClass="entr" presetSubtype="1"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ppt_x"/>
                                          </p:val>
                                        </p:tav>
                                        <p:tav tm="100000">
                                          <p:val>
                                            <p:strVal val="#ppt_x"/>
                                          </p:val>
                                        </p:tav>
                                      </p:tavLst>
                                    </p:anim>
                                    <p:anim calcmode="lin" valueType="num">
                                      <p:cBhvr additive="base">
                                        <p:cTn id="16" dur="10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ppt_x"/>
                                          </p:val>
                                        </p:tav>
                                        <p:tav tm="100000">
                                          <p:val>
                                            <p:strVal val="#ppt_x"/>
                                          </p:val>
                                        </p:tav>
                                      </p:tavLst>
                                    </p:anim>
                                    <p:anim calcmode="lin" valueType="num">
                                      <p:cBhvr additive="base">
                                        <p:cTn id="20" dur="1000" fill="hold"/>
                                        <p:tgtEl>
                                          <p:spTgt spid="24"/>
                                        </p:tgtEl>
                                        <p:attrNameLst>
                                          <p:attrName>ppt_y</p:attrName>
                                        </p:attrNameLst>
                                      </p:cBhvr>
                                      <p:tavLst>
                                        <p:tav tm="0">
                                          <p:val>
                                            <p:strVal val="0-#ppt_h/2"/>
                                          </p:val>
                                        </p:tav>
                                        <p:tav tm="100000">
                                          <p:val>
                                            <p:strVal val="#ppt_y"/>
                                          </p:val>
                                        </p:tav>
                                      </p:tavLst>
                                    </p:anim>
                                  </p:childTnLst>
                                </p:cTn>
                              </p:par>
                            </p:childTnLst>
                          </p:cTn>
                        </p:par>
                        <p:par>
                          <p:cTn id="21" fill="hold">
                            <p:stCondLst>
                              <p:cond delay="3000"/>
                            </p:stCondLst>
                            <p:childTnLst>
                              <p:par>
                                <p:cTn id="22" presetID="4" presetClass="entr" presetSubtype="16"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ox(in)">
                                      <p:cBhvr>
                                        <p:cTn id="24" dur="1000"/>
                                        <p:tgtEl>
                                          <p:spTgt spid="8"/>
                                        </p:tgtEl>
                                      </p:cBhvr>
                                    </p:animEffect>
                                  </p:childTnLst>
                                </p:cTn>
                              </p:par>
                              <p:par>
                                <p:cTn id="25" presetID="4" presetClass="entr" presetSubtype="16"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1000"/>
                                        <p:tgtEl>
                                          <p:spTgt spid="19"/>
                                        </p:tgtEl>
                                      </p:cBhvr>
                                    </p:animEffect>
                                  </p:childTnLst>
                                </p:cTn>
                              </p:par>
                              <p:par>
                                <p:cTn id="28" presetID="4" presetClass="entr" presetSubtype="16"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1000"/>
                                        <p:tgtEl>
                                          <p:spTgt spid="18"/>
                                        </p:tgtEl>
                                      </p:cBhvr>
                                    </p:animEffect>
                                  </p:childTnLst>
                                </p:cTn>
                              </p:par>
                              <p:par>
                                <p:cTn id="31" presetID="4" presetClass="entr" presetSubtype="16"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ox(in)">
                                      <p:cBhvr>
                                        <p:cTn id="33" dur="1000"/>
                                        <p:tgtEl>
                                          <p:spTgt spid="1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ox(in)">
                                      <p:cBhvr>
                                        <p:cTn id="36" dur="1000"/>
                                        <p:tgtEl>
                                          <p:spTgt spid="9"/>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ox(in)">
                                      <p:cBhvr>
                                        <p:cTn id="39" dur="1000"/>
                                        <p:tgtEl>
                                          <p:spTgt spid="1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1000"/>
                                        <p:tgtEl>
                                          <p:spTgt spid="11"/>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ox(in)">
                                      <p:cBhvr>
                                        <p:cTn id="45" dur="1000"/>
                                        <p:tgtEl>
                                          <p:spTgt spid="15"/>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ox(in)">
                                      <p:cBhvr>
                                        <p:cTn id="48" dur="1000"/>
                                        <p:tgtEl>
                                          <p:spTgt spid="14"/>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ox(in)">
                                      <p:cBhvr>
                                        <p:cTn id="51" dur="1000"/>
                                        <p:tgtEl>
                                          <p:spTgt spid="13"/>
                                        </p:tgtEl>
                                      </p:cBhvr>
                                    </p:animEffect>
                                  </p:childTnLst>
                                </p:cTn>
                              </p:par>
                              <p:par>
                                <p:cTn id="52" presetID="2" presetClass="entr" presetSubtype="1"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1000" fill="hold"/>
                                        <p:tgtEl>
                                          <p:spTgt spid="25"/>
                                        </p:tgtEl>
                                        <p:attrNameLst>
                                          <p:attrName>ppt_x</p:attrName>
                                        </p:attrNameLst>
                                      </p:cBhvr>
                                      <p:tavLst>
                                        <p:tav tm="0">
                                          <p:val>
                                            <p:strVal val="#ppt_x"/>
                                          </p:val>
                                        </p:tav>
                                        <p:tav tm="100000">
                                          <p:val>
                                            <p:strVal val="#ppt_x"/>
                                          </p:val>
                                        </p:tav>
                                      </p:tavLst>
                                    </p:anim>
                                    <p:anim calcmode="lin" valueType="num">
                                      <p:cBhvr additive="base">
                                        <p:cTn id="55" dur="1000" fill="hold"/>
                                        <p:tgtEl>
                                          <p:spTgt spid="25"/>
                                        </p:tgtEl>
                                        <p:attrNameLst>
                                          <p:attrName>ppt_y</p:attrName>
                                        </p:attrNameLst>
                                      </p:cBhvr>
                                      <p:tavLst>
                                        <p:tav tm="0">
                                          <p:val>
                                            <p:strVal val="0-#ppt_h/2"/>
                                          </p:val>
                                        </p:tav>
                                        <p:tav tm="100000">
                                          <p:val>
                                            <p:strVal val="#ppt_y"/>
                                          </p:val>
                                        </p:tav>
                                      </p:tavLst>
                                    </p:anim>
                                  </p:childTnLst>
                                </p:cTn>
                              </p:par>
                            </p:childTnLst>
                          </p:cTn>
                        </p:par>
                        <p:par>
                          <p:cTn id="56" fill="hold">
                            <p:stCondLst>
                              <p:cond delay="4000"/>
                            </p:stCondLst>
                            <p:childTnLst>
                              <p:par>
                                <p:cTn id="57" presetID="3" presetClass="entr" presetSubtype="1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linds(horizontal)">
                                      <p:cBhvr>
                                        <p:cTn id="59" dur="1000"/>
                                        <p:tgtEl>
                                          <p:spTgt spid="21"/>
                                        </p:tgtEl>
                                      </p:cBhvr>
                                    </p:animEffect>
                                  </p:childTnLst>
                                </p:cTn>
                              </p:par>
                            </p:childTnLst>
                          </p:cTn>
                        </p:par>
                        <p:par>
                          <p:cTn id="60" fill="hold">
                            <p:stCondLst>
                              <p:cond delay="5000"/>
                            </p:stCondLst>
                            <p:childTnLst>
                              <p:par>
                                <p:cTn id="61" presetID="4" presetClass="entr" presetSubtype="16"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box(in)">
                                      <p:cBhvr>
                                        <p:cTn id="63" dur="1000"/>
                                        <p:tgtEl>
                                          <p:spTgt spid="28"/>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box(in)">
                                      <p:cBhvr>
                                        <p:cTn id="66" dur="1000"/>
                                        <p:tgtEl>
                                          <p:spTgt spid="27"/>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ox(in)">
                                      <p:cBhvr>
                                        <p:cTn id="69" dur="1000"/>
                                        <p:tgtEl>
                                          <p:spTgt spid="26"/>
                                        </p:tgtEl>
                                      </p:cBhvr>
                                    </p:animEffect>
                                  </p:childTnLst>
                                </p:cTn>
                              </p:par>
                              <p:par>
                                <p:cTn id="70" presetID="4" presetClass="entr" presetSubtype="16"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box(in)">
                                      <p:cBhvr>
                                        <p:cTn id="72" dur="1000"/>
                                        <p:tgtEl>
                                          <p:spTgt spid="30"/>
                                        </p:tgtEl>
                                      </p:cBhvr>
                                    </p:animEffect>
                                  </p:childTnLst>
                                </p:cTn>
                              </p:par>
                              <p:par>
                                <p:cTn id="73" presetID="4" presetClass="entr" presetSubtype="16"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box(in)">
                                      <p:cBhvr>
                                        <p:cTn id="75" dur="1000"/>
                                        <p:tgtEl>
                                          <p:spTgt spid="31"/>
                                        </p:tgtEl>
                                      </p:cBhvr>
                                    </p:animEffect>
                                  </p:childTnLst>
                                </p:cTn>
                              </p:par>
                              <p:par>
                                <p:cTn id="76" presetID="4" presetClass="entr" presetSubtype="16"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box(in)">
                                      <p:cBhvr>
                                        <p:cTn id="7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4" grpId="0" animBg="1"/>
      <p:bldP spid="15" grpId="0" animBg="1"/>
      <p:bldP spid="21" grpId="0" animBg="1"/>
      <p:bldP spid="22" grpId="0" animBg="1"/>
      <p:bldP spid="24" grpId="0" animBg="1"/>
      <p:bldP spid="25" grpId="0" animBg="1"/>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0" cap="none" spc="0" normalizeH="0" baseline="0" noProof="0">
                <a:ln>
                  <a:noFill/>
                </a:ln>
                <a:solidFill>
                  <a:srgbClr val="A50021"/>
                </a:solidFill>
                <a:effectLst/>
                <a:uLnTx/>
                <a:uFillTx/>
                <a:latin typeface="Arial"/>
                <a:ea typeface="+mj-ea"/>
                <a:cs typeface="+mj-cs"/>
              </a:rPr>
              <a:t>Overview Of </a:t>
            </a:r>
            <a:r>
              <a:rPr kumimoji="0" lang="en-GB" sz="2800" b="1" i="0" u="none" strike="noStrike" kern="0" cap="none" spc="0" normalizeH="0" baseline="0" noProof="0">
                <a:ln>
                  <a:noFill/>
                </a:ln>
                <a:solidFill>
                  <a:srgbClr val="A50021"/>
                </a:solidFill>
                <a:effectLst/>
                <a:uLnTx/>
                <a:uFillTx/>
                <a:latin typeface="Arial"/>
                <a:ea typeface="+mj-ea"/>
                <a:cs typeface="+mj-cs"/>
              </a:rPr>
              <a:t>TIMS Department Functions</a:t>
            </a:r>
            <a:endParaRPr kumimoji="0" lang="en-GB" sz="2800" b="1" i="0" u="none" strike="noStrike" kern="0" cap="none" spc="0" normalizeH="0" baseline="0" noProof="0" dirty="0">
              <a:ln>
                <a:noFill/>
              </a:ln>
              <a:solidFill>
                <a:srgbClr val="A50021"/>
              </a:solidFill>
              <a:effectLst/>
              <a:uLnTx/>
              <a:uFillTx/>
              <a:latin typeface="Arial"/>
              <a:ea typeface="+mj-ea"/>
              <a:cs typeface="+mj-cs"/>
            </a:endParaRPr>
          </a:p>
        </p:txBody>
      </p:sp>
      <p:sp>
        <p:nvSpPr>
          <p:cNvPr id="6" name="Rectangle 2"/>
          <p:cNvSpPr txBox="1">
            <a:spLocks noChangeArrowheads="1"/>
          </p:cNvSpPr>
          <p:nvPr/>
        </p:nvSpPr>
        <p:spPr bwMode="auto">
          <a:xfrm>
            <a:off x="228600" y="1219200"/>
            <a:ext cx="8763000" cy="52578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706438" marR="0" lvl="1" indent="-306388" algn="l" defTabSz="914400" rtl="0" eaLnBrk="1" fontAlgn="base" latinLnBrk="0" hangingPunct="1">
              <a:lnSpc>
                <a:spcPct val="102000"/>
              </a:lnSpc>
              <a:spcBef>
                <a:spcPct val="20000"/>
              </a:spcBef>
              <a:spcAft>
                <a:spcPct val="0"/>
              </a:spcAft>
              <a:buClrTx/>
              <a:buSzPct val="9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rPr>
              <a:t>Servicedesk (IT Helpdesk) – Call management/IT Support</a:t>
            </a:r>
          </a:p>
          <a:p>
            <a:pPr marL="706438" marR="0" lvl="1" indent="-306388" algn="l" defTabSz="914400" rtl="0" eaLnBrk="1" fontAlgn="base" latinLnBrk="0" hangingPunct="1">
              <a:lnSpc>
                <a:spcPct val="102000"/>
              </a:lnSpc>
              <a:spcBef>
                <a:spcPct val="20000"/>
              </a:spcBef>
              <a:spcAft>
                <a:spcPct val="0"/>
              </a:spcAft>
              <a:buClrTx/>
              <a:buSzPct val="9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2000" b="1" i="0" u="none" strike="noStrike" kern="0" cap="none" spc="0" normalizeH="0" baseline="0" noProof="0" dirty="0">
              <a:ln>
                <a:noFill/>
              </a:ln>
              <a:solidFill>
                <a:srgbClr val="333333"/>
              </a:solidFill>
              <a:effectLst/>
              <a:uLnTx/>
              <a:uFillTx/>
              <a:latin typeface="Arial"/>
            </a:endParaRPr>
          </a:p>
          <a:p>
            <a:pPr marL="706438" marR="0" lvl="1" indent="-306388" algn="l" defTabSz="914400" rtl="0" eaLnBrk="1" fontAlgn="base" latinLnBrk="0" hangingPunct="1">
              <a:lnSpc>
                <a:spcPct val="102000"/>
              </a:lnSpc>
              <a:spcBef>
                <a:spcPct val="20000"/>
              </a:spcBef>
              <a:spcAft>
                <a:spcPct val="0"/>
              </a:spcAft>
              <a:buClrTx/>
              <a:buSzPct val="9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rPr>
              <a:t>Logistics – Asset management</a:t>
            </a:r>
          </a:p>
          <a:p>
            <a:pPr marL="706438" marR="0" lvl="1" indent="-306388" algn="l" defTabSz="914400" rtl="0" eaLnBrk="1" fontAlgn="base" latinLnBrk="0" hangingPunct="1">
              <a:lnSpc>
                <a:spcPct val="102000"/>
              </a:lnSpc>
              <a:spcBef>
                <a:spcPct val="20000"/>
              </a:spcBef>
              <a:spcAft>
                <a:spcPct val="0"/>
              </a:spcAft>
              <a:buClrTx/>
              <a:buSzPct val="9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2000" b="1" i="0" u="none" strike="noStrike" kern="0" cap="none" spc="0" normalizeH="0" baseline="0" noProof="0" dirty="0">
              <a:ln>
                <a:noFill/>
              </a:ln>
              <a:solidFill>
                <a:srgbClr val="333333"/>
              </a:solidFill>
              <a:effectLst/>
              <a:uLnTx/>
              <a:uFillTx/>
              <a:latin typeface="Arial"/>
            </a:endParaRPr>
          </a:p>
          <a:p>
            <a:pPr marL="706438" marR="0" lvl="1" indent="-306388" algn="l" defTabSz="914400" rtl="0" eaLnBrk="1" fontAlgn="base" latinLnBrk="0" hangingPunct="1">
              <a:lnSpc>
                <a:spcPct val="102000"/>
              </a:lnSpc>
              <a:spcBef>
                <a:spcPct val="20000"/>
              </a:spcBef>
              <a:spcAft>
                <a:spcPct val="0"/>
              </a:spcAft>
              <a:buClrTx/>
              <a:buSzPct val="9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err="1">
                <a:ln>
                  <a:noFill/>
                </a:ln>
                <a:solidFill>
                  <a:srgbClr val="333333"/>
                </a:solidFill>
                <a:effectLst/>
                <a:uLnTx/>
                <a:uFillTx/>
                <a:latin typeface="Arial"/>
              </a:rPr>
              <a:t>TechDesk</a:t>
            </a:r>
            <a:r>
              <a:rPr kumimoji="0" lang="en-GB" sz="2000" b="1" i="0" u="none" strike="noStrike" kern="0" cap="none" spc="0" normalizeH="0" baseline="0" noProof="0" dirty="0">
                <a:ln>
                  <a:noFill/>
                </a:ln>
                <a:solidFill>
                  <a:srgbClr val="333333"/>
                </a:solidFill>
                <a:effectLst/>
                <a:uLnTx/>
                <a:uFillTx/>
                <a:latin typeface="Arial"/>
              </a:rPr>
              <a:t> – Desktop &amp; Laptop management (L1, L2 support)</a:t>
            </a:r>
          </a:p>
          <a:p>
            <a:pPr marL="706438" marR="0" lvl="1" indent="-306388" algn="l" defTabSz="914400" rtl="0" eaLnBrk="1" fontAlgn="base" latinLnBrk="0" hangingPunct="1">
              <a:lnSpc>
                <a:spcPct val="102000"/>
              </a:lnSpc>
              <a:spcBef>
                <a:spcPct val="20000"/>
              </a:spcBef>
              <a:spcAft>
                <a:spcPct val="0"/>
              </a:spcAft>
              <a:buClrTx/>
              <a:buSzPct val="9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2000" b="1" i="0" u="none" strike="noStrike" kern="0" cap="none" spc="0" normalizeH="0" baseline="0" noProof="0" dirty="0">
              <a:ln>
                <a:noFill/>
              </a:ln>
              <a:solidFill>
                <a:srgbClr val="333333"/>
              </a:solidFill>
              <a:effectLst/>
              <a:uLnTx/>
              <a:uFillTx/>
              <a:latin typeface="Arial"/>
            </a:endParaRPr>
          </a:p>
          <a:p>
            <a:pPr marL="706438" marR="0" lvl="1" indent="-306388" algn="l" defTabSz="914400" rtl="0" eaLnBrk="1" fontAlgn="base" latinLnBrk="0" hangingPunct="1">
              <a:lnSpc>
                <a:spcPct val="102000"/>
              </a:lnSpc>
              <a:spcBef>
                <a:spcPct val="20000"/>
              </a:spcBef>
              <a:spcAft>
                <a:spcPct val="0"/>
              </a:spcAft>
              <a:buClrTx/>
              <a:buSzPct val="9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a:ln>
                  <a:noFill/>
                </a:ln>
                <a:solidFill>
                  <a:srgbClr val="333333"/>
                </a:solidFill>
                <a:effectLst/>
                <a:uLnTx/>
                <a:uFillTx/>
                <a:latin typeface="Arial"/>
              </a:rPr>
              <a:t>Sysadmin – System management (L3 support)</a:t>
            </a:r>
          </a:p>
          <a:p>
            <a:pPr marL="706438" marR="0" lvl="1" indent="-306388" algn="l" defTabSz="914400" rtl="0" eaLnBrk="1" fontAlgn="base" latinLnBrk="0" hangingPunct="1">
              <a:lnSpc>
                <a:spcPct val="102000"/>
              </a:lnSpc>
              <a:spcBef>
                <a:spcPct val="20000"/>
              </a:spcBef>
              <a:spcAft>
                <a:spcPct val="0"/>
              </a:spcAft>
              <a:buClrTx/>
              <a:buSzPct val="9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2000" b="1" i="0" u="none" strike="noStrike" kern="0" cap="none" spc="0" normalizeH="0" baseline="0" noProof="0" dirty="0">
              <a:ln>
                <a:noFill/>
              </a:ln>
              <a:solidFill>
                <a:srgbClr val="333333"/>
              </a:solidFill>
              <a:effectLst/>
              <a:uLnTx/>
              <a:uFillTx/>
              <a:latin typeface="Arial"/>
            </a:endParaRPr>
          </a:p>
          <a:p>
            <a:pPr marL="706438" lvl="1" indent="-306388" defTabSz="914400" eaLnBrk="1" hangingPunct="1">
              <a:lnSpc>
                <a:spcPct val="102000"/>
              </a:lnSpc>
              <a:buClrTx/>
              <a:buSzPct val="90000"/>
              <a:buFont typeface="Wingdings" pitchFamily="2" charset="2"/>
              <a:buChar char="ü"/>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kumimoji="0" lang="en-GB" sz="2000" b="1" i="0" u="none" strike="noStrike" kern="0" cap="none" spc="0" normalizeH="0" baseline="0" noProof="0" dirty="0" err="1">
                <a:ln>
                  <a:noFill/>
                </a:ln>
                <a:solidFill>
                  <a:srgbClr val="333333"/>
                </a:solidFill>
                <a:effectLst/>
                <a:uLnTx/>
                <a:uFillTx/>
                <a:latin typeface="Arial"/>
              </a:rPr>
              <a:t>NetAdmin</a:t>
            </a:r>
            <a:r>
              <a:rPr kumimoji="0" lang="en-GB" sz="2000" b="1" i="0" u="none" strike="noStrike" kern="0" cap="none" spc="0" normalizeH="0" baseline="0" noProof="0" dirty="0">
                <a:ln>
                  <a:noFill/>
                </a:ln>
                <a:solidFill>
                  <a:srgbClr val="333333"/>
                </a:solidFill>
                <a:effectLst/>
                <a:uLnTx/>
                <a:uFillTx/>
                <a:latin typeface="Arial"/>
              </a:rPr>
              <a:t> (</a:t>
            </a:r>
            <a:r>
              <a:rPr kumimoji="0" lang="en-GB" sz="2000" b="1" i="0" u="none" strike="noStrike" kern="0" cap="none" spc="0" normalizeH="0" baseline="0" noProof="0" dirty="0" err="1">
                <a:ln>
                  <a:noFill/>
                </a:ln>
                <a:solidFill>
                  <a:srgbClr val="333333"/>
                </a:solidFill>
                <a:effectLst/>
                <a:uLnTx/>
                <a:uFillTx/>
                <a:latin typeface="Arial"/>
              </a:rPr>
              <a:t>Comms</a:t>
            </a:r>
            <a:r>
              <a:rPr lang="en-GB" sz="2000" b="1" kern="0" dirty="0">
                <a:latin typeface="Arial"/>
              </a:rPr>
              <a:t>) – </a:t>
            </a:r>
            <a:r>
              <a:rPr kumimoji="0" lang="en-GB" sz="2000" b="1" i="0" u="none" strike="noStrike" kern="0" cap="none" spc="0" normalizeH="0" baseline="0" noProof="0" dirty="0">
                <a:ln>
                  <a:noFill/>
                </a:ln>
                <a:solidFill>
                  <a:srgbClr val="333333"/>
                </a:solidFill>
                <a:effectLst/>
                <a:uLnTx/>
                <a:uFillTx/>
                <a:latin typeface="Arial"/>
              </a:rPr>
              <a:t>LAN &amp; WAN management</a:t>
            </a:r>
          </a:p>
          <a:p>
            <a:pPr marL="400050" marR="0" lvl="1" indent="0" algn="l" defTabSz="914400" rtl="0" eaLnBrk="1" fontAlgn="base" latinLnBrk="0" hangingPunct="1">
              <a:lnSpc>
                <a:spcPct val="102000"/>
              </a:lnSpc>
              <a:spcBef>
                <a:spcPct val="20000"/>
              </a:spcBef>
              <a:spcAft>
                <a:spcPct val="0"/>
              </a:spcAft>
              <a:buClrTx/>
              <a:buSzPct val="90000"/>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2000" b="1" i="0" u="none" strike="noStrike" kern="0" cap="none" spc="0" normalizeH="0" baseline="0" noProof="0" dirty="0">
              <a:ln>
                <a:noFill/>
              </a:ln>
              <a:solidFill>
                <a:srgbClr val="333333"/>
              </a:solidFill>
              <a:effectLst/>
              <a:uLnTx/>
              <a:uFillTx/>
              <a:latin typeface="Arial"/>
            </a:endParaRPr>
          </a:p>
        </p:txBody>
      </p:sp>
      <p:pic>
        <p:nvPicPr>
          <p:cNvPr id="4"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16513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0" cap="none" spc="0" normalizeH="0" baseline="0" noProof="0">
                <a:ln>
                  <a:noFill/>
                </a:ln>
                <a:solidFill>
                  <a:srgbClr val="A50021"/>
                </a:solidFill>
                <a:effectLst/>
                <a:uLnTx/>
                <a:uFillTx/>
                <a:latin typeface="Arial"/>
                <a:ea typeface="+mj-ea"/>
                <a:cs typeface="+mj-cs"/>
              </a:rPr>
              <a:t>Roles &amp; Responsibilities – Servicedesk (IT Helpdesk)</a:t>
            </a:r>
            <a:endParaRPr kumimoji="0" lang="en-GB"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mj-ea"/>
              <a:cs typeface="+mj-cs"/>
            </a:endParaRPr>
          </a:p>
        </p:txBody>
      </p:sp>
      <p:sp>
        <p:nvSpPr>
          <p:cNvPr id="7" name="Rectangle 2"/>
          <p:cNvSpPr txBox="1">
            <a:spLocks noChangeArrowheads="1"/>
          </p:cNvSpPr>
          <p:nvPr/>
        </p:nvSpPr>
        <p:spPr bwMode="auto">
          <a:xfrm>
            <a:off x="228600" y="1128156"/>
            <a:ext cx="8763000" cy="5557652"/>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0" marR="0" lvl="0" indent="0" algn="l" defTabSz="914400" rtl="0" eaLnBrk="1" fontAlgn="base" latinLnBrk="0" hangingPunct="1">
              <a:lnSpc>
                <a:spcPct val="150000"/>
              </a:lnSpc>
              <a:spcBef>
                <a:spcPct val="20000"/>
              </a:spcBef>
              <a:spcAft>
                <a:spcPct val="0"/>
              </a:spcAft>
              <a:buClr>
                <a:srgbClr val="666699"/>
              </a:buClr>
              <a:buSzPct val="130000"/>
              <a:buFontTx/>
              <a:buNone/>
              <a:tabLst/>
              <a:defRPr/>
            </a:pPr>
            <a:r>
              <a:rPr kumimoji="0" lang="en-US" sz="2400" b="1" i="0" u="none" strike="noStrike" kern="0" cap="none" spc="0" normalizeH="0" baseline="0" noProof="0" dirty="0">
                <a:ln>
                  <a:noFill/>
                </a:ln>
                <a:solidFill>
                  <a:srgbClr val="333333"/>
                </a:solidFill>
                <a:effectLst/>
                <a:uLnTx/>
                <a:uFillTx/>
                <a:latin typeface="Arial"/>
                <a:ea typeface="+mn-ea"/>
                <a:cs typeface="+mn-cs"/>
              </a:rPr>
              <a:t>Contact Details</a:t>
            </a:r>
            <a:r>
              <a:rPr kumimoji="0" lang="en-US" sz="2000" b="1" i="0" u="none" strike="noStrike" kern="0" cap="none" spc="0" normalizeH="0" baseline="0" noProof="0" dirty="0">
                <a:ln>
                  <a:noFill/>
                </a:ln>
                <a:solidFill>
                  <a:srgbClr val="333333"/>
                </a:solidFill>
                <a:effectLst/>
                <a:uLnTx/>
                <a:uFillTx/>
                <a:latin typeface="Arial"/>
                <a:ea typeface="+mn-ea"/>
                <a:cs typeface="+mn-cs"/>
              </a:rPr>
              <a:t>	</a:t>
            </a:r>
          </a:p>
          <a:p>
            <a:pPr marL="0" marR="0" lvl="0" indent="0" algn="l" defTabSz="914400" rtl="0" eaLnBrk="1" fontAlgn="base" latinLnBrk="0" hangingPunct="1">
              <a:lnSpc>
                <a:spcPct val="150000"/>
              </a:lnSpc>
              <a:spcBef>
                <a:spcPct val="20000"/>
              </a:spcBef>
              <a:spcAft>
                <a:spcPct val="0"/>
              </a:spcAft>
              <a:buClr>
                <a:srgbClr val="666699"/>
              </a:buClr>
              <a:buSzPct val="130000"/>
              <a:buFontTx/>
              <a:buNone/>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Ext.: (020 6607 4040)		</a:t>
            </a:r>
            <a:r>
              <a:rPr kumimoji="0" lang="en-US" sz="2000" b="1" i="0" u="sng" strike="noStrike" kern="0" cap="none" spc="0" normalizeH="0" baseline="0" noProof="0" dirty="0">
                <a:ln>
                  <a:noFill/>
                </a:ln>
                <a:solidFill>
                  <a:srgbClr val="BBE0E3">
                    <a:lumMod val="75000"/>
                  </a:srgbClr>
                </a:solidFill>
                <a:effectLst/>
                <a:uLnTx/>
                <a:uFillTx/>
                <a:latin typeface="Arial"/>
                <a:ea typeface="+mn-ea"/>
                <a:cs typeface="+mn-cs"/>
                <a:hlinkClick r:id="rId3"/>
              </a:rPr>
              <a:t>ITHelpDesk@zensar.com</a:t>
            </a:r>
            <a:endParaRPr kumimoji="0" lang="en-US" sz="2000" b="1" i="0" u="sng" strike="noStrike" kern="0" cap="none" spc="0" normalizeH="0" baseline="0" noProof="0" dirty="0">
              <a:ln>
                <a:noFill/>
              </a:ln>
              <a:solidFill>
                <a:srgbClr val="BBE0E3">
                  <a:lumMod val="75000"/>
                </a:srgbClr>
              </a:solidFill>
              <a:effectLst/>
              <a:uLnTx/>
              <a:uFillTx/>
              <a:latin typeface="Arial"/>
              <a:ea typeface="+mn-ea"/>
              <a:cs typeface="+mn-cs"/>
            </a:endParaRP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Routing Incidents/service requests raised through Information Services Servicedesk to appropriate support group.</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Monitoring the ticket system, the status and follow up on progress of all Open/Pending Incidents/Requests.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E-form Management (Additional Software, Privilege request)</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Tech desk support and resource coordination</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SLA Monitoring(Response &amp; Resolution)</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dirty="0">
                <a:ln>
                  <a:noFill/>
                </a:ln>
                <a:solidFill>
                  <a:srgbClr val="333333"/>
                </a:solidFill>
                <a:effectLst/>
                <a:uLnTx/>
                <a:uFillTx/>
                <a:latin typeface="Arial"/>
                <a:ea typeface="+mn-ea"/>
                <a:cs typeface="+mn-cs"/>
              </a:rPr>
              <a:t>Password Reset</a:t>
            </a:r>
          </a:p>
          <a:p>
            <a:pPr marL="306388" marR="0" lvl="0" indent="-306388" algn="l" defTabSz="914400" rtl="0" eaLnBrk="1" fontAlgn="base" latinLnBrk="0" hangingPunct="1">
              <a:lnSpc>
                <a:spcPct val="102000"/>
              </a:lnSpc>
              <a:spcBef>
                <a:spcPct val="20000"/>
              </a:spcBef>
              <a:spcAft>
                <a:spcPct val="0"/>
              </a:spcAft>
              <a:buClr>
                <a:srgbClr val="CC6633"/>
              </a:buClr>
              <a:buSzPct val="90000"/>
              <a:buFontTx/>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1400" b="0" i="0" u="none" strike="noStrike" kern="0" cap="none" spc="0" normalizeH="0" baseline="0" noProof="0" dirty="0">
              <a:ln>
                <a:noFill/>
              </a:ln>
              <a:solidFill>
                <a:srgbClr val="333333"/>
              </a:solidFill>
              <a:effectLst/>
              <a:uLnTx/>
              <a:uFillTx/>
              <a:latin typeface="Arial"/>
              <a:ea typeface="+mn-ea"/>
              <a:cs typeface="+mn-cs"/>
            </a:endParaRPr>
          </a:p>
        </p:txBody>
      </p:sp>
      <p:pic>
        <p:nvPicPr>
          <p:cNvPr id="4" name="Picture 2" descr="cid:image005.png@01D362C2.42F890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532848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358775" y="236538"/>
            <a:ext cx="7148513" cy="879475"/>
          </a:xfrm>
          <a:prstGeom prst="rect">
            <a:avLst/>
          </a:prstGeom>
          <a:noFill/>
          <a:ln w="9525">
            <a:noFill/>
            <a:miter lim="800000"/>
            <a:headEnd/>
            <a:tailEnd/>
          </a:ln>
          <a:effectLst>
            <a:outerShdw dist="17961" dir="2700000" algn="ctr" rotWithShape="0">
              <a:srgbClr val="808080"/>
            </a:outerShdw>
          </a:effec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2800" b="1">
                <a:solidFill>
                  <a:srgbClr val="A50021"/>
                </a:solidFill>
                <a:latin typeface="+mj-lt"/>
                <a:ea typeface="+mj-ea"/>
                <a:cs typeface="+mj-cs"/>
              </a:defRPr>
            </a:lvl1pPr>
            <a:lvl2pPr algn="l" rtl="0" eaLnBrk="0" fontAlgn="base" hangingPunct="0">
              <a:spcBef>
                <a:spcPct val="0"/>
              </a:spcBef>
              <a:spcAft>
                <a:spcPct val="0"/>
              </a:spcAft>
              <a:defRPr sz="2800" b="1">
                <a:solidFill>
                  <a:srgbClr val="A50021"/>
                </a:solidFill>
                <a:latin typeface="Arial" pitchFamily="34" charset="0"/>
              </a:defRPr>
            </a:lvl2pPr>
            <a:lvl3pPr algn="l" rtl="0" eaLnBrk="0" fontAlgn="base" hangingPunct="0">
              <a:spcBef>
                <a:spcPct val="0"/>
              </a:spcBef>
              <a:spcAft>
                <a:spcPct val="0"/>
              </a:spcAft>
              <a:defRPr sz="2800" b="1">
                <a:solidFill>
                  <a:srgbClr val="A50021"/>
                </a:solidFill>
                <a:latin typeface="Arial" pitchFamily="34" charset="0"/>
              </a:defRPr>
            </a:lvl3pPr>
            <a:lvl4pPr algn="l" rtl="0" eaLnBrk="0" fontAlgn="base" hangingPunct="0">
              <a:spcBef>
                <a:spcPct val="0"/>
              </a:spcBef>
              <a:spcAft>
                <a:spcPct val="0"/>
              </a:spcAft>
              <a:defRPr sz="2800" b="1">
                <a:solidFill>
                  <a:srgbClr val="A50021"/>
                </a:solidFill>
                <a:latin typeface="Arial" pitchFamily="34" charset="0"/>
              </a:defRPr>
            </a:lvl4pPr>
            <a:lvl5pPr algn="l" rtl="0" eaLnBrk="0" fontAlgn="base" hangingPunct="0">
              <a:spcBef>
                <a:spcPct val="0"/>
              </a:spcBef>
              <a:spcAft>
                <a:spcPct val="0"/>
              </a:spcAft>
              <a:defRPr sz="2800" b="1">
                <a:solidFill>
                  <a:srgbClr val="A50021"/>
                </a:solidFill>
                <a:latin typeface="Arial" pitchFamily="34" charset="0"/>
              </a:defRPr>
            </a:lvl5pPr>
            <a:lvl6pPr marL="457200" algn="l" rtl="0" fontAlgn="base">
              <a:spcBef>
                <a:spcPct val="0"/>
              </a:spcBef>
              <a:spcAft>
                <a:spcPct val="0"/>
              </a:spcAft>
              <a:defRPr sz="2800" b="1">
                <a:solidFill>
                  <a:srgbClr val="A50021"/>
                </a:solidFill>
                <a:latin typeface="Arial" pitchFamily="34" charset="0"/>
              </a:defRPr>
            </a:lvl6pPr>
            <a:lvl7pPr marL="914400" algn="l" rtl="0" fontAlgn="base">
              <a:spcBef>
                <a:spcPct val="0"/>
              </a:spcBef>
              <a:spcAft>
                <a:spcPct val="0"/>
              </a:spcAft>
              <a:defRPr sz="2800" b="1">
                <a:solidFill>
                  <a:srgbClr val="A50021"/>
                </a:solidFill>
                <a:latin typeface="Arial" pitchFamily="34" charset="0"/>
              </a:defRPr>
            </a:lvl7pPr>
            <a:lvl8pPr marL="1371600" algn="l" rtl="0" fontAlgn="base">
              <a:spcBef>
                <a:spcPct val="0"/>
              </a:spcBef>
              <a:spcAft>
                <a:spcPct val="0"/>
              </a:spcAft>
              <a:defRPr sz="2800" b="1">
                <a:solidFill>
                  <a:srgbClr val="A50021"/>
                </a:solidFill>
                <a:latin typeface="Arial" pitchFamily="34" charset="0"/>
              </a:defRPr>
            </a:lvl8pPr>
            <a:lvl9pPr marL="1828800" algn="l" rtl="0" fontAlgn="base">
              <a:spcBef>
                <a:spcPct val="0"/>
              </a:spcBef>
              <a:spcAft>
                <a:spcPct val="0"/>
              </a:spcAft>
              <a:defRPr sz="2800" b="1">
                <a:solidFill>
                  <a:srgbClr val="A50021"/>
                </a:solidFill>
                <a:latin typeface="Arial" pitchFamily="34" charset="0"/>
              </a:defRPr>
            </a:lvl9pPr>
          </a:lstStyle>
          <a:p>
            <a:pPr marL="0" marR="0" lvl="0" indent="0" algn="l" defTabSz="914400" rtl="0" eaLnBrk="1" fontAlgn="base" latinLnBrk="0" hangingPunct="1">
              <a:lnSpc>
                <a:spcPct val="101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0" cap="none" spc="0" normalizeH="0" baseline="0" noProof="0">
                <a:ln>
                  <a:noFill/>
                </a:ln>
                <a:solidFill>
                  <a:srgbClr val="A50021"/>
                </a:solidFill>
                <a:effectLst/>
                <a:uLnTx/>
                <a:uFillTx/>
                <a:latin typeface="Arial"/>
                <a:ea typeface="+mj-ea"/>
                <a:cs typeface="+mj-cs"/>
              </a:rPr>
              <a:t>Roles &amp; Responsibilities - Logistics</a:t>
            </a:r>
            <a:endParaRPr kumimoji="0" lang="en-GB"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mj-ea"/>
              <a:cs typeface="+mj-cs"/>
            </a:endParaRPr>
          </a:p>
        </p:txBody>
      </p:sp>
      <p:sp>
        <p:nvSpPr>
          <p:cNvPr id="5" name="Rectangle 2"/>
          <p:cNvSpPr txBox="1">
            <a:spLocks noChangeArrowheads="1"/>
          </p:cNvSpPr>
          <p:nvPr/>
        </p:nvSpPr>
        <p:spPr bwMode="auto">
          <a:xfrm>
            <a:off x="228600" y="1219200"/>
            <a:ext cx="8763000" cy="52578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2900" indent="-342900" algn="l" rtl="0" eaLnBrk="0" fontAlgn="base" hangingPunct="0">
              <a:spcBef>
                <a:spcPct val="20000"/>
              </a:spcBef>
              <a:spcAft>
                <a:spcPct val="0"/>
              </a:spcAft>
              <a:buClr>
                <a:srgbClr val="666699"/>
              </a:buClr>
              <a:buSzPct val="130000"/>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rgbClr val="333333"/>
                </a:solidFill>
                <a:latin typeface="+mn-lt"/>
              </a:defRPr>
            </a:lvl2pPr>
            <a:lvl3pPr marL="1143000" indent="-228600" algn="l" rtl="0" eaLnBrk="0" fontAlgn="base" hangingPunct="0">
              <a:spcBef>
                <a:spcPct val="20000"/>
              </a:spcBef>
              <a:spcAft>
                <a:spcPct val="0"/>
              </a:spcAft>
              <a:buChar char="•"/>
              <a:defRPr sz="2400">
                <a:solidFill>
                  <a:srgbClr val="333333"/>
                </a:solidFill>
                <a:latin typeface="+mn-lt"/>
              </a:defRPr>
            </a:lvl3pPr>
            <a:lvl4pPr marL="1600200" indent="-228600" algn="l" rtl="0" eaLnBrk="0" fontAlgn="base" hangingPunct="0">
              <a:spcBef>
                <a:spcPct val="20000"/>
              </a:spcBef>
              <a:spcAft>
                <a:spcPct val="0"/>
              </a:spcAft>
              <a:buChar char="–"/>
              <a:defRPr sz="2000">
                <a:solidFill>
                  <a:srgbClr val="333333"/>
                </a:solidFill>
                <a:latin typeface="+mn-lt"/>
              </a:defRPr>
            </a:lvl4pPr>
            <a:lvl5pPr marL="2057400" indent="-228600" algn="l" rtl="0" eaLnBrk="0" fontAlgn="base" hangingPunct="0">
              <a:spcBef>
                <a:spcPct val="20000"/>
              </a:spcBef>
              <a:spcAft>
                <a:spcPct val="0"/>
              </a:spcAft>
              <a:buChar char="»"/>
              <a:defRPr sz="2000">
                <a:solidFill>
                  <a:srgbClr val="333333"/>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a:lstStyle>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a:ln>
                  <a:noFill/>
                </a:ln>
                <a:solidFill>
                  <a:srgbClr val="333333"/>
                </a:solidFill>
                <a:effectLst/>
                <a:uLnTx/>
                <a:uFillTx/>
                <a:latin typeface="Arial"/>
                <a:ea typeface="+mn-ea"/>
                <a:cs typeface="+mn-cs"/>
              </a:rPr>
              <a:t>E-form Management ( Consumable &amp; Spares  Permanent/Temp hardware, Shifting request)</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a:ln>
                  <a:noFill/>
                </a:ln>
                <a:solidFill>
                  <a:srgbClr val="333333"/>
                </a:solidFill>
                <a:effectLst/>
                <a:uLnTx/>
                <a:uFillTx/>
                <a:latin typeface="Arial"/>
                <a:ea typeface="+mn-ea"/>
                <a:cs typeface="+mn-cs"/>
              </a:rPr>
              <a:t>Asset allocation, de-allocation, movement of  assets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a:ln>
                  <a:noFill/>
                </a:ln>
                <a:solidFill>
                  <a:srgbClr val="333333"/>
                </a:solidFill>
                <a:effectLst/>
                <a:uLnTx/>
                <a:uFillTx/>
                <a:latin typeface="Arial"/>
                <a:ea typeface="+mn-ea"/>
                <a:cs typeface="+mn-cs"/>
              </a:rPr>
              <a:t>Hardware &amp; software inventory management</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a:ln>
                  <a:noFill/>
                </a:ln>
                <a:solidFill>
                  <a:srgbClr val="333333"/>
                </a:solidFill>
                <a:effectLst/>
                <a:uLnTx/>
                <a:uFillTx/>
                <a:latin typeface="Arial"/>
                <a:ea typeface="+mn-ea"/>
                <a:cs typeface="+mn-cs"/>
              </a:rPr>
              <a:t>Purchase Requisition initiation and invoice processing for all IT assets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a:ln>
                  <a:noFill/>
                </a:ln>
                <a:solidFill>
                  <a:srgbClr val="333333"/>
                </a:solidFill>
                <a:effectLst/>
                <a:uLnTx/>
                <a:uFillTx/>
                <a:latin typeface="Arial"/>
                <a:ea typeface="+mn-ea"/>
                <a:cs typeface="+mn-cs"/>
              </a:rPr>
              <a:t>Consumables &amp; Spares management</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a:ln>
                  <a:noFill/>
                </a:ln>
                <a:solidFill>
                  <a:srgbClr val="333333"/>
                </a:solidFill>
                <a:effectLst/>
                <a:uLnTx/>
                <a:uFillTx/>
                <a:latin typeface="Arial"/>
                <a:ea typeface="+mn-ea"/>
                <a:cs typeface="+mn-cs"/>
              </a:rPr>
              <a:t>Service reviews of all vendors</a:t>
            </a:r>
          </a:p>
          <a:p>
            <a:pPr marL="342900" marR="0" lvl="0" indent="-342900" algn="l" defTabSz="914400" rtl="0" eaLnBrk="1" fontAlgn="base" latinLnBrk="0" hangingPunct="1">
              <a:lnSpc>
                <a:spcPct val="150000"/>
              </a:lnSpc>
              <a:spcBef>
                <a:spcPct val="20000"/>
              </a:spcBef>
              <a:spcAft>
                <a:spcPct val="0"/>
              </a:spcAft>
              <a:buClr>
                <a:srgbClr val="666699"/>
              </a:buClr>
              <a:buSzPct val="130000"/>
              <a:buFont typeface="Wingdings" pitchFamily="2" charset="2"/>
              <a:buChar char="ü"/>
              <a:tabLst/>
              <a:defRPr/>
            </a:pPr>
            <a:r>
              <a:rPr kumimoji="0" lang="en-US" sz="2000" b="1" i="0" u="none" strike="noStrike" kern="0" cap="none" spc="0" normalizeH="0" baseline="0" noProof="0">
                <a:ln>
                  <a:noFill/>
                </a:ln>
                <a:solidFill>
                  <a:srgbClr val="333333"/>
                </a:solidFill>
                <a:effectLst/>
                <a:uLnTx/>
                <a:uFillTx/>
                <a:latin typeface="Arial"/>
                <a:ea typeface="+mn-ea"/>
                <a:cs typeface="+mn-cs"/>
              </a:rPr>
              <a:t>Customer Supplied Items Management</a:t>
            </a:r>
          </a:p>
          <a:p>
            <a:pPr marL="306388" marR="0" lvl="0" indent="-306388" algn="l" defTabSz="914400" rtl="0" eaLnBrk="1" fontAlgn="base" latinLnBrk="0" hangingPunct="1">
              <a:lnSpc>
                <a:spcPct val="102000"/>
              </a:lnSpc>
              <a:spcBef>
                <a:spcPct val="20000"/>
              </a:spcBef>
              <a:spcAft>
                <a:spcPct val="0"/>
              </a:spcAft>
              <a:buClr>
                <a:srgbClr val="CC6633"/>
              </a:buClr>
              <a:buSzPct val="90000"/>
              <a:buFontTx/>
              <a:buNone/>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kumimoji="0" lang="en-GB" sz="2000" b="1" i="0" u="none" strike="noStrike" kern="0" cap="none" spc="0" normalizeH="0" baseline="0" noProof="0" dirty="0">
              <a:ln>
                <a:noFill/>
              </a:ln>
              <a:solidFill>
                <a:srgbClr val="333333"/>
              </a:solidFill>
              <a:effectLst/>
              <a:uLnTx/>
              <a:uFillTx/>
              <a:latin typeface="Arial"/>
              <a:ea typeface="+mn-ea"/>
              <a:cs typeface="+mn-cs"/>
            </a:endParaRPr>
          </a:p>
        </p:txBody>
      </p:sp>
      <p:pic>
        <p:nvPicPr>
          <p:cNvPr id="6" name="Picture 2" descr="cid:image005.png@01D362C2.42F89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89" y="0"/>
            <a:ext cx="2190360" cy="9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687929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2861</TotalTime>
  <Words>1974</Words>
  <Application>Microsoft Office PowerPoint</Application>
  <PresentationFormat>Widescreen</PresentationFormat>
  <Paragraphs>489</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Orwill Sebastian</dc:creator>
  <cp:lastModifiedBy>Orwill Sebastian</cp:lastModifiedBy>
  <cp:revision>36</cp:revision>
  <dcterms:created xsi:type="dcterms:W3CDTF">2018-05-14T08:46:12Z</dcterms:created>
  <dcterms:modified xsi:type="dcterms:W3CDTF">2019-03-15T10:53:28Z</dcterms:modified>
</cp:coreProperties>
</file>