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900F96-FFCA-401C-90AA-563208949DE8}">
  <a:tblStyle styleId="{01900F96-FFCA-401C-90AA-563208949D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a2696ac7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a2696ac7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b180916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b180916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9090756a_1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9090756a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a2696ac7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a2696ac7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4F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386075" y="381000"/>
            <a:ext cx="8376925" cy="4381500"/>
            <a:chOff x="386075" y="381000"/>
            <a:chExt cx="8376925" cy="4381500"/>
          </a:xfrm>
        </p:grpSpPr>
        <p:sp>
          <p:nvSpPr>
            <p:cNvPr id="61" name="Google Shape;61;p14"/>
            <p:cNvSpPr/>
            <p:nvPr/>
          </p:nvSpPr>
          <p:spPr>
            <a:xfrm>
              <a:off x="386075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620200" y="46248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191800" y="46248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620200" y="44871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28875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71675" y="4599625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8477400" y="46248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8334600" y="44871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8334600" y="46248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8477400" y="44871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620200" y="43494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477400" y="43494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620200" y="42117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620200" y="3810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477400" y="5187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549250"/>
            <a:ext cx="8512200" cy="123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15900" y="1803775"/>
            <a:ext cx="4242600" cy="73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549250"/>
            <a:ext cx="8512200" cy="12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County House Sells Model</a:t>
            </a:r>
            <a:endParaRPr/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5900" y="180377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regression model for analyzing house sales in Northwestern County.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49300" y="131125"/>
            <a:ext cx="8007000" cy="6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Final Model</a:t>
            </a:r>
            <a:endParaRPr sz="3180"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49300" y="1267650"/>
            <a:ext cx="4065600" cy="30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model of the best fit was a polynomial curve of degree 3.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It scored a good training score and a better testing score, compared to other models making it the go to model.</a:t>
            </a:r>
            <a:endParaRPr b="1"/>
          </a:p>
        </p:txBody>
      </p:sp>
      <p:sp>
        <p:nvSpPr>
          <p:cNvPr id="179" name="Google Shape;179;p24"/>
          <p:cNvSpPr txBox="1"/>
          <p:nvPr/>
        </p:nvSpPr>
        <p:spPr>
          <a:xfrm>
            <a:off x="473550" y="827188"/>
            <a:ext cx="305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Model Used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4921300" y="1267650"/>
            <a:ext cx="4065600" cy="30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This model is off by with $ 189967.67.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Prices of houses as start from $ 293956.31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 good number of points passed the </a:t>
            </a:r>
            <a:r>
              <a:rPr b="1" lang="en"/>
              <a:t>normality</a:t>
            </a:r>
            <a:r>
              <a:rPr b="1" lang="en"/>
              <a:t> check.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Existence of high </a:t>
            </a:r>
            <a:r>
              <a:rPr b="1" lang="en"/>
              <a:t>multicollinearity</a:t>
            </a:r>
            <a:r>
              <a:rPr b="1" lang="en"/>
              <a:t>.</a:t>
            </a:r>
            <a:endParaRPr b="1"/>
          </a:p>
        </p:txBody>
      </p:sp>
      <p:sp>
        <p:nvSpPr>
          <p:cNvPr id="181" name="Google Shape;181;p24"/>
          <p:cNvSpPr txBox="1"/>
          <p:nvPr/>
        </p:nvSpPr>
        <p:spPr>
          <a:xfrm>
            <a:off x="5045550" y="827188"/>
            <a:ext cx="305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Interpretation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49300" y="131125"/>
            <a:ext cx="8007000" cy="6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Conclusion</a:t>
            </a:r>
            <a:endParaRPr sz="3180"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49300" y="786925"/>
            <a:ext cx="8415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Confidence in this model should not be that much it should only be used for predictive purpose, the reason is some of the linear regression rules are being violated.</a:t>
            </a:r>
            <a:endParaRPr b="1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makes prediction of houses not 100% efficient but roughly 52% efficient.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Goal: To come up with a regression model which can help </a:t>
            </a: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with the prediction of house prices.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45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Stakeholders at King County Real Estate company, have been </a:t>
            </a:r>
            <a:r>
              <a:rPr lang="en" sz="1800"/>
              <a:t>having</a:t>
            </a:r>
            <a:r>
              <a:rPr lang="en" sz="1800"/>
              <a:t> problems </a:t>
            </a:r>
            <a:r>
              <a:rPr lang="en" sz="1800"/>
              <a:t>determining</a:t>
            </a:r>
            <a:r>
              <a:rPr lang="en" sz="1800"/>
              <a:t> which house features have the most impact on house sales.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By going through various linear regression models and coming up with a good model, this problem will be solved.</a:t>
            </a:r>
            <a:endParaRPr sz="1800"/>
          </a:p>
        </p:txBody>
      </p:sp>
      <p:cxnSp>
        <p:nvCxnSpPr>
          <p:cNvPr id="97" name="Google Shape;97;p1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600" y="908450"/>
            <a:ext cx="3003900" cy="30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from the side of a hand pushing a knob on an audio mixer" id="103" name="Google Shape;103;p18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By selecting two of the best correlated features with the price and constructing various models till the best model is recognized. This is how the problem will be solved.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Milestones</a:t>
            </a:r>
            <a:endParaRPr i="1" sz="1600"/>
          </a:p>
        </p:txBody>
      </p:sp>
      <p:cxnSp>
        <p:nvCxnSpPr>
          <p:cNvPr id="111" name="Google Shape;111;p19"/>
          <p:cNvCxnSpPr/>
          <p:nvPr/>
        </p:nvCxnSpPr>
        <p:spPr>
          <a:xfrm rot="10800000">
            <a:off x="680050" y="21524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2" name="Google Shape;112;p19"/>
          <p:cNvSpPr txBox="1"/>
          <p:nvPr>
            <p:ph type="title"/>
          </p:nvPr>
        </p:nvSpPr>
        <p:spPr>
          <a:xfrm>
            <a:off x="727112" y="1919099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>
                <a:solidFill>
                  <a:schemeClr val="dk1"/>
                </a:solidFill>
              </a:rPr>
              <a:t>Monday - </a:t>
            </a:r>
            <a:r>
              <a:rPr lang="en" sz="1320">
                <a:solidFill>
                  <a:schemeClr val="dk1"/>
                </a:solidFill>
              </a:rPr>
              <a:t> 27 - 06</a:t>
            </a:r>
            <a:endParaRPr sz="132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727112" y="2285925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9"/>
              <a:t>Business Understanding,importing libraries and the data</a:t>
            </a:r>
            <a:endParaRPr sz="939">
              <a:solidFill>
                <a:schemeClr val="dk2"/>
              </a:solidFill>
            </a:endParaRPr>
          </a:p>
        </p:txBody>
      </p:sp>
      <p:cxnSp>
        <p:nvCxnSpPr>
          <p:cNvPr id="114" name="Google Shape;114;p19"/>
          <p:cNvCxnSpPr/>
          <p:nvPr/>
        </p:nvCxnSpPr>
        <p:spPr>
          <a:xfrm rot="10800000">
            <a:off x="3948675" y="2155990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5" name="Google Shape;115;p19"/>
          <p:cNvSpPr txBox="1"/>
          <p:nvPr>
            <p:ph type="title"/>
          </p:nvPr>
        </p:nvSpPr>
        <p:spPr>
          <a:xfrm>
            <a:off x="4003025" y="1919100"/>
            <a:ext cx="2408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chemeClr val="dk1"/>
                </a:solidFill>
              </a:rPr>
              <a:t>Wednesday -  29 - 06</a:t>
            </a:r>
            <a:endParaRPr sz="1520">
              <a:solidFill>
                <a:schemeClr val="dk1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050437" y="2350000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9"/>
              <a:t>Data preparation: Dealing with null values, datatypes and outliers.</a:t>
            </a:r>
            <a:endParaRPr sz="939">
              <a:solidFill>
                <a:schemeClr val="dk2"/>
              </a:solidFill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>
            <a:off x="5190600" y="3375021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8" name="Google Shape;118;p19"/>
          <p:cNvSpPr txBox="1"/>
          <p:nvPr>
            <p:ph type="title"/>
          </p:nvPr>
        </p:nvSpPr>
        <p:spPr>
          <a:xfrm>
            <a:off x="3183724" y="4018125"/>
            <a:ext cx="20025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solidFill>
                  <a:schemeClr val="dk1"/>
                </a:solidFill>
              </a:rPr>
              <a:t>Thursday - 30 - 06</a:t>
            </a:r>
            <a:endParaRPr sz="1420"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371987" y="436591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Modelling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0" name="Google Shape;120;p19"/>
          <p:cNvCxnSpPr/>
          <p:nvPr/>
        </p:nvCxnSpPr>
        <p:spPr>
          <a:xfrm rot="10800000">
            <a:off x="6670569" y="2166990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1" name="Google Shape;121;p19"/>
          <p:cNvSpPr txBox="1"/>
          <p:nvPr>
            <p:ph type="title"/>
          </p:nvPr>
        </p:nvSpPr>
        <p:spPr>
          <a:xfrm>
            <a:off x="6780937" y="188998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Friday</a:t>
            </a:r>
            <a:r>
              <a:rPr lang="en" sz="1800">
                <a:solidFill>
                  <a:schemeClr val="dk1"/>
                </a:solidFill>
              </a:rPr>
              <a:t> - 1 - 07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887412" y="228208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Came up with a final model and interpretation</a:t>
            </a:r>
            <a:endParaRPr sz="1200">
              <a:solidFill>
                <a:schemeClr val="dk2"/>
              </a:solidFill>
            </a:endParaRPr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552575" y="29832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{01900F96-FFCA-401C-90AA-563208949DE8}</a:tableStyleId>
              </a:tblPr>
              <a:tblGrid>
                <a:gridCol w="1352550"/>
                <a:gridCol w="1352550"/>
                <a:gridCol w="1352550"/>
                <a:gridCol w="1352550"/>
                <a:gridCol w="1352550"/>
                <a:gridCol w="135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Thur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24" name="Google Shape;124;p19"/>
          <p:cNvCxnSpPr/>
          <p:nvPr/>
        </p:nvCxnSpPr>
        <p:spPr>
          <a:xfrm>
            <a:off x="2517625" y="3375029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5" name="Google Shape;125;p19"/>
          <p:cNvSpPr txBox="1"/>
          <p:nvPr>
            <p:ph type="title"/>
          </p:nvPr>
        </p:nvSpPr>
        <p:spPr>
          <a:xfrm>
            <a:off x="640212" y="397091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>
                <a:solidFill>
                  <a:schemeClr val="dk1"/>
                </a:solidFill>
              </a:rPr>
              <a:t>Tuesday</a:t>
            </a:r>
            <a:r>
              <a:rPr lang="en" sz="1320">
                <a:solidFill>
                  <a:schemeClr val="dk1"/>
                </a:solidFill>
              </a:rPr>
              <a:t> - 28 - 06</a:t>
            </a:r>
            <a:endParaRPr sz="1320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40212" y="436301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Data Understanding and some few data preparation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>
            <a:off x="8024025" y="3375021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8" name="Google Shape;128;p19"/>
          <p:cNvSpPr txBox="1"/>
          <p:nvPr>
            <p:ph type="title"/>
          </p:nvPr>
        </p:nvSpPr>
        <p:spPr>
          <a:xfrm>
            <a:off x="5915647" y="3914950"/>
            <a:ext cx="22608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Saturday</a:t>
            </a:r>
            <a:r>
              <a:rPr lang="en" sz="1800">
                <a:solidFill>
                  <a:schemeClr val="dk1"/>
                </a:solidFill>
              </a:rPr>
              <a:t> - 2 - 06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377262" y="4277292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9"/>
              <a:t>Brushing up on some areas, </a:t>
            </a:r>
            <a:r>
              <a:rPr lang="en" sz="939"/>
              <a:t>committing</a:t>
            </a:r>
            <a:r>
              <a:rPr lang="en" sz="939"/>
              <a:t> to github and creation of slides</a:t>
            </a:r>
            <a:endParaRPr sz="939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514150"/>
            <a:ext cx="28080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Understanding</a:t>
            </a:r>
            <a:endParaRPr sz="2800"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for analysis is a King County house sells in the northwestern county.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It has 21597 records and 21 columns.</a:t>
            </a:r>
            <a:endParaRPr sz="1600"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713650" y="845100"/>
            <a:ext cx="39642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unique 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house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dateDate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house was sold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is prediction target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bedrooms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of Bedrooms/House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bathrooms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of bathrooms/bedrooms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sqft_livingsquare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footage of the home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sqft_lotsquare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footage of the lot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floors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floors (levels) in house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waterfront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House which has a view to a waterfront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Has been viewed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How good the condition is ( Overall )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overall grade given to the housing unit, based on King County grading system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sqft_above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square footage of house apart from basement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sqft_basement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square footage of the basement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yr_built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Built Year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yr_renovated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Year when house was renovated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zipcode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zip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Latitude coordinate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Longitude coordinate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sqft_living15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square footage of interior housing living space for the nearest 15 neighbors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sqft_lot15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square footage of the land lots of the nearest 15 neighbors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5434923" y="316325"/>
            <a:ext cx="20676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21 Columns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cxnSp>
        <p:nvCxnSpPr>
          <p:cNvPr id="143" name="Google Shape;143;p21"/>
          <p:cNvCxnSpPr/>
          <p:nvPr/>
        </p:nvCxnSpPr>
        <p:spPr>
          <a:xfrm>
            <a:off x="929038" y="25079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1"/>
          <p:cNvSpPr txBox="1"/>
          <p:nvPr>
            <p:ph type="title"/>
          </p:nvPr>
        </p:nvSpPr>
        <p:spPr>
          <a:xfrm>
            <a:off x="976112" y="2384687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Data Cleaning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976098" y="2674730"/>
            <a:ext cx="20766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This involves identifying null values or duplicates in each column and dealing with them </a:t>
            </a:r>
            <a:r>
              <a:rPr lang="en" sz="1200"/>
              <a:t>appropriately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>
            <a:off x="3395738" y="23555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1"/>
          <p:cNvSpPr txBox="1"/>
          <p:nvPr>
            <p:ph type="title"/>
          </p:nvPr>
        </p:nvSpPr>
        <p:spPr>
          <a:xfrm>
            <a:off x="3442800" y="2241075"/>
            <a:ext cx="24339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30">
                <a:solidFill>
                  <a:schemeClr val="dk1"/>
                </a:solidFill>
              </a:rPr>
              <a:t>Dealing with data types</a:t>
            </a:r>
            <a:endParaRPr sz="1330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442798" y="2531100"/>
            <a:ext cx="21744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Rectifying any column which is given a wrong </a:t>
            </a:r>
            <a:r>
              <a:rPr lang="en" sz="1200"/>
              <a:t>data type</a:t>
            </a:r>
            <a:r>
              <a:rPr lang="en" sz="1200"/>
              <a:t> and giving it the appropriate one.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49" name="Google Shape;149;p21"/>
          <p:cNvCxnSpPr/>
          <p:nvPr/>
        </p:nvCxnSpPr>
        <p:spPr>
          <a:xfrm>
            <a:off x="6457563" y="205310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>
            <p:ph type="title"/>
          </p:nvPr>
        </p:nvSpPr>
        <p:spPr>
          <a:xfrm>
            <a:off x="6504625" y="1929950"/>
            <a:ext cx="2500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Dealing with outliers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6504624" y="2219977"/>
            <a:ext cx="19320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040"/>
              <a:t>Find any outliers in the dataset and removing them. This will help produce a good model.</a:t>
            </a:r>
            <a:endParaRPr sz="1040">
              <a:solidFill>
                <a:schemeClr val="dk2"/>
              </a:solidFill>
            </a:endParaRPr>
          </a:p>
        </p:txBody>
      </p:sp>
      <p:grpSp>
        <p:nvGrpSpPr>
          <p:cNvPr id="152" name="Google Shape;152;p21"/>
          <p:cNvGrpSpPr/>
          <p:nvPr/>
        </p:nvGrpSpPr>
        <p:grpSpPr>
          <a:xfrm>
            <a:off x="929030" y="3219673"/>
            <a:ext cx="6993309" cy="1520400"/>
            <a:chOff x="929030" y="3219673"/>
            <a:chExt cx="6993309" cy="1520400"/>
          </a:xfrm>
        </p:grpSpPr>
        <p:cxnSp>
          <p:nvCxnSpPr>
            <p:cNvPr id="153" name="Google Shape;153;p21"/>
            <p:cNvCxnSpPr>
              <a:stCxn id="154" idx="6"/>
              <a:endCxn id="155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54" name="Google Shape;154;p21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49300" y="131125"/>
            <a:ext cx="8007000" cy="8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/>
              <a:t>Dataset distribution before and after removal of outliers</a:t>
            </a:r>
            <a:endParaRPr sz="2080"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900" y="865800"/>
            <a:ext cx="3892051" cy="384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75" y="865800"/>
            <a:ext cx="3930208" cy="384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947100" y="4706975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Before removing outliers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441600" y="4706975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After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removing outliers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49300" y="131125"/>
            <a:ext cx="8007000" cy="8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Modelling</a:t>
            </a:r>
            <a:endParaRPr sz="3180"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49300" y="1147425"/>
            <a:ext cx="45174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the modelling process, I settled with a heatmap to help me show the most correlated features with price.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As from the heatmap, living area square foot living and grade are the most </a:t>
            </a:r>
            <a:r>
              <a:rPr b="1" lang="en"/>
              <a:t>correlated</a:t>
            </a:r>
            <a:r>
              <a:rPr b="1" lang="en"/>
              <a:t> features with house prices.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It is from this features I tested with some models, till came up with the best of them all.</a:t>
            </a:r>
            <a:endParaRPr b="1"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375" y="997525"/>
            <a:ext cx="4336225" cy="364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