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400d26588e_0_1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400d26588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366225" y="1910600"/>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500"/>
              <a:t>Tunza Jamii, Water Point Prediction Model</a:t>
            </a:r>
            <a:endParaRPr sz="3500"/>
          </a:p>
        </p:txBody>
      </p:sp>
      <p:sp>
        <p:nvSpPr>
          <p:cNvPr id="86" name="Google Shape;86;p13"/>
          <p:cNvSpPr txBox="1"/>
          <p:nvPr>
            <p:ph idx="1" type="body"/>
          </p:nvPr>
        </p:nvSpPr>
        <p:spPr>
          <a:xfrm>
            <a:off x="444000" y="2571750"/>
            <a:ext cx="8520600" cy="3732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lang="en" sz="1400"/>
              <a:t>A machine learning model to help predict water points in need of repair in Tanzania</a:t>
            </a:r>
            <a:endParaRPr sz="1400"/>
          </a:p>
        </p:txBody>
      </p:sp>
      <p:pic>
        <p:nvPicPr>
          <p:cNvPr id="87" name="Google Shape;87;p13"/>
          <p:cNvPicPr preferRelativeResize="0"/>
          <p:nvPr/>
        </p:nvPicPr>
        <p:blipFill>
          <a:blip r:embed="rId3">
            <a:alphaModFix/>
          </a:blip>
          <a:stretch>
            <a:fillRect/>
          </a:stretch>
        </p:blipFill>
        <p:spPr>
          <a:xfrm>
            <a:off x="7844475" y="81775"/>
            <a:ext cx="1199550" cy="1199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chemeClr val="lt1"/>
                </a:solidFill>
                <a:highlight>
                  <a:schemeClr val="dk1"/>
                </a:highlight>
                <a:latin typeface="Arial"/>
                <a:ea typeface="Arial"/>
                <a:cs typeface="Arial"/>
                <a:sym typeface="Arial"/>
              </a:rPr>
              <a:t>Tanzania as a developing country, struggles with providing clean to its over 57 million population. There are already many water points set up across the country, but some are in need of repair while others have failed completely.</a:t>
            </a:r>
            <a:endParaRPr sz="1400">
              <a:solidFill>
                <a:schemeClr val="lt1"/>
              </a:solidFill>
              <a:highlight>
                <a:schemeClr val="dk1"/>
              </a:highlight>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1200"/>
              </a:spcAft>
              <a:buNone/>
            </a:pPr>
            <a:r>
              <a:t/>
            </a:r>
            <a:endParaRPr/>
          </a:p>
        </p:txBody>
      </p:sp>
      <p:pic>
        <p:nvPicPr>
          <p:cNvPr id="93" name="Google Shape;93;p14"/>
          <p:cNvPicPr preferRelativeResize="0"/>
          <p:nvPr/>
        </p:nvPicPr>
        <p:blipFill>
          <a:blip r:embed="rId3">
            <a:alphaModFix/>
          </a:blip>
          <a:stretch>
            <a:fillRect/>
          </a:stretch>
        </p:blipFill>
        <p:spPr>
          <a:xfrm>
            <a:off x="179675" y="197850"/>
            <a:ext cx="4046152" cy="4526075"/>
          </a:xfrm>
          <a:prstGeom prst="rect">
            <a:avLst/>
          </a:prstGeom>
          <a:noFill/>
          <a:ln>
            <a:noFill/>
          </a:ln>
        </p:spPr>
      </p:pic>
      <p:pic>
        <p:nvPicPr>
          <p:cNvPr id="94" name="Google Shape;94;p14"/>
          <p:cNvPicPr preferRelativeResize="0"/>
          <p:nvPr/>
        </p:nvPicPr>
        <p:blipFill>
          <a:blip r:embed="rId4">
            <a:alphaModFix/>
          </a:blip>
          <a:stretch>
            <a:fillRect/>
          </a:stretch>
        </p:blipFill>
        <p:spPr>
          <a:xfrm>
            <a:off x="7944450" y="0"/>
            <a:ext cx="1199550" cy="1199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5"/>
          <p:cNvSpPr txBox="1"/>
          <p:nvPr>
            <p:ph type="title"/>
          </p:nvPr>
        </p:nvSpPr>
        <p:spPr>
          <a:xfrm>
            <a:off x="287300" y="1038875"/>
            <a:ext cx="4045200" cy="290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How does this project help solve this problem?</a:t>
            </a:r>
            <a:endParaRPr/>
          </a:p>
        </p:txBody>
      </p:sp>
      <p:sp>
        <p:nvSpPr>
          <p:cNvPr id="100" name="Google Shape;100;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With training </a:t>
            </a:r>
            <a:r>
              <a:rPr lang="en"/>
              <a:t>various machine learning model and evaluating them. One which scores the best will help solve this problem.</a:t>
            </a:r>
            <a:endParaRPr/>
          </a:p>
        </p:txBody>
      </p:sp>
      <p:pic>
        <p:nvPicPr>
          <p:cNvPr id="101" name="Google Shape;101;p15"/>
          <p:cNvPicPr preferRelativeResize="0"/>
          <p:nvPr/>
        </p:nvPicPr>
        <p:blipFill>
          <a:blip r:embed="rId3">
            <a:alphaModFix/>
          </a:blip>
          <a:stretch>
            <a:fillRect/>
          </a:stretch>
        </p:blipFill>
        <p:spPr>
          <a:xfrm>
            <a:off x="7944450" y="0"/>
            <a:ext cx="1199550" cy="1199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00250" y="79382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Results</a:t>
            </a:r>
            <a:endParaRPr/>
          </a:p>
        </p:txBody>
      </p:sp>
      <p:sp>
        <p:nvSpPr>
          <p:cNvPr id="107" name="Google Shape;107;p16"/>
          <p:cNvSpPr txBox="1"/>
          <p:nvPr>
            <p:ph idx="4294967295" type="body"/>
          </p:nvPr>
        </p:nvSpPr>
        <p:spPr>
          <a:xfrm>
            <a:off x="551500" y="1632625"/>
            <a:ext cx="8071800" cy="2690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605"/>
              <a:buNone/>
            </a:pPr>
            <a:r>
              <a:rPr lang="en" sz="1970">
                <a:solidFill>
                  <a:schemeClr val="lt1"/>
                </a:solidFill>
                <a:highlight>
                  <a:schemeClr val="dk1"/>
                </a:highlight>
                <a:latin typeface="Arial"/>
                <a:ea typeface="Arial"/>
                <a:cs typeface="Arial"/>
                <a:sym typeface="Arial"/>
              </a:rPr>
              <a:t>The best model scored the following results:</a:t>
            </a:r>
            <a:endParaRPr sz="1970">
              <a:solidFill>
                <a:schemeClr val="lt1"/>
              </a:solidFill>
              <a:highlight>
                <a:schemeClr val="dk1"/>
              </a:highlight>
              <a:latin typeface="Arial"/>
              <a:ea typeface="Arial"/>
              <a:cs typeface="Arial"/>
              <a:sym typeface="Arial"/>
            </a:endParaRPr>
          </a:p>
          <a:p>
            <a:pPr indent="-353695" lvl="0" marL="457200" rtl="0" algn="l">
              <a:lnSpc>
                <a:spcPct val="90000"/>
              </a:lnSpc>
              <a:spcBef>
                <a:spcPts val="1200"/>
              </a:spcBef>
              <a:spcAft>
                <a:spcPts val="0"/>
              </a:spcAft>
              <a:buClr>
                <a:schemeClr val="lt1"/>
              </a:buClr>
              <a:buSzPts val="1970"/>
              <a:buFont typeface="Arial"/>
              <a:buChar char="●"/>
            </a:pPr>
            <a:r>
              <a:rPr lang="en" sz="1970">
                <a:solidFill>
                  <a:schemeClr val="lt1"/>
                </a:solidFill>
                <a:highlight>
                  <a:schemeClr val="dk1"/>
                </a:highlight>
                <a:latin typeface="Arial"/>
                <a:ea typeface="Arial"/>
                <a:cs typeface="Arial"/>
                <a:sym typeface="Arial"/>
              </a:rPr>
              <a:t>Precision Score: 88%</a:t>
            </a:r>
            <a:endParaRPr sz="1970">
              <a:solidFill>
                <a:schemeClr val="lt1"/>
              </a:solidFill>
              <a:highlight>
                <a:schemeClr val="dk1"/>
              </a:highlight>
              <a:latin typeface="Arial"/>
              <a:ea typeface="Arial"/>
              <a:cs typeface="Arial"/>
              <a:sym typeface="Arial"/>
            </a:endParaRPr>
          </a:p>
          <a:p>
            <a:pPr indent="-353695" lvl="0" marL="457200" rtl="0" algn="l">
              <a:lnSpc>
                <a:spcPct val="90000"/>
              </a:lnSpc>
              <a:spcBef>
                <a:spcPts val="0"/>
              </a:spcBef>
              <a:spcAft>
                <a:spcPts val="0"/>
              </a:spcAft>
              <a:buClr>
                <a:schemeClr val="lt1"/>
              </a:buClr>
              <a:buSzPts val="1970"/>
              <a:buFont typeface="Arial"/>
              <a:buChar char="●"/>
            </a:pPr>
            <a:r>
              <a:rPr lang="en" sz="1970">
                <a:solidFill>
                  <a:schemeClr val="lt1"/>
                </a:solidFill>
                <a:highlight>
                  <a:schemeClr val="dk1"/>
                </a:highlight>
                <a:latin typeface="Arial"/>
                <a:ea typeface="Arial"/>
                <a:cs typeface="Arial"/>
                <a:sym typeface="Arial"/>
              </a:rPr>
              <a:t>R</a:t>
            </a:r>
            <a:r>
              <a:rPr lang="en" sz="1970">
                <a:solidFill>
                  <a:schemeClr val="lt1"/>
                </a:solidFill>
                <a:highlight>
                  <a:schemeClr val="dk1"/>
                </a:highlight>
                <a:latin typeface="Arial"/>
                <a:ea typeface="Arial"/>
                <a:cs typeface="Arial"/>
                <a:sym typeface="Arial"/>
              </a:rPr>
              <a:t>ecall Score : 83.6%</a:t>
            </a:r>
            <a:endParaRPr sz="1970">
              <a:solidFill>
                <a:schemeClr val="lt1"/>
              </a:solidFill>
              <a:highlight>
                <a:schemeClr val="dk1"/>
              </a:highlight>
              <a:latin typeface="Arial"/>
              <a:ea typeface="Arial"/>
              <a:cs typeface="Arial"/>
              <a:sym typeface="Arial"/>
            </a:endParaRPr>
          </a:p>
          <a:p>
            <a:pPr indent="-353695" lvl="0" marL="457200" rtl="0" algn="l">
              <a:lnSpc>
                <a:spcPct val="90000"/>
              </a:lnSpc>
              <a:spcBef>
                <a:spcPts val="0"/>
              </a:spcBef>
              <a:spcAft>
                <a:spcPts val="0"/>
              </a:spcAft>
              <a:buClr>
                <a:schemeClr val="lt1"/>
              </a:buClr>
              <a:buSzPts val="1970"/>
              <a:buFont typeface="Arial"/>
              <a:buChar char="●"/>
            </a:pPr>
            <a:r>
              <a:rPr lang="en" sz="1970">
                <a:solidFill>
                  <a:schemeClr val="lt1"/>
                </a:solidFill>
                <a:highlight>
                  <a:schemeClr val="dk1"/>
                </a:highlight>
                <a:latin typeface="Arial"/>
                <a:ea typeface="Arial"/>
                <a:cs typeface="Arial"/>
                <a:sym typeface="Arial"/>
              </a:rPr>
              <a:t>Accuracy Score : 76.4%</a:t>
            </a:r>
            <a:endParaRPr sz="1970">
              <a:solidFill>
                <a:schemeClr val="lt1"/>
              </a:solidFill>
              <a:highlight>
                <a:schemeClr val="dk1"/>
              </a:highlight>
              <a:latin typeface="Arial"/>
              <a:ea typeface="Arial"/>
              <a:cs typeface="Arial"/>
              <a:sym typeface="Arial"/>
            </a:endParaRPr>
          </a:p>
          <a:p>
            <a:pPr indent="-353695" lvl="0" marL="457200" rtl="0" algn="l">
              <a:lnSpc>
                <a:spcPct val="90000"/>
              </a:lnSpc>
              <a:spcBef>
                <a:spcPts val="0"/>
              </a:spcBef>
              <a:spcAft>
                <a:spcPts val="0"/>
              </a:spcAft>
              <a:buClr>
                <a:schemeClr val="lt1"/>
              </a:buClr>
              <a:buSzPts val="1970"/>
              <a:buFont typeface="Arial"/>
              <a:buChar char="●"/>
            </a:pPr>
            <a:r>
              <a:rPr lang="en" sz="1970">
                <a:solidFill>
                  <a:schemeClr val="lt1"/>
                </a:solidFill>
                <a:highlight>
                  <a:schemeClr val="dk1"/>
                </a:highlight>
                <a:latin typeface="Arial"/>
                <a:ea typeface="Arial"/>
                <a:cs typeface="Arial"/>
                <a:sym typeface="Arial"/>
              </a:rPr>
              <a:t>F1 Score : 85.7%</a:t>
            </a:r>
            <a:endParaRPr sz="1970">
              <a:solidFill>
                <a:schemeClr val="lt1"/>
              </a:solidFill>
              <a:highlight>
                <a:schemeClr val="dk1"/>
              </a:highlight>
              <a:latin typeface="Arial"/>
              <a:ea typeface="Arial"/>
              <a:cs typeface="Arial"/>
              <a:sym typeface="Arial"/>
            </a:endParaRPr>
          </a:p>
          <a:p>
            <a:pPr indent="0" lvl="0" marL="0" rtl="0" algn="l">
              <a:lnSpc>
                <a:spcPct val="90000"/>
              </a:lnSpc>
              <a:spcBef>
                <a:spcPts val="1200"/>
              </a:spcBef>
              <a:spcAft>
                <a:spcPts val="0"/>
              </a:spcAft>
              <a:buSzPts val="605"/>
              <a:buNone/>
            </a:pPr>
            <a:r>
              <a:t/>
            </a:r>
            <a:endParaRPr sz="1970">
              <a:solidFill>
                <a:schemeClr val="lt1"/>
              </a:solidFill>
              <a:highlight>
                <a:schemeClr val="dk1"/>
              </a:highlight>
              <a:latin typeface="Arial"/>
              <a:ea typeface="Arial"/>
              <a:cs typeface="Arial"/>
              <a:sym typeface="Arial"/>
            </a:endParaRPr>
          </a:p>
          <a:p>
            <a:pPr indent="0" lvl="0" marL="0" rtl="0" algn="l">
              <a:lnSpc>
                <a:spcPct val="90000"/>
              </a:lnSpc>
              <a:spcBef>
                <a:spcPts val="1200"/>
              </a:spcBef>
              <a:spcAft>
                <a:spcPts val="0"/>
              </a:spcAft>
              <a:buSzPts val="605"/>
              <a:buNone/>
            </a:pPr>
            <a:r>
              <a:t/>
            </a:r>
            <a:endParaRPr sz="1804">
              <a:solidFill>
                <a:schemeClr val="dk1"/>
              </a:solidFill>
              <a:latin typeface="Arial"/>
              <a:ea typeface="Arial"/>
              <a:cs typeface="Arial"/>
              <a:sym typeface="Arial"/>
            </a:endParaRPr>
          </a:p>
          <a:p>
            <a:pPr indent="0" lvl="0" marL="0" rtl="0" algn="l">
              <a:lnSpc>
                <a:spcPct val="90000"/>
              </a:lnSpc>
              <a:spcBef>
                <a:spcPts val="1200"/>
              </a:spcBef>
              <a:spcAft>
                <a:spcPts val="1200"/>
              </a:spcAft>
              <a:buSzPts val="605"/>
              <a:buNone/>
            </a:pPr>
            <a:r>
              <a:t/>
            </a:r>
            <a:endParaRPr sz="219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00250" y="79382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Scores Interpretation</a:t>
            </a:r>
            <a:endParaRPr/>
          </a:p>
        </p:txBody>
      </p:sp>
      <p:sp>
        <p:nvSpPr>
          <p:cNvPr id="113" name="Google Shape;113;p17"/>
          <p:cNvSpPr txBox="1"/>
          <p:nvPr>
            <p:ph idx="4294967295" type="body"/>
          </p:nvPr>
        </p:nvSpPr>
        <p:spPr>
          <a:xfrm>
            <a:off x="551500" y="1632625"/>
            <a:ext cx="8071800" cy="2690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t/>
            </a:r>
            <a:endParaRPr sz="1470">
              <a:solidFill>
                <a:schemeClr val="lt1"/>
              </a:solidFill>
              <a:highlight>
                <a:schemeClr val="dk1"/>
              </a:highlight>
              <a:latin typeface="Arial"/>
              <a:ea typeface="Arial"/>
              <a:cs typeface="Arial"/>
              <a:sym typeface="Arial"/>
            </a:endParaRPr>
          </a:p>
          <a:p>
            <a:pPr indent="-321945" lvl="0" marL="457200" rtl="0" algn="l">
              <a:lnSpc>
                <a:spcPct val="105000"/>
              </a:lnSpc>
              <a:spcBef>
                <a:spcPts val="1200"/>
              </a:spcBef>
              <a:spcAft>
                <a:spcPts val="0"/>
              </a:spcAft>
              <a:buClr>
                <a:schemeClr val="lt1"/>
              </a:buClr>
              <a:buSzPts val="1470"/>
              <a:buFont typeface="Arial"/>
              <a:buChar char="●"/>
            </a:pPr>
            <a:r>
              <a:rPr lang="en" sz="1470">
                <a:solidFill>
                  <a:schemeClr val="lt1"/>
                </a:solidFill>
                <a:highlight>
                  <a:schemeClr val="dk1"/>
                </a:highlight>
                <a:latin typeface="Arial"/>
                <a:ea typeface="Arial"/>
                <a:cs typeface="Arial"/>
                <a:sym typeface="Arial"/>
              </a:rPr>
              <a:t>Precision-Score - If the model assigns a water pump as non functional then there is an 88% chance it is  actually true.</a:t>
            </a:r>
            <a:endParaRPr sz="1470">
              <a:solidFill>
                <a:schemeClr val="lt1"/>
              </a:solidFill>
              <a:highlight>
                <a:schemeClr val="dk1"/>
              </a:highlight>
              <a:latin typeface="Arial"/>
              <a:ea typeface="Arial"/>
              <a:cs typeface="Arial"/>
              <a:sym typeface="Arial"/>
            </a:endParaRPr>
          </a:p>
          <a:p>
            <a:pPr indent="-321945" lvl="0" marL="457200" rtl="0" algn="l">
              <a:lnSpc>
                <a:spcPct val="105000"/>
              </a:lnSpc>
              <a:spcBef>
                <a:spcPts val="0"/>
              </a:spcBef>
              <a:spcAft>
                <a:spcPts val="0"/>
              </a:spcAft>
              <a:buClr>
                <a:schemeClr val="lt1"/>
              </a:buClr>
              <a:buSzPts val="1470"/>
              <a:buFont typeface="Arial"/>
              <a:buChar char="●"/>
            </a:pPr>
            <a:r>
              <a:rPr lang="en" sz="1470">
                <a:solidFill>
                  <a:schemeClr val="lt1"/>
                </a:solidFill>
                <a:highlight>
                  <a:schemeClr val="dk1"/>
                </a:highlight>
                <a:latin typeface="Arial"/>
                <a:ea typeface="Arial"/>
                <a:cs typeface="Arial"/>
                <a:sym typeface="Arial"/>
              </a:rPr>
              <a:t>Recall-Score - If a given water pump is actually non-functional then there is a 83.6% that this model will label it as non-functional, and a 16.4% chance that it will incorrectly label it as 0 functional but need repair.</a:t>
            </a:r>
            <a:endParaRPr sz="1470">
              <a:solidFill>
                <a:schemeClr val="lt1"/>
              </a:solidFill>
              <a:highlight>
                <a:schemeClr val="dk1"/>
              </a:highlight>
              <a:latin typeface="Arial"/>
              <a:ea typeface="Arial"/>
              <a:cs typeface="Arial"/>
              <a:sym typeface="Arial"/>
            </a:endParaRPr>
          </a:p>
          <a:p>
            <a:pPr indent="-321945" lvl="0" marL="457200" rtl="0" algn="l">
              <a:lnSpc>
                <a:spcPct val="105000"/>
              </a:lnSpc>
              <a:spcBef>
                <a:spcPts val="0"/>
              </a:spcBef>
              <a:spcAft>
                <a:spcPts val="0"/>
              </a:spcAft>
              <a:buClr>
                <a:schemeClr val="lt1"/>
              </a:buClr>
              <a:buSzPts val="1470"/>
              <a:buFont typeface="Arial"/>
              <a:buChar char="●"/>
            </a:pPr>
            <a:r>
              <a:rPr lang="en" sz="1470">
                <a:solidFill>
                  <a:schemeClr val="lt1"/>
                </a:solidFill>
                <a:highlight>
                  <a:schemeClr val="dk1"/>
                </a:highlight>
                <a:latin typeface="Arial"/>
                <a:ea typeface="Arial"/>
                <a:cs typeface="Arial"/>
                <a:sym typeface="Arial"/>
              </a:rPr>
              <a:t>Accuracy-Score - The model accurately assigns 76.4% to the correct label.</a:t>
            </a:r>
            <a:endParaRPr sz="1470">
              <a:solidFill>
                <a:schemeClr val="lt1"/>
              </a:solidFill>
              <a:highlight>
                <a:schemeClr val="dk1"/>
              </a:highlight>
              <a:latin typeface="Arial"/>
              <a:ea typeface="Arial"/>
              <a:cs typeface="Arial"/>
              <a:sym typeface="Arial"/>
            </a:endParaRPr>
          </a:p>
          <a:p>
            <a:pPr indent="0" lvl="0" marL="0" rtl="0" algn="l">
              <a:lnSpc>
                <a:spcPct val="90000"/>
              </a:lnSpc>
              <a:spcBef>
                <a:spcPts val="1200"/>
              </a:spcBef>
              <a:spcAft>
                <a:spcPts val="0"/>
              </a:spcAft>
              <a:buSzPts val="605"/>
              <a:buNone/>
            </a:pPr>
            <a:r>
              <a:t/>
            </a:r>
            <a:endParaRPr sz="1070">
              <a:solidFill>
                <a:schemeClr val="lt1"/>
              </a:solidFill>
              <a:highlight>
                <a:schemeClr val="dk1"/>
              </a:highlight>
              <a:latin typeface="Arial"/>
              <a:ea typeface="Arial"/>
              <a:cs typeface="Arial"/>
              <a:sym typeface="Arial"/>
            </a:endParaRPr>
          </a:p>
          <a:p>
            <a:pPr indent="0" lvl="0" marL="0" rtl="0" algn="l">
              <a:lnSpc>
                <a:spcPct val="90000"/>
              </a:lnSpc>
              <a:spcBef>
                <a:spcPts val="1200"/>
              </a:spcBef>
              <a:spcAft>
                <a:spcPts val="0"/>
              </a:spcAft>
              <a:buSzPts val="605"/>
              <a:buNone/>
            </a:pPr>
            <a:r>
              <a:t/>
            </a:r>
            <a:endParaRPr sz="905">
              <a:solidFill>
                <a:schemeClr val="dk1"/>
              </a:solidFill>
              <a:latin typeface="Arial"/>
              <a:ea typeface="Arial"/>
              <a:cs typeface="Arial"/>
              <a:sym typeface="Arial"/>
            </a:endParaRPr>
          </a:p>
          <a:p>
            <a:pPr indent="0" lvl="0" marL="0" rtl="0" algn="l">
              <a:lnSpc>
                <a:spcPct val="90000"/>
              </a:lnSpc>
              <a:spcBef>
                <a:spcPts val="1200"/>
              </a:spcBef>
              <a:spcAft>
                <a:spcPts val="1200"/>
              </a:spcAft>
              <a:buSzPts val="605"/>
              <a:buNone/>
            </a:pPr>
            <a:r>
              <a:t/>
            </a:r>
            <a:endParaRPr sz="129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idx="4294967295" type="title"/>
          </p:nvPr>
        </p:nvSpPr>
        <p:spPr>
          <a:xfrm>
            <a:off x="565975" y="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Confusion Matrix</a:t>
            </a:r>
            <a:endParaRPr/>
          </a:p>
        </p:txBody>
      </p:sp>
      <p:pic>
        <p:nvPicPr>
          <p:cNvPr id="119" name="Google Shape;119;p18"/>
          <p:cNvPicPr preferRelativeResize="0"/>
          <p:nvPr/>
        </p:nvPicPr>
        <p:blipFill>
          <a:blip r:embed="rId3">
            <a:alphaModFix/>
          </a:blip>
          <a:stretch>
            <a:fillRect/>
          </a:stretch>
        </p:blipFill>
        <p:spPr>
          <a:xfrm>
            <a:off x="915375" y="523075"/>
            <a:ext cx="7075950" cy="4315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00250" y="793822"/>
            <a:ext cx="8222100" cy="83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5" name="Google Shape;125;p19"/>
          <p:cNvSpPr txBox="1"/>
          <p:nvPr>
            <p:ph idx="4294967295" type="body"/>
          </p:nvPr>
        </p:nvSpPr>
        <p:spPr>
          <a:xfrm>
            <a:off x="551500" y="1632625"/>
            <a:ext cx="8071800" cy="2690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970">
                <a:solidFill>
                  <a:schemeClr val="lt1"/>
                </a:solidFill>
                <a:latin typeface="Arial"/>
                <a:ea typeface="Arial"/>
                <a:cs typeface="Arial"/>
                <a:sym typeface="Arial"/>
              </a:rPr>
              <a:t>This is definitely the go to model for Tunza Jamii, since it has the lowest False Positive Rate. (Scored the highest recall score compared to other trained models)</a:t>
            </a:r>
            <a:endParaRPr sz="1970">
              <a:solidFill>
                <a:schemeClr val="lt1"/>
              </a:solidFill>
              <a:latin typeface="Arial"/>
              <a:ea typeface="Arial"/>
              <a:cs typeface="Arial"/>
              <a:sym typeface="Arial"/>
            </a:endParaRPr>
          </a:p>
          <a:p>
            <a:pPr indent="0" lvl="0" marL="0" rtl="0" algn="l">
              <a:lnSpc>
                <a:spcPct val="90000"/>
              </a:lnSpc>
              <a:spcBef>
                <a:spcPts val="1200"/>
              </a:spcBef>
              <a:spcAft>
                <a:spcPts val="0"/>
              </a:spcAft>
              <a:buSzPts val="605"/>
              <a:buNone/>
            </a:pPr>
            <a:r>
              <a:t/>
            </a:r>
            <a:endParaRPr sz="1970">
              <a:solidFill>
                <a:schemeClr val="lt1"/>
              </a:solidFill>
              <a:highlight>
                <a:schemeClr val="dk1"/>
              </a:highlight>
              <a:latin typeface="Arial"/>
              <a:ea typeface="Arial"/>
              <a:cs typeface="Arial"/>
              <a:sym typeface="Arial"/>
            </a:endParaRPr>
          </a:p>
          <a:p>
            <a:pPr indent="0" lvl="0" marL="0" rtl="0" algn="l">
              <a:lnSpc>
                <a:spcPct val="90000"/>
              </a:lnSpc>
              <a:spcBef>
                <a:spcPts val="1200"/>
              </a:spcBef>
              <a:spcAft>
                <a:spcPts val="0"/>
              </a:spcAft>
              <a:buSzPts val="605"/>
              <a:buNone/>
            </a:pPr>
            <a:r>
              <a:t/>
            </a:r>
            <a:endParaRPr sz="1804">
              <a:solidFill>
                <a:schemeClr val="dk1"/>
              </a:solidFill>
              <a:latin typeface="Arial"/>
              <a:ea typeface="Arial"/>
              <a:cs typeface="Arial"/>
              <a:sym typeface="Arial"/>
            </a:endParaRPr>
          </a:p>
          <a:p>
            <a:pPr indent="0" lvl="0" marL="0" rtl="0" algn="l">
              <a:lnSpc>
                <a:spcPct val="90000"/>
              </a:lnSpc>
              <a:spcBef>
                <a:spcPts val="1200"/>
              </a:spcBef>
              <a:spcAft>
                <a:spcPts val="1200"/>
              </a:spcAft>
              <a:buSzPts val="605"/>
              <a:buNone/>
            </a:pPr>
            <a:r>
              <a:t/>
            </a:r>
            <a:endParaRPr sz="219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