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57" r:id="rId3"/>
    <p:sldId id="258" r:id="rId4"/>
    <p:sldId id="259" r:id="rId5"/>
    <p:sldId id="269" r:id="rId6"/>
    <p:sldId id="262" r:id="rId7"/>
    <p:sldId id="260" r:id="rId8"/>
    <p:sldId id="266" r:id="rId9"/>
    <p:sldId id="267" r:id="rId10"/>
    <p:sldId id="261" r:id="rId11"/>
    <p:sldId id="265" r:id="rId12"/>
    <p:sldId id="263" r:id="rId13"/>
    <p:sldId id="264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C4C"/>
    <a:srgbClr val="FFEFCD"/>
    <a:srgbClr val="454230"/>
    <a:srgbClr val="E09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10420767716537"/>
          <c:y val="0.10781249336783383"/>
          <c:w val="0.56354170767716527"/>
          <c:h val="0.845312509515716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Product development</c:v>
                </c:pt>
                <c:pt idx="1">
                  <c:v>Team</c:v>
                </c:pt>
                <c:pt idx="2">
                  <c:v>CAPEX</c:v>
                </c:pt>
                <c:pt idx="3">
                  <c:v>Marketing</c:v>
                </c:pt>
                <c:pt idx="4">
                  <c:v>Legal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30</c:v>
                </c:pt>
                <c:pt idx="3">
                  <c:v>20</c:v>
                </c:pt>
                <c:pt idx="4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0.48761</cdr:x>
      <cdr:y>0.16669</cdr:y>
    </cdr:from>
    <cdr:to>
      <cdr:x>0.55929</cdr:x>
      <cdr:y>0.23484</cdr:y>
    </cdr:to>
    <cdr:sp macro="" textlink="">
      <cdr:nvSpPr>
        <cdr:cNvPr id="2" name="TextBox 36"/>
        <cdr:cNvSpPr txBox="1"/>
      </cdr:nvSpPr>
      <cdr:spPr>
        <a:xfrm xmlns:a="http://schemas.openxmlformats.org/drawingml/2006/main">
          <a:off x="3963278" y="903232"/>
          <a:ext cx="582615" cy="36928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15%</a:t>
          </a:r>
          <a:endParaRPr lang="en-US" dirty="0"/>
        </a:p>
      </cdr:txBody>
    </cdr:sp>
  </cdr:relSizeAnchor>
  <cdr:relSizeAnchor xmlns:cdr="http://schemas.openxmlformats.org/drawingml/2006/chartDrawing">
    <cdr:from>
      <cdr:x>0.60719</cdr:x>
      <cdr:y>0.51543</cdr:y>
    </cdr:from>
    <cdr:to>
      <cdr:x>0.67887</cdr:x>
      <cdr:y>0.58359</cdr:y>
    </cdr:to>
    <cdr:sp macro="" textlink="">
      <cdr:nvSpPr>
        <cdr:cNvPr id="3" name="TextBox 36"/>
        <cdr:cNvSpPr txBox="1"/>
      </cdr:nvSpPr>
      <cdr:spPr>
        <a:xfrm xmlns:a="http://schemas.openxmlformats.org/drawingml/2006/main">
          <a:off x="4935249" y="2792929"/>
          <a:ext cx="582615" cy="36933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25%</a:t>
          </a:r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F9767-8ADA-429A-82D9-84601E25AAB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B1A3-6E32-4C44-A814-9D6DC280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1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AB1A3-6E32-4C44-A814-9D6DC280B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0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4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0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85841-53A5-415F-A2DB-2B15D4A922D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7BDEA-F175-4CB1-8666-142441074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iainmosima@gmail.com" TargetMode="External"/><Relationship Id="rId5" Type="http://schemas.openxmlformats.org/officeDocument/2006/relationships/hyperlink" Target="mailto:ngigewinston@gmail.com" TargetMode="External"/><Relationship Id="rId4" Type="http://schemas.openxmlformats.org/officeDocument/2006/relationships/hyperlink" Target="mailto:kevingeita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qGkH7PDJOwAFTQLA6-DRvtgp46485qGS5sIorOhGgMnvlLthye6edMip5jKRtNs5uHKnfgOKMrjk8kKWKJu135xcM_Unb_K6NZyOHb0hIot5lV6xBLxw0-PXNm3YX0Ua5tHnncyDTSVUYThI9UGggrMJcg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89560"/>
            <a:ext cx="10325100" cy="61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5941" y="1750526"/>
            <a:ext cx="1828800" cy="1828800"/>
          </a:xfrm>
          <a:prstGeom prst="roundRect">
            <a:avLst/>
          </a:prstGeom>
          <a:solidFill>
            <a:srgbClr val="E09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619440" y="1750526"/>
            <a:ext cx="1828800" cy="1828800"/>
          </a:xfrm>
          <a:prstGeom prst="roundRect">
            <a:avLst/>
          </a:prstGeom>
          <a:solidFill>
            <a:srgbClr val="FFE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797874" y="4313043"/>
            <a:ext cx="1828800" cy="1828800"/>
          </a:xfrm>
          <a:prstGeom prst="roundRect">
            <a:avLst/>
          </a:prstGeom>
          <a:solidFill>
            <a:srgbClr val="454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619440" y="4337614"/>
            <a:ext cx="1828800" cy="1828800"/>
          </a:xfrm>
          <a:prstGeom prst="roundRect">
            <a:avLst/>
          </a:prstGeom>
          <a:solidFill>
            <a:srgbClr val="915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593" y="2603503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912" y="2571129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1" y="51502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330" y="5166384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3830242" y="1706687"/>
            <a:ext cx="86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Sans Typewriter" panose="020B05090305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01</a:t>
            </a:r>
            <a:endParaRPr lang="en-US" sz="3600" dirty="0">
              <a:latin typeface="Lucida Sans Typewriter" panose="020B05090305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6684176" y="1723603"/>
            <a:ext cx="86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Lucida Sans Typewriter" panose="020B05090305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02</a:t>
            </a:r>
            <a:endParaRPr lang="en-US" sz="3600" dirty="0">
              <a:latin typeface="Lucida Sans Typewriter" panose="020B05090305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3830242" y="4289062"/>
            <a:ext cx="86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Sans Typewriter" panose="020B05090305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03</a:t>
            </a:r>
            <a:endParaRPr lang="en-US" sz="3600" dirty="0">
              <a:solidFill>
                <a:schemeClr val="bg1"/>
              </a:solidFill>
              <a:latin typeface="Lucida Sans Typewriter" panose="020B05090305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6635482" y="4297154"/>
            <a:ext cx="86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Lucida Sans Typewriter" panose="020B0509030504030204" pitchFamily="49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04</a:t>
            </a:r>
            <a:endParaRPr lang="en-US" sz="3600" dirty="0">
              <a:solidFill>
                <a:schemeClr val="bg1"/>
              </a:solidFill>
              <a:latin typeface="Lucida Sans Typewriter" panose="020B0509030504030204" pitchFamily="49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571" y="1633141"/>
            <a:ext cx="228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Target Market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08447" y="1633140"/>
            <a:ext cx="15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Strategy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0151" y="4289062"/>
            <a:ext cx="2648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Channel Partner Marketing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24760" y="4280223"/>
            <a:ext cx="228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Launch Team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286" y="3477227"/>
            <a:ext cx="914400" cy="914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911162" y="250852"/>
            <a:ext cx="4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Century Gothic" panose="020B0502020202020204" pitchFamily="34" charset="0"/>
              </a:rPr>
              <a:t>Go to Market Plan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680609" y="937645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8720" y="2133127"/>
            <a:ext cx="293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All African households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26110" y="2094805"/>
            <a:ext cx="298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Affiliate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Small deliveries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Content creation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6044" y="5254252"/>
            <a:ext cx="2933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Private Chefs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Event planners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Recipes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32852" y="4839037"/>
            <a:ext cx="298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Build energetic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Gothic" panose="020B0502020202020204" pitchFamily="34" charset="0"/>
              </a:rPr>
              <a:t>Get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6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739006" y="1304925"/>
            <a:ext cx="7056507" cy="5143500"/>
          </a:xfrm>
          <a:custGeom>
            <a:avLst/>
            <a:gdLst>
              <a:gd name="connsiteX0" fmla="*/ 2642619 w 7056507"/>
              <a:gd name="connsiteY0" fmla="*/ 5143500 h 5143500"/>
              <a:gd name="connsiteX1" fmla="*/ 7005069 w 7056507"/>
              <a:gd name="connsiteY1" fmla="*/ 4114800 h 5143500"/>
              <a:gd name="connsiteX2" fmla="*/ 32769 w 7056507"/>
              <a:gd name="connsiteY2" fmla="*/ 1866900 h 5143500"/>
              <a:gd name="connsiteX3" fmla="*/ 4309494 w 7056507"/>
              <a:gd name="connsiteY3" fmla="*/ 819150 h 5143500"/>
              <a:gd name="connsiteX4" fmla="*/ 2518794 w 7056507"/>
              <a:gd name="connsiteY4" fmla="*/ 266700 h 5143500"/>
              <a:gd name="connsiteX5" fmla="*/ 3252219 w 7056507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56507" h="5143500">
                <a:moveTo>
                  <a:pt x="2642619" y="5143500"/>
                </a:moveTo>
                <a:cubicBezTo>
                  <a:pt x="5041331" y="4902200"/>
                  <a:pt x="7440044" y="4660900"/>
                  <a:pt x="7005069" y="4114800"/>
                </a:cubicBezTo>
                <a:cubicBezTo>
                  <a:pt x="6570094" y="3568700"/>
                  <a:pt x="482031" y="2416175"/>
                  <a:pt x="32769" y="1866900"/>
                </a:cubicBezTo>
                <a:cubicBezTo>
                  <a:pt x="-416493" y="1317625"/>
                  <a:pt x="3895157" y="1085850"/>
                  <a:pt x="4309494" y="819150"/>
                </a:cubicBezTo>
                <a:cubicBezTo>
                  <a:pt x="4723831" y="552450"/>
                  <a:pt x="2695007" y="403225"/>
                  <a:pt x="2518794" y="266700"/>
                </a:cubicBezTo>
                <a:cubicBezTo>
                  <a:pt x="2342581" y="130175"/>
                  <a:pt x="3129982" y="39687"/>
                  <a:pt x="3252219" y="0"/>
                </a:cubicBezTo>
              </a:path>
            </a:pathLst>
          </a:custGeom>
          <a:noFill/>
          <a:ln w="76200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headEnd w="med" len="lg"/>
            <a:tailEnd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654182" y="5775858"/>
            <a:ext cx="0" cy="548640"/>
          </a:xfrm>
          <a:prstGeom prst="line">
            <a:avLst/>
          </a:prstGeom>
          <a:ln w="12700">
            <a:solidFill>
              <a:schemeClr val="accent6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288422" y="5044338"/>
            <a:ext cx="731520" cy="7315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62" y="5135778"/>
            <a:ext cx="548640" cy="54864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8578731" y="4382679"/>
            <a:ext cx="0" cy="548640"/>
          </a:xfrm>
          <a:prstGeom prst="line">
            <a:avLst/>
          </a:prstGeom>
          <a:ln w="12700">
            <a:solidFill>
              <a:schemeClr val="accent5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212971" y="3651159"/>
            <a:ext cx="731520" cy="73152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6554372" y="3831072"/>
            <a:ext cx="0" cy="548640"/>
          </a:xfrm>
          <a:prstGeom prst="line">
            <a:avLst/>
          </a:prstGeom>
          <a:ln w="12700">
            <a:solidFill>
              <a:srgbClr val="E0913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188612" y="3099552"/>
            <a:ext cx="731520" cy="731520"/>
          </a:xfrm>
          <a:prstGeom prst="ellipse">
            <a:avLst/>
          </a:prstGeom>
          <a:noFill/>
          <a:ln>
            <a:solidFill>
              <a:srgbClr val="E09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646019" y="3322627"/>
            <a:ext cx="0" cy="548640"/>
          </a:xfrm>
          <a:prstGeom prst="line">
            <a:avLst/>
          </a:prstGeom>
          <a:ln w="12700">
            <a:solidFill>
              <a:srgbClr val="915C4C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80259" y="2591107"/>
            <a:ext cx="731520" cy="731520"/>
          </a:xfrm>
          <a:prstGeom prst="ellipse">
            <a:avLst/>
          </a:prstGeom>
          <a:noFill/>
          <a:ln>
            <a:solidFill>
              <a:srgbClr val="915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736307" y="2537703"/>
            <a:ext cx="0" cy="548640"/>
          </a:xfrm>
          <a:prstGeom prst="line">
            <a:avLst/>
          </a:prstGeom>
          <a:ln w="127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70547" y="1806183"/>
            <a:ext cx="731520" cy="73152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081711" y="1534295"/>
            <a:ext cx="0" cy="54864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15951" y="802775"/>
            <a:ext cx="731520" cy="73152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248163" y="2050835"/>
            <a:ext cx="0" cy="548640"/>
          </a:xfrm>
          <a:prstGeom prst="line">
            <a:avLst/>
          </a:prstGeom>
          <a:ln w="127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882403" y="1319315"/>
            <a:ext cx="731520" cy="7315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071172" y="3592864"/>
            <a:ext cx="129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Research</a:t>
            </a:r>
            <a:endParaRPr lang="en-US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1131" y="4955595"/>
            <a:ext cx="220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Idea generation and mobilization</a:t>
            </a:r>
            <a:endParaRPr lang="en-US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03539" y="3887451"/>
            <a:ext cx="2233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 Gothic" panose="020B0502020202020204" pitchFamily="34" charset="0"/>
              </a:rPr>
              <a:t>Market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 Gothic" panose="020B0502020202020204" pitchFamily="34" charset="0"/>
              </a:rPr>
              <a:t>Surveys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entury Gothic" panose="020B0502020202020204" pitchFamily="34" charset="0"/>
              </a:rPr>
              <a:t>Product research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93076" y="3065536"/>
            <a:ext cx="28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09132"/>
                </a:solidFill>
                <a:latin typeface="Century Gothic" panose="020B0502020202020204" pitchFamily="34" charset="0"/>
              </a:rPr>
              <a:t>Prototype development</a:t>
            </a:r>
            <a:endParaRPr lang="en-US" b="1" dirty="0">
              <a:solidFill>
                <a:srgbClr val="E09132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6654" y="3370132"/>
            <a:ext cx="1193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Web app 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76063" y="2599475"/>
            <a:ext cx="247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15C4C"/>
                </a:solidFill>
                <a:latin typeface="Century Gothic" panose="020B0502020202020204" pitchFamily="34" charset="0"/>
              </a:rPr>
              <a:t>Customer validation</a:t>
            </a:r>
            <a:endParaRPr lang="en-US" b="1" dirty="0">
              <a:solidFill>
                <a:srgbClr val="915C4C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8284" y="1724191"/>
            <a:ext cx="17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Release of web app v1.0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40511" y="1443072"/>
            <a:ext cx="25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Customer acquisition</a:t>
            </a:r>
            <a:endParaRPr lang="en-US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47471" y="798150"/>
            <a:ext cx="127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Order fulfillment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2342" y="6297092"/>
            <a:ext cx="1222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Century Gothic" panose="020B0502020202020204" pitchFamily="34" charset="0"/>
              </a:rPr>
              <a:t>Jan 2023</a:t>
            </a:r>
            <a:endParaRPr lang="en-US" sz="1600" b="1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13264" y="4918604"/>
            <a:ext cx="1298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Jan 2023</a:t>
            </a:r>
            <a:endParaRPr lang="en-US" sz="1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24180" y="4334632"/>
            <a:ext cx="13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E09132"/>
                </a:solidFill>
                <a:latin typeface="Century Gothic" panose="020B0502020202020204" pitchFamily="34" charset="0"/>
              </a:rPr>
              <a:t>Feb 2023</a:t>
            </a:r>
            <a:endParaRPr lang="en-US" sz="1600" b="1" dirty="0">
              <a:solidFill>
                <a:srgbClr val="E0913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82" y="3190992"/>
            <a:ext cx="548640" cy="5486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912" y="3750415"/>
            <a:ext cx="548640" cy="54864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03" y="2690454"/>
            <a:ext cx="548640" cy="54864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27" y="1935072"/>
            <a:ext cx="457200" cy="4572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51" y="1456475"/>
            <a:ext cx="457200" cy="4572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09" y="901716"/>
            <a:ext cx="548640" cy="54864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77856" y="3855856"/>
            <a:ext cx="13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915C4C"/>
                </a:solidFill>
                <a:latin typeface="Century Gothic" panose="020B0502020202020204" pitchFamily="34" charset="0"/>
              </a:rPr>
              <a:t>May 2023</a:t>
            </a:r>
            <a:endParaRPr lang="en-US" sz="1600" b="1" dirty="0">
              <a:solidFill>
                <a:srgbClr val="915C4C"/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15787" y="2932667"/>
            <a:ext cx="13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June 2023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84444" y="2307588"/>
            <a:ext cx="13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latin typeface="Century Gothic" panose="020B0502020202020204" pitchFamily="34" charset="0"/>
              </a:rPr>
              <a:t>June 2023</a:t>
            </a:r>
            <a:endParaRPr lang="en-US" sz="1600" b="1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984788" y="2032460"/>
            <a:ext cx="1365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July 2023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03070" y="194208"/>
            <a:ext cx="4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Roadmap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5739782" y="863784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1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3070" y="250852"/>
            <a:ext cx="4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Team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729161" y="913369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50"/>
          <a:stretch/>
        </p:blipFill>
        <p:spPr>
          <a:xfrm>
            <a:off x="996888" y="2058016"/>
            <a:ext cx="2011680" cy="1920240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72" y="1985914"/>
            <a:ext cx="2005631" cy="1920240"/>
          </a:xfrm>
          <a:prstGeom prst="ellipse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0747" y="4978699"/>
            <a:ext cx="3506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Iain Mosima</a:t>
            </a:r>
          </a:p>
          <a:p>
            <a:r>
              <a:rPr lang="en-US" sz="1600" b="1" dirty="0" smtClean="0">
                <a:latin typeface="Century Gothic" panose="020B0502020202020204" pitchFamily="34" charset="0"/>
              </a:rPr>
              <a:t>Co-Founder and Lead Developer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0617" y="4978699"/>
            <a:ext cx="358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Kelvin Geita</a:t>
            </a:r>
          </a:p>
          <a:p>
            <a:r>
              <a:rPr lang="en-US" sz="1600" b="1" dirty="0" smtClean="0">
                <a:latin typeface="Century Gothic" panose="020B0502020202020204" pitchFamily="34" charset="0"/>
              </a:rPr>
              <a:t>Founder and Head of Operations</a:t>
            </a:r>
            <a:endParaRPr lang="en-US" sz="2400" b="1" dirty="0" smtClean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91149" y="4944226"/>
            <a:ext cx="265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Winston Karanja</a:t>
            </a:r>
          </a:p>
          <a:p>
            <a:r>
              <a:rPr lang="en-US" sz="1600" b="1" dirty="0" smtClean="0">
                <a:latin typeface="Century Gothic" panose="020B0502020202020204" pitchFamily="34" charset="0"/>
              </a:rPr>
              <a:t>Founder and CEO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43" y="1940194"/>
            <a:ext cx="1920240" cy="192024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446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3070" y="250852"/>
            <a:ext cx="4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The </a:t>
            </a:r>
            <a:r>
              <a:rPr lang="en-US" sz="3600" b="1" dirty="0" smtClean="0">
                <a:latin typeface="Century Gothic" panose="020B0502020202020204" pitchFamily="34" charset="0"/>
              </a:rPr>
              <a:t>Funding Need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729161" y="913369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4118898936"/>
              </p:ext>
            </p:extLst>
          </p:nvPr>
        </p:nvGraphicFramePr>
        <p:xfrm>
          <a:off x="2669294" y="160641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668387" y="2863512"/>
            <a:ext cx="212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Marketing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6720" y="6286164"/>
            <a:ext cx="212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CAPEX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51804" y="1878551"/>
            <a:ext cx="1165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Legal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91606" y="4547754"/>
            <a:ext cx="105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Team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83795" y="2158752"/>
            <a:ext cx="1901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Product development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33240" y="4116867"/>
            <a:ext cx="199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$ 325,000</a:t>
            </a:r>
          </a:p>
          <a:p>
            <a:pPr algn="ctr"/>
            <a:r>
              <a:rPr lang="en-US" sz="2000" dirty="0" smtClean="0"/>
              <a:t>(Pre-seed)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100458" y="2409235"/>
            <a:ext cx="5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01282" y="3508701"/>
            <a:ext cx="5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891863" y="6186368"/>
            <a:ext cx="58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8061" y="1247036"/>
            <a:ext cx="835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Century Gothic" panose="020B0502020202020204" pitchFamily="34" charset="0"/>
              </a:rPr>
              <a:t>We are raising $325,000 pre seed round for 10% equity</a:t>
            </a:r>
            <a:endParaRPr lang="en-US" sz="24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3070" y="250852"/>
            <a:ext cx="4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Contacts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729161" y="913369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8" y="4394988"/>
            <a:ext cx="731520" cy="731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8" y="2182082"/>
            <a:ext cx="731520" cy="7315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98733" y="2070788"/>
            <a:ext cx="2184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anose="020B0502020202020204" pitchFamily="34" charset="0"/>
              </a:rPr>
              <a:t>0758605979</a:t>
            </a:r>
          </a:p>
          <a:p>
            <a:r>
              <a:rPr lang="en-US" sz="2800" dirty="0" smtClean="0">
                <a:latin typeface="Century Gothic" panose="020B0502020202020204" pitchFamily="34" charset="0"/>
              </a:rPr>
              <a:t>0796920420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7626" y="4160584"/>
            <a:ext cx="4604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  <a:hlinkClick r:id="rId4"/>
              </a:rPr>
              <a:t>kevingeita@gmail.com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  <a:hlinkClick r:id="rId5"/>
              </a:rPr>
              <a:t>ngigewinston@gmail.com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r>
              <a:rPr lang="en-US" sz="2400" dirty="0" smtClean="0">
                <a:latin typeface="Century Gothic" panose="020B0502020202020204" pitchFamily="34" charset="0"/>
                <a:hlinkClick r:id="rId6"/>
              </a:rPr>
              <a:t>iainmosima@gmail.com</a:t>
            </a:r>
            <a:endParaRPr lang="en-US" sz="2400" dirty="0" smtClean="0">
              <a:latin typeface="Century Gothic" panose="020B0502020202020204" pitchFamily="34" charset="0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6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357" y="686015"/>
            <a:ext cx="3711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E09132"/>
                </a:solidFill>
                <a:latin typeface="Century Gothic" panose="020B0502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Njambi…</a:t>
            </a:r>
            <a:endParaRPr lang="en-US" sz="4400" b="1" dirty="0">
              <a:solidFill>
                <a:srgbClr val="E09132"/>
              </a:solidFill>
              <a:latin typeface="Century Gothic" panose="020B0502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20" y="343536"/>
            <a:ext cx="4992687" cy="6217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1" y="1971391"/>
            <a:ext cx="548640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1" y="2801272"/>
            <a:ext cx="548640" cy="548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1" y="3611338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1" y="4603622"/>
            <a:ext cx="54864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61762" y="2223563"/>
            <a:ext cx="515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To a doctor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8505" y="3041462"/>
            <a:ext cx="5660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At her own boutique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2322" y="3842672"/>
            <a:ext cx="515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With 3 healthy children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416" y="4612937"/>
            <a:ext cx="5150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On a daily basis like most African households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6599" y="1837979"/>
            <a:ext cx="2124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Is a Wife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68506" y="2665287"/>
            <a:ext cx="270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Works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44230" y="3442119"/>
            <a:ext cx="275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Has a Family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6139" y="4227043"/>
            <a:ext cx="147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Cooks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6799" y="307498"/>
            <a:ext cx="309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The Problem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56" y="2521906"/>
            <a:ext cx="914400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152" y="3436306"/>
            <a:ext cx="731520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78" y="2015664"/>
            <a:ext cx="731520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66" y="2015664"/>
            <a:ext cx="731520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" y="3425542"/>
            <a:ext cx="822960" cy="82296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2133556" y="2015664"/>
            <a:ext cx="0" cy="452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89451" y="2515352"/>
            <a:ext cx="382093" cy="203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2056" y="3283628"/>
            <a:ext cx="387550" cy="331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308853" y="2491076"/>
            <a:ext cx="391779" cy="231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67506" y="3342926"/>
            <a:ext cx="415988" cy="2724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12099" y="4288780"/>
            <a:ext cx="302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Inconvenience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19" y="1907543"/>
            <a:ext cx="2143125" cy="214312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026419" y="4288780"/>
            <a:ext cx="244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Uncertainty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57" y="2258075"/>
            <a:ext cx="1188720" cy="118872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566044" y="4288780"/>
            <a:ext cx="267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anose="020B0502020202020204" pitchFamily="34" charset="0"/>
              </a:rPr>
              <a:t>Price Gouging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2099" y="4921881"/>
            <a:ext cx="3214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Njambi has to shop at different places for groceries, wasting a lot of time and energy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6026" y="4895682"/>
            <a:ext cx="2830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Njambi is sometimes unsure of the quality of the products bought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1965" y="4895682"/>
            <a:ext cx="37223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Continuous exploitation of customers compounded by the rapid rise of living standards has led to exorbitant prices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680609" y="953829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00632" y="4812000"/>
            <a:ext cx="640080" cy="0"/>
          </a:xfrm>
          <a:prstGeom prst="line">
            <a:avLst/>
          </a:prstGeom>
          <a:ln w="1270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809365" y="4817712"/>
            <a:ext cx="640080" cy="0"/>
          </a:xfrm>
          <a:prstGeom prst="line">
            <a:avLst/>
          </a:prstGeom>
          <a:ln w="1270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579113" y="4820474"/>
            <a:ext cx="640080" cy="0"/>
          </a:xfrm>
          <a:prstGeom prst="line">
            <a:avLst/>
          </a:prstGeom>
          <a:ln w="1270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7804" y="681669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4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066800" y="1943099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276850" y="1943099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486900" y="1943099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05325" y="268639"/>
            <a:ext cx="33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Our Solution…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10" y="2317962"/>
            <a:ext cx="1097280" cy="1097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60" y="2277538"/>
            <a:ext cx="1097280" cy="1097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7276" y="4137659"/>
            <a:ext cx="223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EFCD"/>
                </a:solidFill>
                <a:latin typeface="Century Gothic" panose="020B0502020202020204" pitchFamily="34" charset="0"/>
              </a:rPr>
              <a:t>Convenience</a:t>
            </a:r>
            <a:endParaRPr lang="en-US" sz="2400" b="1" dirty="0">
              <a:solidFill>
                <a:srgbClr val="FFEFCD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6787" y="4137658"/>
            <a:ext cx="302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EFCD"/>
                </a:solidFill>
                <a:latin typeface="Century Gothic" panose="020B0502020202020204" pitchFamily="34" charset="0"/>
              </a:rPr>
              <a:t>Quality Assurance</a:t>
            </a:r>
            <a:endParaRPr lang="en-US" sz="2400" b="1" dirty="0">
              <a:solidFill>
                <a:srgbClr val="FFEFCD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71642" y="4137658"/>
            <a:ext cx="187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EFCD"/>
                </a:solidFill>
                <a:latin typeface="Century Gothic" panose="020B0502020202020204" pitchFamily="34" charset="0"/>
              </a:rPr>
              <a:t>Fair pricing</a:t>
            </a:r>
            <a:endParaRPr lang="en-US" sz="2400" b="1" dirty="0">
              <a:solidFill>
                <a:srgbClr val="FFEFC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379" y="4804409"/>
            <a:ext cx="3145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Order online, </a:t>
            </a:r>
            <a:r>
              <a:rPr lang="en-US" sz="2000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Qijani</a:t>
            </a:r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delivers weekly grocery packages to your doorstep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16800" y="4813934"/>
            <a:ext cx="3279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By simplifying the supply chain, products from us arrive fresh at your door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22618" y="4823459"/>
            <a:ext cx="3312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An algorithm that uses supply and demand data will ensure that prices are affordable</a:t>
            </a: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680609" y="937645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094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66799" y="291314"/>
            <a:ext cx="309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Our Platform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680609" y="937645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59" y="1325435"/>
            <a:ext cx="1604772" cy="3566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3" y="1325435"/>
            <a:ext cx="1604772" cy="3566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652" y="1325435"/>
            <a:ext cx="1604772" cy="3566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83" y="1325435"/>
            <a:ext cx="1604772" cy="3566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5" y="1325435"/>
            <a:ext cx="1604772" cy="3566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14" y="1325435"/>
            <a:ext cx="160477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3070" y="250852"/>
            <a:ext cx="4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Business Model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729161" y="937645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4" y="1988451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157" y="1988451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970" y="198845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783" y="1988451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596" y="1805571"/>
            <a:ext cx="1280160" cy="12801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297" y="1988451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52" y="4851683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044" y="4851683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81" y="5032087"/>
            <a:ext cx="2873411" cy="7315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3614" y="3026421"/>
            <a:ext cx="128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Farmer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4420" y="3026420"/>
            <a:ext cx="1224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Broker 1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8097" y="3026420"/>
            <a:ext cx="129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Century Gothic" panose="020B0502020202020204" pitchFamily="34" charset="0"/>
              </a:rPr>
              <a:t>Broker 2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46300" y="3026419"/>
            <a:ext cx="165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Wholesaler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1909" y="3026419"/>
            <a:ext cx="1896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Market/Kiosk/</a:t>
            </a:r>
            <a:r>
              <a:rPr lang="en-US" sz="2000" dirty="0" err="1" smtClean="0">
                <a:latin typeface="Century Gothic" panose="020B0502020202020204" pitchFamily="34" charset="0"/>
              </a:rPr>
              <a:t>Kibanda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98077" y="3026418"/>
            <a:ext cx="165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Consumer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0941" y="5833009"/>
            <a:ext cx="1281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Farmer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67561" y="5833008"/>
            <a:ext cx="165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Consumer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511" y="833480"/>
            <a:ext cx="2462206" cy="720191"/>
          </a:xfrm>
          <a:prstGeom prst="rect">
            <a:avLst/>
          </a:prstGeom>
          <a:solidFill>
            <a:srgbClr val="454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93614" y="961919"/>
            <a:ext cx="260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EFCD"/>
                </a:solidFill>
                <a:latin typeface="Century Gothic" panose="020B0502020202020204" pitchFamily="34" charset="0"/>
              </a:rPr>
              <a:t>State of Affairs</a:t>
            </a:r>
            <a:endParaRPr lang="en-US" sz="2400" b="1" dirty="0">
              <a:solidFill>
                <a:srgbClr val="FFEFCD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0327" y="3906352"/>
            <a:ext cx="3131616" cy="720191"/>
          </a:xfrm>
          <a:prstGeom prst="rect">
            <a:avLst/>
          </a:prstGeom>
          <a:solidFill>
            <a:srgbClr val="454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3154" y="4034791"/>
            <a:ext cx="315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EFCD"/>
                </a:solidFill>
                <a:latin typeface="Century Gothic" panose="020B0502020202020204" pitchFamily="34" charset="0"/>
              </a:rPr>
              <a:t>With </a:t>
            </a:r>
            <a:r>
              <a:rPr lang="en-US" sz="2400" b="1" dirty="0" err="1" smtClean="0">
                <a:solidFill>
                  <a:srgbClr val="FFEFCD"/>
                </a:solidFill>
                <a:latin typeface="Century Gothic" panose="020B0502020202020204" pitchFamily="34" charset="0"/>
              </a:rPr>
              <a:t>Qijani</a:t>
            </a:r>
            <a:r>
              <a:rPr lang="en-US" sz="2400" b="1" dirty="0" smtClean="0">
                <a:solidFill>
                  <a:srgbClr val="FFEFCD"/>
                </a:solidFill>
                <a:latin typeface="Century Gothic" panose="020B0502020202020204" pitchFamily="34" charset="0"/>
              </a:rPr>
              <a:t> in Place</a:t>
            </a:r>
            <a:endParaRPr lang="en-US" sz="2400" b="1" dirty="0">
              <a:solidFill>
                <a:srgbClr val="FFEFC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634590" y="2516623"/>
            <a:ext cx="640080" cy="0"/>
          </a:xfrm>
          <a:prstGeom prst="straightConnector1">
            <a:avLst/>
          </a:prstGeom>
          <a:ln w="12700">
            <a:solidFill>
              <a:srgbClr val="E09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405397" y="2516623"/>
            <a:ext cx="640080" cy="0"/>
          </a:xfrm>
          <a:prstGeom prst="straightConnector1">
            <a:avLst/>
          </a:prstGeom>
          <a:ln w="12700">
            <a:solidFill>
              <a:srgbClr val="E09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063993" y="2499090"/>
            <a:ext cx="731520" cy="0"/>
          </a:xfrm>
          <a:prstGeom prst="straightConnector1">
            <a:avLst/>
          </a:prstGeom>
          <a:ln w="12700">
            <a:solidFill>
              <a:srgbClr val="E09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096332" y="2499090"/>
            <a:ext cx="731520" cy="0"/>
          </a:xfrm>
          <a:prstGeom prst="straightConnector1">
            <a:avLst/>
          </a:prstGeom>
          <a:ln w="12700">
            <a:solidFill>
              <a:srgbClr val="E09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131861" y="2499090"/>
            <a:ext cx="914400" cy="0"/>
          </a:xfrm>
          <a:prstGeom prst="straightConnector1">
            <a:avLst/>
          </a:prstGeom>
          <a:ln w="12700">
            <a:solidFill>
              <a:srgbClr val="E09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923248" y="5396039"/>
            <a:ext cx="1371600" cy="0"/>
          </a:xfrm>
          <a:prstGeom prst="straightConnector1">
            <a:avLst/>
          </a:prstGeom>
          <a:ln w="12700">
            <a:solidFill>
              <a:srgbClr val="E09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784964" y="5396039"/>
            <a:ext cx="1463040" cy="0"/>
          </a:xfrm>
          <a:prstGeom prst="straightConnector1">
            <a:avLst/>
          </a:prstGeom>
          <a:ln w="12700">
            <a:solidFill>
              <a:srgbClr val="E091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93330" y="1658970"/>
            <a:ext cx="9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5-6%</a:t>
            </a:r>
            <a:r>
              <a:rPr lang="en-US" baseline="30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**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61253" y="1658970"/>
            <a:ext cx="121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10-12%</a:t>
            </a:r>
            <a:r>
              <a:rPr lang="en-US" baseline="30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**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66515" y="1658970"/>
            <a:ext cx="74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5%</a:t>
            </a:r>
            <a:r>
              <a:rPr lang="en-US" baseline="30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**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2928" y="1658970"/>
            <a:ext cx="8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10%</a:t>
            </a:r>
            <a:r>
              <a:rPr lang="en-US" baseline="30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**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23557" y="6226777"/>
            <a:ext cx="3749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baseline="30000" dirty="0" smtClean="0">
                <a:latin typeface="Century Gothic" panose="020B0502020202020204" pitchFamily="34" charset="0"/>
              </a:rPr>
              <a:t>**</a:t>
            </a:r>
            <a:r>
              <a:rPr lang="en-US" sz="1600" i="1" dirty="0" smtClean="0">
                <a:latin typeface="Century Gothic" panose="020B0502020202020204" pitchFamily="34" charset="0"/>
              </a:rPr>
              <a:t> - Margin based on current market data on potatoes and maize</a:t>
            </a:r>
            <a:endParaRPr lang="en-US" sz="1600" i="1" baseline="30000" dirty="0">
              <a:latin typeface="Century Gothic" panose="020B0502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9970" y="4561298"/>
            <a:ext cx="81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15%</a:t>
            </a:r>
            <a:r>
              <a:rPr lang="en-US" baseline="300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**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3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65" y="2711405"/>
            <a:ext cx="1069352" cy="100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56" y="2843104"/>
            <a:ext cx="730093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75489" y="237914"/>
            <a:ext cx="358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Market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680609" y="937645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47153" y="2061557"/>
            <a:ext cx="419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4 </a:t>
            </a:r>
            <a:r>
              <a:rPr lang="en-US" sz="2000" dirty="0" smtClean="0">
                <a:latin typeface="Century Gothic" panose="020B0502020202020204" pitchFamily="34" charset="0"/>
              </a:rPr>
              <a:t>out of 10 people currently use e-commerce platforms in Kenya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8" y="2049785"/>
            <a:ext cx="731520" cy="73152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8" y="3076755"/>
            <a:ext cx="731520" cy="73152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147152" y="2958645"/>
            <a:ext cx="4197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$0.46 </a:t>
            </a:r>
            <a:r>
              <a:rPr lang="en-US" sz="2000" dirty="0" smtClean="0">
                <a:latin typeface="Century Gothic" panose="020B0502020202020204" pitchFamily="34" charset="0"/>
              </a:rPr>
              <a:t>of every </a:t>
            </a:r>
            <a:r>
              <a:rPr lang="en-US" sz="2000" b="1" dirty="0" smtClean="0">
                <a:latin typeface="Century Gothic" panose="020B0502020202020204" pitchFamily="34" charset="0"/>
              </a:rPr>
              <a:t>$1</a:t>
            </a:r>
            <a:r>
              <a:rPr lang="en-US" sz="2000" dirty="0" smtClean="0">
                <a:latin typeface="Century Gothic" panose="020B0502020202020204" pitchFamily="34" charset="0"/>
              </a:rPr>
              <a:t> spent on household shopping is spent on food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08" y="4103725"/>
            <a:ext cx="731520" cy="73152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47153" y="4045534"/>
            <a:ext cx="4197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entury Gothic" panose="020B0502020202020204" pitchFamily="34" charset="0"/>
              </a:rPr>
              <a:t>$ 55 </a:t>
            </a:r>
            <a:r>
              <a:rPr lang="en-US" sz="2000" dirty="0" smtClean="0">
                <a:latin typeface="Century Gothic" panose="020B0502020202020204" pitchFamily="34" charset="0"/>
              </a:rPr>
              <a:t>on average spent on grocery shopping a week (In a house of 4)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20" y="2843104"/>
            <a:ext cx="731520" cy="73152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292734" y="3775023"/>
            <a:ext cx="88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TAM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323530" y="3775022"/>
            <a:ext cx="88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SAM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473110" y="3775021"/>
            <a:ext cx="88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SOM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40138" y="3208864"/>
            <a:ext cx="914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363319" y="3228412"/>
            <a:ext cx="9144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12377" y="4185118"/>
            <a:ext cx="100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$ 56B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54968" y="4185117"/>
            <a:ext cx="100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$ 8B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55991" y="4185116"/>
            <a:ext cx="151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entury Gothic" panose="020B0502020202020204" pitchFamily="34" charset="0"/>
              </a:rPr>
              <a:t>$ 800M*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82195" y="5899243"/>
            <a:ext cx="4904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Century Gothic" panose="020B0502020202020204" pitchFamily="34" charset="0"/>
              </a:rPr>
              <a:t>* - Calculation based on serving10% of households in Nairobi, Mombasa, </a:t>
            </a:r>
            <a:r>
              <a:rPr lang="en-US" sz="1600" i="1" dirty="0" err="1" smtClean="0">
                <a:latin typeface="Century Gothic" panose="020B0502020202020204" pitchFamily="34" charset="0"/>
              </a:rPr>
              <a:t>Nakuru</a:t>
            </a:r>
            <a:r>
              <a:rPr lang="en-US" sz="1600" i="1" dirty="0" smtClean="0">
                <a:latin typeface="Century Gothic" panose="020B0502020202020204" pitchFamily="34" charset="0"/>
              </a:rPr>
              <a:t> and Kisumu cities </a:t>
            </a:r>
            <a:endParaRPr lang="en-US" sz="1600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75489" y="237914"/>
            <a:ext cx="358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Competitors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80609" y="937645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" y="2193035"/>
            <a:ext cx="2377440" cy="879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8" y="4372708"/>
            <a:ext cx="2103120" cy="7505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63" y="2441345"/>
            <a:ext cx="2651760" cy="3830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47671" y="4248319"/>
            <a:ext cx="150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Open air markets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262" y="4023737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4177" y="237914"/>
            <a:ext cx="42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Century Gothic" panose="020B0502020202020204" pitchFamily="34" charset="0"/>
              </a:rPr>
              <a:t>Why Us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80609" y="937645"/>
            <a:ext cx="640080" cy="0"/>
          </a:xfrm>
          <a:prstGeom prst="line">
            <a:avLst/>
          </a:prstGeom>
          <a:ln w="57150">
            <a:solidFill>
              <a:srgbClr val="E091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7" t="10605" r="3204" b="3738"/>
          <a:stretch/>
        </p:blipFill>
        <p:spPr>
          <a:xfrm>
            <a:off x="3811349" y="1747880"/>
            <a:ext cx="4272594" cy="4175490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61" y="2571242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05" y="2571242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05" y="4295876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261" y="4295876"/>
            <a:ext cx="914400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1639" y="2114557"/>
            <a:ext cx="3689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Our grocery package plans last for at least a week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1639" y="4379279"/>
            <a:ext cx="368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Affordable pricing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83943" y="2114557"/>
            <a:ext cx="3689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We offer doorstep delivery 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00129" y="4379279"/>
            <a:ext cx="3689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</a:rPr>
              <a:t>Auto-recommendation of food package plans based on your current health status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1639" y="1671612"/>
            <a:ext cx="23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Bulk Purchase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639" y="3923368"/>
            <a:ext cx="23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Price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83943" y="1585718"/>
            <a:ext cx="23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Delivery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00129" y="3955916"/>
            <a:ext cx="2322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anose="020B0502020202020204" pitchFamily="34" charset="0"/>
              </a:rPr>
              <a:t>Health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417</Words>
  <Application>Microsoft Office PowerPoint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Lucida Sans Typewriter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104</cp:revision>
  <dcterms:created xsi:type="dcterms:W3CDTF">2023-03-27T06:01:43Z</dcterms:created>
  <dcterms:modified xsi:type="dcterms:W3CDTF">2023-07-19T11:52:04Z</dcterms:modified>
</cp:coreProperties>
</file>