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6" r:id="rId3"/>
    <p:sldId id="278" r:id="rId4"/>
    <p:sldId id="279" r:id="rId5"/>
    <p:sldId id="280" r:id="rId6"/>
    <p:sldId id="277" r:id="rId7"/>
    <p:sldId id="261" r:id="rId8"/>
    <p:sldId id="282" r:id="rId9"/>
    <p:sldId id="285" r:id="rId10"/>
    <p:sldId id="283" r:id="rId11"/>
    <p:sldId id="284" r:id="rId12"/>
  </p:sldIdLst>
  <p:sldSz cx="12192000" cy="6858000"/>
  <p:notesSz cx="6858000" cy="9144000"/>
  <p:embeddedFontLst>
    <p:embeddedFont>
      <p:font typeface="MetricHPE" panose="020B0503030202060203" pitchFamily="34" charset="77"/>
      <p:regular r:id="rId15"/>
      <p:bold r:id="rId16"/>
      <p:italic r:id="rId17"/>
      <p:boldItalic r:id="rId18"/>
    </p:embeddedFont>
    <p:embeddedFont>
      <p:font typeface="MetricHPE Black" panose="020B0803030202060203" pitchFamily="34" charset="77"/>
      <p:bold r:id="rId19"/>
      <p:italic r:id="rId20"/>
      <p:boldItalic r:id="rId21"/>
    </p:embeddedFont>
    <p:embeddedFont>
      <p:font typeface="SFMono-Regular" panose="020B0009000002000000" pitchFamily="49" charset="0"/>
      <p:regular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6"/>
            <p14:sldId id="278"/>
            <p14:sldId id="279"/>
            <p14:sldId id="280"/>
            <p14:sldId id="277"/>
            <p14:sldId id="261"/>
            <p14:sldId id="282"/>
            <p14:sldId id="28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4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6" autoAdjust="0"/>
    <p:restoredTop sz="96337" autoAdjust="0"/>
  </p:normalViewPr>
  <p:slideViewPr>
    <p:cSldViewPr snapToGrid="0">
      <p:cViewPr varScale="1">
        <p:scale>
          <a:sx n="91" d="100"/>
          <a:sy n="91" d="100"/>
        </p:scale>
        <p:origin x="224" y="1360"/>
      </p:cViewPr>
      <p:guideLst>
        <p:guide orient="horz" pos="2183"/>
        <p:guide orient="horz" pos="3840"/>
        <p:guide pos="3864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9/4/23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9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6,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Iain Moncrief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The Chapel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5F461-AB1F-96B6-F362-255082C1676C}"/>
              </a:ext>
            </a:extLst>
          </p:cNvPr>
          <p:cNvSpPr txBox="1"/>
          <p:nvPr/>
        </p:nvSpPr>
        <p:spPr>
          <a:xfrm>
            <a:off x="2574388" y="4360985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ata size and data size&#10;&#10;Description automatically generated">
            <a:extLst>
              <a:ext uri="{FF2B5EF4-FFF2-40B4-BE49-F238E27FC236}">
                <a16:creationId xmlns:a16="http://schemas.microsoft.com/office/drawing/2014/main" id="{C8B65693-C3AE-BEFF-CF55-9037E8DB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" y="1582127"/>
            <a:ext cx="5334000" cy="3975100"/>
          </a:xfrm>
          <a:prstGeom prst="rect">
            <a:avLst/>
          </a:prstGeom>
        </p:spPr>
      </p:pic>
      <p:pic>
        <p:nvPicPr>
          <p:cNvPr id="13" name="Content Placeholder 12" descr="A graph of data size and data size&#10;&#10;Description automatically generated">
            <a:extLst>
              <a:ext uri="{FF2B5EF4-FFF2-40B4-BE49-F238E27FC236}">
                <a16:creationId xmlns:a16="http://schemas.microsoft.com/office/drawing/2014/main" id="{6159EA44-C989-0890-44B2-1BE6C21A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8" y="1582127"/>
            <a:ext cx="5257800" cy="39751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30C260-1820-B906-484F-318633D515AC}"/>
              </a:ext>
            </a:extLst>
          </p:cNvPr>
          <p:cNvSpPr txBox="1"/>
          <p:nvPr/>
        </p:nvSpPr>
        <p:spPr>
          <a:xfrm>
            <a:off x="8201465" y="638673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321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blue and black logo&#10;&#10;Description automatically generated">
            <a:extLst>
              <a:ext uri="{FF2B5EF4-FFF2-40B4-BE49-F238E27FC236}">
                <a16:creationId xmlns:a16="http://schemas.microsoft.com/office/drawing/2014/main" id="{16B148EE-FB41-860A-B0E3-42E63FD6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58" y="391852"/>
            <a:ext cx="3148284" cy="1416728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2624DE-34B0-BDAD-8968-DF3E58D0A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9" y="2060711"/>
            <a:ext cx="3240253" cy="2073762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DC064622-A480-5345-450B-1003FF166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8709"/>
            <a:ext cx="3659969" cy="1061391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BCB2A9-AB0A-97C7-555F-795BA5817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47" y="4400944"/>
            <a:ext cx="3251200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C2C42-E818-097E-0911-9BA69C8BF2EA}"/>
              </a:ext>
            </a:extLst>
          </p:cNvPr>
          <p:cNvSpPr txBox="1"/>
          <p:nvPr/>
        </p:nvSpPr>
        <p:spPr>
          <a:xfrm>
            <a:off x="9333947" y="79321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Lightweight tensor and linear algebra library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1C2AE-05CC-678F-6D4F-EBAC7E41F8B3}"/>
              </a:ext>
            </a:extLst>
          </p:cNvPr>
          <p:cNvSpPr txBox="1"/>
          <p:nvPr/>
        </p:nvSpPr>
        <p:spPr>
          <a:xfrm>
            <a:off x="8876747" y="3088302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Extends NumPy to support ML needs 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backpropogation</a:t>
            </a:r>
            <a:r>
              <a:rPr lang="en-US" dirty="0"/>
              <a:t>, CUDA implementation)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B030-32D3-F555-E444-684ED89FE020}"/>
              </a:ext>
            </a:extLst>
          </p:cNvPr>
          <p:cNvSpPr txBox="1"/>
          <p:nvPr/>
        </p:nvSpPr>
        <p:spPr>
          <a:xfrm>
            <a:off x="9742103" y="4742204"/>
            <a:ext cx="914400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Fully featured ML tools (uses TensorFlow)</a:t>
            </a:r>
          </a:p>
        </p:txBody>
      </p:sp>
    </p:spTree>
    <p:extLst>
      <p:ext uri="{BB962C8B-B14F-4D97-AF65-F5344CB8AC3E}">
        <p14:creationId xmlns:p14="http://schemas.microsoft.com/office/powerpoint/2010/main" val="29448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8C0CF40C-68A0-6E7B-B006-AB5584DF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36" y="391852"/>
            <a:ext cx="3479968" cy="2286071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D161A-5D19-F3CF-A99A-696F17615989}"/>
              </a:ext>
            </a:extLst>
          </p:cNvPr>
          <p:cNvSpPr txBox="1"/>
          <p:nvPr/>
        </p:nvSpPr>
        <p:spPr>
          <a:xfrm>
            <a:off x="1309255" y="1839191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ED057-2D65-8F22-A88B-8BC803F49D71}"/>
              </a:ext>
            </a:extLst>
          </p:cNvPr>
          <p:cNvSpPr txBox="1"/>
          <p:nvPr/>
        </p:nvSpPr>
        <p:spPr>
          <a:xfrm>
            <a:off x="602673" y="12884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46668EF-4B5A-46F4-B36B-B37DF7A73966}"/>
              </a:ext>
            </a:extLst>
          </p:cNvPr>
          <p:cNvSpPr txBox="1">
            <a:spLocks/>
          </p:cNvSpPr>
          <p:nvPr/>
        </p:nvSpPr>
        <p:spPr>
          <a:xfrm>
            <a:off x="381599" y="998681"/>
            <a:ext cx="11404800" cy="509760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computing</a:t>
            </a:r>
          </a:p>
          <a:p>
            <a:r>
              <a:rPr lang="en-US" dirty="0"/>
              <a:t>Sophisticated array programming</a:t>
            </a:r>
          </a:p>
          <a:p>
            <a:r>
              <a:rPr lang="en-US" dirty="0"/>
              <a:t>Automatically utilize maximal resources</a:t>
            </a:r>
          </a:p>
          <a:p>
            <a:r>
              <a:rPr lang="en-US" dirty="0"/>
              <a:t>Easily program parallel computations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0DDE-37BC-35FE-67A3-265A57F9218A}"/>
              </a:ext>
            </a:extLst>
          </p:cNvPr>
          <p:cNvSpPr txBox="1"/>
          <p:nvPr/>
        </p:nvSpPr>
        <p:spPr>
          <a:xfrm>
            <a:off x="1506682" y="2088573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701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ML programs in Chapel</a:t>
            </a:r>
          </a:p>
          <a:p>
            <a:r>
              <a:rPr lang="en-US" dirty="0"/>
              <a:t>See what aspects of Chapel make it easier/harder to implement ML programs</a:t>
            </a:r>
          </a:p>
          <a:p>
            <a:r>
              <a:rPr lang="en-US" dirty="0"/>
              <a:t>Performance comparison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6583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D133FAF-811B-408A-B501-74302738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Library</a:t>
            </a:r>
          </a:p>
          <a:p>
            <a:pPr lvl="1"/>
            <a:r>
              <a:rPr lang="en-US" dirty="0"/>
              <a:t>Attempts to replicate much of NumPy’s functionality</a:t>
            </a:r>
          </a:p>
          <a:p>
            <a:pPr lvl="1"/>
            <a:r>
              <a:rPr lang="en-US" dirty="0"/>
              <a:t>Arithmetic and linear algebra operations</a:t>
            </a:r>
          </a:p>
          <a:p>
            <a:pPr lvl="1"/>
            <a:r>
              <a:rPr lang="en-US" dirty="0"/>
              <a:t>Supporting helper functions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Implements various layer types: Dense, Conv2d, </a:t>
            </a:r>
            <a:r>
              <a:rPr lang="en-US" dirty="0" err="1"/>
              <a:t>MaxPool</a:t>
            </a:r>
            <a:r>
              <a:rPr lang="en-US" dirty="0"/>
              <a:t>, SoftMax,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Sigmoid, Flatten, …</a:t>
            </a:r>
          </a:p>
          <a:p>
            <a:pPr lvl="1"/>
            <a:r>
              <a:rPr lang="en-US" dirty="0"/>
              <a:t>Offers similar user interface as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Chapel ML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2ADB3-3050-7E98-80D5-4C32B78A113C}"/>
              </a:ext>
            </a:extLst>
          </p:cNvPr>
          <p:cNvSpPr txBox="1"/>
          <p:nvPr/>
        </p:nvSpPr>
        <p:spPr>
          <a:xfrm>
            <a:off x="1880754" y="4377575"/>
            <a:ext cx="2524991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Sigmoid(),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6547-B81C-F08E-8384-6B72C5907A21}"/>
              </a:ext>
            </a:extLst>
          </p:cNvPr>
          <p:cNvSpPr txBox="1"/>
          <p:nvPr/>
        </p:nvSpPr>
        <p:spPr>
          <a:xfrm>
            <a:off x="6670963" y="4377575"/>
            <a:ext cx="31484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var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model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Sequential(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Dense(</a:t>
            </a:r>
            <a:r>
              <a:rPr lang="en-US" b="0" dirty="0">
                <a:solidFill>
                  <a:srgbClr val="005CC5"/>
                </a:solidFill>
                <a:effectLst/>
                <a:latin typeface="SFMono-Regular" panose="020B0009000002000000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),</a:t>
            </a:r>
          </a:p>
          <a:p>
            <a:pPr lvl="1"/>
            <a:r>
              <a:rPr lang="en-US" b="0" dirty="0">
                <a:solidFill>
                  <a:srgbClr val="D73A49"/>
                </a:solidFill>
                <a:effectLst/>
                <a:latin typeface="SFMono-Regular" panose="020B0009000002000000" pitchFamily="49" charset="0"/>
              </a:rPr>
              <a:t>new</a:t>
            </a:r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 Sigmoid()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SFMono-Regular" panose="020B0009000002000000" pitchFamily="49" charset="0"/>
              </a:rPr>
              <a:t>);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  <p:pic>
        <p:nvPicPr>
          <p:cNvPr id="5" name="Picture 4" descr="A logo with blue and green lines&#10;&#10;Description automatically generated">
            <a:extLst>
              <a:ext uri="{FF2B5EF4-FFF2-40B4-BE49-F238E27FC236}">
                <a16:creationId xmlns:a16="http://schemas.microsoft.com/office/drawing/2014/main" id="{287F2F70-0EDB-286B-6B8E-9066860F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0" y="5678376"/>
            <a:ext cx="1272309" cy="835809"/>
          </a:xfrm>
          <a:prstGeom prst="rect">
            <a:avLst/>
          </a:prstGeom>
        </p:spPr>
      </p:pic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822C3DDB-8488-FDE4-FDCC-923BF4DBA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5603125"/>
            <a:ext cx="1726045" cy="86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ADDCC-019C-E3F2-F334-9E33ACA2965E}"/>
              </a:ext>
            </a:extLst>
          </p:cNvPr>
          <p:cNvSpPr txBox="1"/>
          <p:nvPr/>
        </p:nvSpPr>
        <p:spPr>
          <a:xfrm>
            <a:off x="1252025" y="4135902"/>
            <a:ext cx="0" cy="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819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(Simple Classification)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C75969-11E2-042E-E9BE-A5E19A09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445" y="2205465"/>
            <a:ext cx="8465763" cy="4652535"/>
          </a:xfrm>
          <a:prstGeom prst="rect">
            <a:avLst/>
          </a:prstGeom>
        </p:spPr>
      </p:pic>
      <p:pic>
        <p:nvPicPr>
          <p:cNvPr id="7" name="Picture 6" descr="A graph of dataset size&#10;&#10;Description automatically generated">
            <a:extLst>
              <a:ext uri="{FF2B5EF4-FFF2-40B4-BE49-F238E27FC236}">
                <a16:creationId xmlns:a16="http://schemas.microsoft.com/office/drawing/2014/main" id="{0668BE0C-125B-5DCC-A63E-64F9D0A6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" y="1342395"/>
            <a:ext cx="6028702" cy="455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EAD66-AF11-4349-65FE-30339FEF83F3}"/>
              </a:ext>
            </a:extLst>
          </p:cNvPr>
          <p:cNvSpPr txBox="1"/>
          <p:nvPr/>
        </p:nvSpPr>
        <p:spPr>
          <a:xfrm>
            <a:off x="6096000" y="3621361"/>
            <a:ext cx="3515399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Input: N samples from [0,2] x [0,2]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n-US" dirty="0"/>
              <a:t>Output: 3 different categories</a:t>
            </a:r>
          </a:p>
        </p:txBody>
      </p:sp>
      <p:pic>
        <p:nvPicPr>
          <p:cNvPr id="10" name="Picture 9" descr="A graph of a circle with red dots&#10;&#10;Description automatically generated">
            <a:extLst>
              <a:ext uri="{FF2B5EF4-FFF2-40B4-BE49-F238E27FC236}">
                <a16:creationId xmlns:a16="http://schemas.microsoft.com/office/drawing/2014/main" id="{B01572A9-D761-FB8E-A112-8236C52A1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90" y="391852"/>
            <a:ext cx="3204938" cy="31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9B7F27-4962-1431-2D9E-6170FC70E9F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9C00B-CC6B-CEC7-334C-C72E3D6BC58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F2E336-FE05-332C-7E5A-C2A9157A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49" y="1031875"/>
            <a:ext cx="9431535" cy="509746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8ECA4-435C-20CB-DB63-2572F7AE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Chapel’s Parallelism Constructs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6B48FE-33E0-7335-568C-775649F680BB}"/>
              </a:ext>
            </a:extLst>
          </p:cNvPr>
          <p:cNvSpPr/>
          <p:nvPr/>
        </p:nvSpPr>
        <p:spPr bwMode="ltGray">
          <a:xfrm>
            <a:off x="3157728" y="793214"/>
            <a:ext cx="21214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EFBF13-27B1-4640-4CD0-D83F93FA4F39}"/>
              </a:ext>
            </a:extLst>
          </p:cNvPr>
          <p:cNvSpPr/>
          <p:nvPr/>
        </p:nvSpPr>
        <p:spPr bwMode="ltGray">
          <a:xfrm>
            <a:off x="5443728" y="826530"/>
            <a:ext cx="2298192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CD804-9D1B-303C-7ACD-DD867AEA39FF}"/>
              </a:ext>
            </a:extLst>
          </p:cNvPr>
          <p:cNvSpPr/>
          <p:nvPr/>
        </p:nvSpPr>
        <p:spPr bwMode="ltGray">
          <a:xfrm>
            <a:off x="7522464" y="826307"/>
            <a:ext cx="1511808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DE318B-7BB3-996B-C373-29B048A2F076}"/>
              </a:ext>
            </a:extLst>
          </p:cNvPr>
          <p:cNvSpPr/>
          <p:nvPr/>
        </p:nvSpPr>
        <p:spPr bwMode="ltGray">
          <a:xfrm>
            <a:off x="8904664" y="859400"/>
            <a:ext cx="1602120" cy="550859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E18448-2D47-CACD-7EBF-5E2A512A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65" t="18812" r="12081" b="14735"/>
          <a:stretch/>
        </p:blipFill>
        <p:spPr>
          <a:xfrm>
            <a:off x="6914524" y="3078712"/>
            <a:ext cx="5143500" cy="3387436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E22BF8A7-E37A-4DA3-B869-04D647B7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 (MNIST Classification)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6F66A9-D9A7-5858-2777-60A4180E344C}"/>
              </a:ext>
            </a:extLst>
          </p:cNvPr>
          <p:cNvGrpSpPr/>
          <p:nvPr/>
        </p:nvGrpSpPr>
        <p:grpSpPr>
          <a:xfrm>
            <a:off x="8466413" y="656689"/>
            <a:ext cx="2968270" cy="1835686"/>
            <a:chOff x="3629207" y="823412"/>
            <a:chExt cx="2968270" cy="1835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C4B76-CC7C-4721-7CFD-7ECD26C49F3F}"/>
                </a:ext>
              </a:extLst>
            </p:cNvPr>
            <p:cNvGrpSpPr/>
            <p:nvPr/>
          </p:nvGrpSpPr>
          <p:grpSpPr>
            <a:xfrm>
              <a:off x="3629207" y="823412"/>
              <a:ext cx="2968270" cy="891088"/>
              <a:chOff x="3629207" y="823412"/>
              <a:chExt cx="2968270" cy="891088"/>
            </a:xfrm>
          </p:grpSpPr>
          <p:pic>
            <p:nvPicPr>
              <p:cNvPr id="4" name="Picture 3" descr="A white letter l on a black background&#10;&#10;Description automatically generated">
                <a:extLst>
                  <a:ext uri="{FF2B5EF4-FFF2-40B4-BE49-F238E27FC236}">
                    <a16:creationId xmlns:a16="http://schemas.microsoft.com/office/drawing/2014/main" id="{661FFF21-BAEF-833D-4E53-1EE918831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8855" y="823414"/>
                <a:ext cx="868622" cy="891086"/>
              </a:xfrm>
              <a:prstGeom prst="rect">
                <a:avLst/>
              </a:prstGeom>
            </p:spPr>
          </p:pic>
          <p:pic>
            <p:nvPicPr>
              <p:cNvPr id="5" name="Picture 4" descr="A white lightning bolt on a black background&#10;&#10;Description automatically generated">
                <a:extLst>
                  <a:ext uri="{FF2B5EF4-FFF2-40B4-BE49-F238E27FC236}">
                    <a16:creationId xmlns:a16="http://schemas.microsoft.com/office/drawing/2014/main" id="{4393870F-B755-0A5E-AE0E-03F1B3258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258" y="823412"/>
                <a:ext cx="898452" cy="89108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6C1B-6A99-8611-EC71-941358927AD1}"/>
                  </a:ext>
                </a:extLst>
              </p:cNvPr>
              <p:cNvSpPr txBox="1"/>
              <p:nvPr/>
            </p:nvSpPr>
            <p:spPr>
              <a:xfrm>
                <a:off x="3629207" y="1184564"/>
                <a:ext cx="566667" cy="40136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n-US" dirty="0"/>
                  <a:t>Input: 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B5ECE-8692-A1D4-E998-7E42038B11D9}"/>
                </a:ext>
              </a:extLst>
            </p:cNvPr>
            <p:cNvSpPr txBox="1"/>
            <p:nvPr/>
          </p:nvSpPr>
          <p:spPr>
            <a:xfrm>
              <a:off x="3962079" y="1744698"/>
              <a:ext cx="914400" cy="91440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n-US" dirty="0"/>
                <a:t>Output: 0,1,2,3,…,9</a:t>
              </a:r>
            </a:p>
          </p:txBody>
        </p:sp>
      </p:grpSp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FD26B6-A02B-6F82-71C4-D47FE8F73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2" y="1122442"/>
            <a:ext cx="6590842" cy="49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DE2-160D-CED4-4828-480DDA8E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2" id="{19C76C60-8234-714F-AECB-3EAB8E3CC61D}" vid="{CEC5D18F-7FCB-4F41-878C-4BFF62E5F1FD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 Standard 16x9 White Template</Template>
  <TotalTime>715</TotalTime>
  <Words>220</Words>
  <Application>Microsoft Macintosh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MetricHPE Black</vt:lpstr>
      <vt:lpstr>Arial</vt:lpstr>
      <vt:lpstr>SFMono-Regular</vt:lpstr>
      <vt:lpstr>MetricHPE</vt:lpstr>
      <vt:lpstr>HPE Standard 16x9 White Template</vt:lpstr>
      <vt:lpstr>Machine Learning in The Chapel Programming Language</vt:lpstr>
      <vt:lpstr>Background</vt:lpstr>
      <vt:lpstr>Chapel</vt:lpstr>
      <vt:lpstr>My Project</vt:lpstr>
      <vt:lpstr>My Chapel ML Implementation</vt:lpstr>
      <vt:lpstr>Speed Comparison (Simple Classification)</vt:lpstr>
      <vt:lpstr>Utilizing Chapel’s Parallelism Constructs</vt:lpstr>
      <vt:lpstr>Speed Comparison (MNIST Classification)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title slide</dc:title>
  <dc:creator>Moncrief, Iain</dc:creator>
  <cp:lastModifiedBy>Moncrief, Iain</cp:lastModifiedBy>
  <cp:revision>12</cp:revision>
  <dcterms:created xsi:type="dcterms:W3CDTF">2023-09-05T07:38:52Z</dcterms:created>
  <dcterms:modified xsi:type="dcterms:W3CDTF">2023-09-05T19:33:53Z</dcterms:modified>
</cp:coreProperties>
</file>