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533" r:id="rId3"/>
    <p:sldId id="1980" r:id="rId4"/>
    <p:sldId id="1590" r:id="rId5"/>
    <p:sldId id="1972" r:id="rId6"/>
    <p:sldId id="1955" r:id="rId7"/>
    <p:sldId id="1974" r:id="rId8"/>
    <p:sldId id="618" r:id="rId9"/>
    <p:sldId id="1976" r:id="rId10"/>
    <p:sldId id="1977" r:id="rId11"/>
    <p:sldId id="625" r:id="rId12"/>
    <p:sldId id="1975" r:id="rId13"/>
    <p:sldId id="1978" r:id="rId14"/>
    <p:sldId id="1979" r:id="rId15"/>
    <p:sldId id="1965" r:id="rId16"/>
    <p:sldId id="1981" r:id="rId17"/>
    <p:sldId id="1967" r:id="rId18"/>
    <p:sldId id="1964" r:id="rId19"/>
    <p:sldId id="196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502" autoAdjust="0"/>
  </p:normalViewPr>
  <p:slideViewPr>
    <p:cSldViewPr snapToGrid="0">
      <p:cViewPr varScale="1">
        <p:scale>
          <a:sx n="61" d="100"/>
          <a:sy n="61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4297F-206C-4DBB-98D2-75950834A925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91826-02E9-4577-8757-8CC0040DBC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211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那之前 </a:t>
            </a:r>
            <a:r>
              <a:rPr lang="en-US" altLang="zh-TW" dirty="0"/>
              <a:t>Hessian </a:t>
            </a:r>
            <a:r>
              <a:rPr lang="zh-TW" altLang="en-US" dirty="0"/>
              <a:t>的結果怎麼來的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F7412-3632-4F86-9F0D-96DD7199597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447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altLang="zh-TW" sz="1200" dirty="0"/>
                  <a:t>Popular &amp; Simple Idea: Reduce the learning rate by some factor every few epochs.</a:t>
                </a:r>
              </a:p>
              <a:p>
                <a:pPr lvl="1"/>
                <a:r>
                  <a:rPr lang="en-US" altLang="zh-TW" dirty="0"/>
                  <a:t>E.g. 1/t decay: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</m:oMath>
                </a14:m>
                <a:endParaRPr lang="zh-TW" altLang="en-US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r>
                  <a:rPr lang="en-US" altLang="zh-TW" dirty="0"/>
                  <a:t>At the beginning, we are far from the destination, so we use larger learning rate</a:t>
                </a:r>
              </a:p>
              <a:p>
                <a:pPr lvl="1"/>
                <a:r>
                  <a:rPr lang="en-US" altLang="zh-TW" dirty="0"/>
                  <a:t>After several epochs, we are close to the destination, so we reduce the learning rate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altLang="zh-TW" sz="1200" dirty="0"/>
                  <a:t>Popular &amp; Simple Idea: Reduce the learning rate by some factor every few epochs.</a:t>
                </a:r>
              </a:p>
              <a:p>
                <a:pPr lvl="1"/>
                <a:r>
                  <a:rPr lang="en-US" altLang="zh-TW" dirty="0"/>
                  <a:t>E.g. 1/t decay: </a:t>
                </a:r>
                <a:r>
                  <a:rPr lang="zh-TW" altLang="en-US" i="0">
                    <a:latin typeface="Cambria Math" panose="02040503050406030204" pitchFamily="18" charset="0"/>
                  </a:rPr>
                  <a:t>𝜂</a:t>
                </a:r>
                <a:r>
                  <a:rPr lang="en-US" altLang="zh-TW" i="0">
                    <a:latin typeface="Cambria Math" panose="02040503050406030204" pitchFamily="18" charset="0"/>
                  </a:rPr>
                  <a:t>^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𝑡=</a:t>
                </a:r>
                <a:r>
                  <a:rPr lang="zh-TW" altLang="en-US" b="0" i="0">
                    <a:latin typeface="Cambria Math" panose="02040503050406030204" pitchFamily="18" charset="0"/>
                  </a:rPr>
                  <a:t>𝜂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∕</a:t>
                </a:r>
                <a:r>
                  <a:rPr lang="zh-TW" altLang="en-US" b="0" i="0">
                    <a:latin typeface="Cambria Math" panose="02040503050406030204" pitchFamily="18" charset="0"/>
                  </a:rPr>
                  <a:t>√(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𝑡+1</a:t>
                </a:r>
                <a:r>
                  <a:rPr lang="zh-TW" altLang="en-US" b="0" i="0">
                    <a:latin typeface="Cambria Math" panose="02040503050406030204" pitchFamily="18" charset="0"/>
                  </a:rPr>
                  <a:t>)</a:t>
                </a:r>
                <a:endParaRPr lang="zh-TW" altLang="en-US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r>
                  <a:rPr lang="en-US" altLang="zh-TW" dirty="0"/>
                  <a:t>At the beginning, we are far from the destination, so we use larger learning rate</a:t>
                </a:r>
              </a:p>
              <a:p>
                <a:pPr lvl="1"/>
                <a:r>
                  <a:rPr lang="en-US" altLang="zh-TW" dirty="0"/>
                  <a:t>After several epochs, we are close to the destination, so we reduce the learning rate</a:t>
                </a:r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91826-02E9-4577-8757-8CC0040DBC9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571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Give an example about average </a:t>
            </a:r>
            <a:r>
              <a:rPr lang="en-US" altLang="zh-TW" dirty="0" err="1"/>
              <a:t>v.s</a:t>
            </a:r>
            <a:r>
              <a:rPr lang="en-US" altLang="zh-TW" dirty="0"/>
              <a:t>. absolute?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91826-02E9-4577-8757-8CC0040DBC9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948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This is series even for a linear model 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91826-02E9-4577-8757-8CC0040DBC9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57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Divide the learning rate of each parameter by the  </a:t>
            </a:r>
            <a:r>
              <a:rPr lang="en-US" altLang="zh-TW" b="1" i="1" dirty="0"/>
              <a:t> root mean square of its previous derivatives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543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Why</a:t>
            </a:r>
            <a:r>
              <a:rPr lang="en-US" altLang="zh-TW" baseline="0" dirty="0"/>
              <a:t> square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454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 Mean Squares of gradients </a:t>
            </a: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Root Mean Square of the gradients with previous gradients being decayed </a:t>
            </a:r>
            <a:endParaRPr lang="zh-TW" altLang="en-US" sz="1200" dirty="0"/>
          </a:p>
          <a:p>
            <a:endParaRPr lang="en-US" altLang="zh-TW" b="1" i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395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Why</a:t>
            </a:r>
            <a:r>
              <a:rPr lang="en-US" altLang="zh-TW" baseline="0" dirty="0"/>
              <a:t> square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330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Why </a:t>
            </a:r>
            <a:r>
              <a:rPr lang="en-US" altLang="zh-TW" dirty="0" err="1"/>
              <a:t>adam</a:t>
            </a:r>
            <a:r>
              <a:rPr lang="en-US" altLang="zh-TW" dirty="0"/>
              <a:t> needs bias-corrected ?</a:t>
            </a:r>
          </a:p>
          <a:p>
            <a:r>
              <a:rPr lang="en-US" altLang="zh-TW" b="0" i="0" dirty="0">
                <a:effectLst/>
                <a:latin typeface="Roboto"/>
              </a:rPr>
              <a:t>Note that if we initialize </a:t>
            </a:r>
            <a:r>
              <a:rPr lang="en-US" altLang="zh-TW" b="0" i="0" u="none" strike="noStrike" dirty="0">
                <a:effectLst/>
                <a:latin typeface="MathJax_Main-bold"/>
              </a:rPr>
              <a:t>v</a:t>
            </a:r>
            <a:r>
              <a:rPr lang="en-US" altLang="zh-TW" b="0" i="0" u="none" strike="noStrike" dirty="0">
                <a:effectLst/>
                <a:latin typeface="MathJax_Main"/>
              </a:rPr>
              <a:t>0=</a:t>
            </a:r>
            <a:r>
              <a:rPr lang="en-US" altLang="zh-TW" b="0" i="0" u="none" strike="noStrike" dirty="0">
                <a:effectLst/>
                <a:latin typeface="MathJax_Main-bold"/>
              </a:rPr>
              <a:t>s</a:t>
            </a:r>
            <a:r>
              <a:rPr lang="en-US" altLang="zh-TW" b="0" i="0" u="none" strike="noStrike" dirty="0">
                <a:effectLst/>
                <a:latin typeface="MathJax_Main"/>
              </a:rPr>
              <a:t>0=0</a:t>
            </a:r>
            <a:r>
              <a:rPr lang="en-US" altLang="zh-TW" b="0" i="0" u="none" strike="noStrike" dirty="0">
                <a:effectLst/>
                <a:latin typeface="Roboto"/>
              </a:rPr>
              <a:t>v0=s0=0</a:t>
            </a:r>
            <a:r>
              <a:rPr lang="en-US" altLang="zh-TW" b="0" i="0" dirty="0">
                <a:effectLst/>
                <a:latin typeface="Roboto"/>
              </a:rPr>
              <a:t> we have a significant amount of bias initially towards smaller values.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=======</a:t>
            </a:r>
          </a:p>
          <a:p>
            <a:r>
              <a:rPr lang="en-US" altLang="zh-TW" dirty="0"/>
              <a:t>Original</a:t>
            </a:r>
            <a:r>
              <a:rPr lang="en-US" altLang="zh-TW" baseline="0" dirty="0"/>
              <a:t> paper: https://arxiv.org/pdf/1412.6980.pdf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118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altLang="zh-TW" sz="1200" dirty="0"/>
                  <a:t>Popular &amp; Simple Idea: Reduce the learning rate by some factor every few epochs.</a:t>
                </a:r>
              </a:p>
              <a:p>
                <a:pPr lvl="1"/>
                <a:r>
                  <a:rPr lang="en-US" altLang="zh-TW" dirty="0"/>
                  <a:t>E.g. 1/t decay: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</m:oMath>
                </a14:m>
                <a:endParaRPr lang="zh-TW" altLang="en-US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r>
                  <a:rPr lang="en-US" altLang="zh-TW" dirty="0"/>
                  <a:t>At the beginning, we are far from the destination, so we use larger learning rate</a:t>
                </a:r>
              </a:p>
              <a:p>
                <a:pPr lvl="1"/>
                <a:r>
                  <a:rPr lang="en-US" altLang="zh-TW" dirty="0"/>
                  <a:t>After several epochs, we are close to the destination, so we reduce the learning rate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altLang="zh-TW" sz="1200" dirty="0"/>
                  <a:t>Popular &amp; Simple Idea: Reduce the learning rate by some factor every few epochs.</a:t>
                </a:r>
              </a:p>
              <a:p>
                <a:pPr lvl="1"/>
                <a:r>
                  <a:rPr lang="en-US" altLang="zh-TW" dirty="0"/>
                  <a:t>E.g. 1/t decay: </a:t>
                </a:r>
                <a:r>
                  <a:rPr lang="zh-TW" altLang="en-US" i="0">
                    <a:latin typeface="Cambria Math" panose="02040503050406030204" pitchFamily="18" charset="0"/>
                  </a:rPr>
                  <a:t>𝜂</a:t>
                </a:r>
                <a:r>
                  <a:rPr lang="en-US" altLang="zh-TW" i="0">
                    <a:latin typeface="Cambria Math" panose="02040503050406030204" pitchFamily="18" charset="0"/>
                  </a:rPr>
                  <a:t>^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𝑡=</a:t>
                </a:r>
                <a:r>
                  <a:rPr lang="zh-TW" altLang="en-US" b="0" i="0">
                    <a:latin typeface="Cambria Math" panose="02040503050406030204" pitchFamily="18" charset="0"/>
                  </a:rPr>
                  <a:t>𝜂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∕</a:t>
                </a:r>
                <a:r>
                  <a:rPr lang="zh-TW" altLang="en-US" b="0" i="0">
                    <a:latin typeface="Cambria Math" panose="02040503050406030204" pitchFamily="18" charset="0"/>
                  </a:rPr>
                  <a:t>√(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𝑡+1</a:t>
                </a:r>
                <a:r>
                  <a:rPr lang="zh-TW" altLang="en-US" b="0" i="0">
                    <a:latin typeface="Cambria Math" panose="02040503050406030204" pitchFamily="18" charset="0"/>
                  </a:rPr>
                  <a:t>)</a:t>
                </a:r>
                <a:endParaRPr lang="zh-TW" altLang="en-US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r>
                  <a:rPr lang="en-US" altLang="zh-TW" dirty="0"/>
                  <a:t>At the beginning, we are far from the destination, so we use larger learning rate</a:t>
                </a:r>
              </a:p>
              <a:p>
                <a:pPr lvl="1"/>
                <a:r>
                  <a:rPr lang="en-US" altLang="zh-TW" dirty="0"/>
                  <a:t>After several epochs, we are close to the destination, so we reduce the learning rate</a:t>
                </a:r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91826-02E9-4577-8757-8CC0040DBC9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154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altLang="zh-TW" sz="1200" dirty="0"/>
                  <a:t>Popular &amp; Simple Idea: Reduce the learning rate by some factor every few epochs.</a:t>
                </a:r>
              </a:p>
              <a:p>
                <a:pPr lvl="1"/>
                <a:r>
                  <a:rPr lang="en-US" altLang="zh-TW" dirty="0"/>
                  <a:t>E.g. 1/t decay: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</m:oMath>
                </a14:m>
                <a:endParaRPr lang="zh-TW" altLang="en-US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r>
                  <a:rPr lang="en-US" altLang="zh-TW" dirty="0"/>
                  <a:t>At the beginning, we are far from the destination, so we use larger learning rate</a:t>
                </a:r>
              </a:p>
              <a:p>
                <a:pPr lvl="1"/>
                <a:r>
                  <a:rPr lang="en-US" altLang="zh-TW" dirty="0"/>
                  <a:t>After several epochs, we are close to the destination, so we reduce the learning rate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altLang="zh-TW" sz="1200" dirty="0"/>
                  <a:t>Popular &amp; Simple Idea: Reduce the learning rate by some factor every few epochs.</a:t>
                </a:r>
              </a:p>
              <a:p>
                <a:pPr lvl="1"/>
                <a:r>
                  <a:rPr lang="en-US" altLang="zh-TW" dirty="0"/>
                  <a:t>E.g. 1/t decay: </a:t>
                </a:r>
                <a:r>
                  <a:rPr lang="zh-TW" altLang="en-US" i="0">
                    <a:latin typeface="Cambria Math" panose="02040503050406030204" pitchFamily="18" charset="0"/>
                  </a:rPr>
                  <a:t>𝜂</a:t>
                </a:r>
                <a:r>
                  <a:rPr lang="en-US" altLang="zh-TW" i="0">
                    <a:latin typeface="Cambria Math" panose="02040503050406030204" pitchFamily="18" charset="0"/>
                  </a:rPr>
                  <a:t>^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𝑡=</a:t>
                </a:r>
                <a:r>
                  <a:rPr lang="zh-TW" altLang="en-US" b="0" i="0">
                    <a:latin typeface="Cambria Math" panose="02040503050406030204" pitchFamily="18" charset="0"/>
                  </a:rPr>
                  <a:t>𝜂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∕</a:t>
                </a:r>
                <a:r>
                  <a:rPr lang="zh-TW" altLang="en-US" b="0" i="0">
                    <a:latin typeface="Cambria Math" panose="02040503050406030204" pitchFamily="18" charset="0"/>
                  </a:rPr>
                  <a:t>√(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𝑡+1</a:t>
                </a:r>
                <a:r>
                  <a:rPr lang="zh-TW" altLang="en-US" b="0" i="0">
                    <a:latin typeface="Cambria Math" panose="02040503050406030204" pitchFamily="18" charset="0"/>
                  </a:rPr>
                  <a:t>)</a:t>
                </a:r>
                <a:endParaRPr lang="zh-TW" altLang="en-US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r>
                  <a:rPr lang="en-US" altLang="zh-TW" dirty="0"/>
                  <a:t>At the beginning, we are far from the destination, so we use larger learning rate</a:t>
                </a:r>
              </a:p>
              <a:p>
                <a:pPr lvl="1"/>
                <a:r>
                  <a:rPr lang="en-US" altLang="zh-TW" dirty="0"/>
                  <a:t>After several epochs, we are close to the destination, so we reduce the learning rate</a:t>
                </a:r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91826-02E9-4577-8757-8CC0040DBC9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31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3EFD-50B5-4724-8436-820EAFBCA38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342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3EFD-50B5-4724-8436-820EAFBCA38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09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3EFD-50B5-4724-8436-820EAFBCA38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90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3EFD-50B5-4724-8436-820EAFBCA38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27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3EFD-50B5-4724-8436-820EAFBCA38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39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3EFD-50B5-4724-8436-820EAFBCA38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93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3EFD-50B5-4724-8436-820EAFBCA38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11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3EFD-50B5-4724-8436-820EAFBCA38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65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3EFD-50B5-4724-8436-820EAFBCA38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15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3EFD-50B5-4724-8436-820EAFBCA38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78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3EFD-50B5-4724-8436-820EAFBCA38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5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B3EFD-50B5-4724-8436-820EAFBCA38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7752-9D94-4B17-B370-AD119E26E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35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2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70.png"/><Relationship Id="rId9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70.png"/><Relationship Id="rId9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03YKGHXnL8" TargetMode="External"/><Relationship Id="rId2" Type="http://schemas.openxmlformats.org/officeDocument/2006/relationships/hyperlink" Target="https://youtu.be/4pUmZ8hXlH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7" Type="http://schemas.openxmlformats.org/officeDocument/2006/relationships/image" Target="../media/image21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5" Type="http://schemas.openxmlformats.org/officeDocument/2006/relationships/image" Target="../media/image2610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5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13.png"/><Relationship Id="rId5" Type="http://schemas.openxmlformats.org/officeDocument/2006/relationships/image" Target="../media/image71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9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5.png"/><Relationship Id="rId7" Type="http://schemas.openxmlformats.org/officeDocument/2006/relationships/image" Target="../media/image90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13.png"/><Relationship Id="rId5" Type="http://schemas.openxmlformats.org/officeDocument/2006/relationships/image" Target="../media/image27.png"/><Relationship Id="rId10" Type="http://schemas.openxmlformats.org/officeDocument/2006/relationships/image" Target="../media/image12.png"/><Relationship Id="rId4" Type="http://schemas.openxmlformats.org/officeDocument/2006/relationships/image" Target="../media/image260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24F1A2-623C-4CA6-BCA7-36A3DC49F0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Error surface is rugged …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7558064-8E30-48F7-8607-2740547899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Tips for training: </a:t>
            </a:r>
            <a:r>
              <a:rPr lang="en-US" altLang="zh-TW" sz="2800" b="1" dirty="0"/>
              <a:t>Adaptive Learning Rate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28877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RMSProp</a:t>
            </a:r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3F5F7E80-FF2E-41FC-BF48-F06180141C61}"/>
              </a:ext>
            </a:extLst>
          </p:cNvPr>
          <p:cNvGrpSpPr/>
          <p:nvPr/>
        </p:nvGrpSpPr>
        <p:grpSpPr>
          <a:xfrm>
            <a:off x="613533" y="1654196"/>
            <a:ext cx="2927275" cy="868699"/>
            <a:chOff x="5786139" y="3427431"/>
            <a:chExt cx="2927275" cy="868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9765D07F-7371-4B20-B6D7-379560536FEB}"/>
                    </a:ext>
                  </a:extLst>
                </p:cNvPr>
                <p:cNvSpPr txBox="1"/>
                <p:nvPr/>
              </p:nvSpPr>
              <p:spPr>
                <a:xfrm>
                  <a:off x="5786139" y="3427431"/>
                  <a:ext cx="2927275" cy="8686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Sup>
                          <m:sSub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p>
                        </m:sSub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zh-TW" altLang="en-US" sz="280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den>
                        </m:f>
                        <m:sSubSup>
                          <m:sSub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p>
                        </m:sSub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9765D07F-7371-4B20-B6D7-379560536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6139" y="3427431"/>
                  <a:ext cx="2927275" cy="8686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043C4C4E-F4DF-4D8D-AFB8-799D0D328B77}"/>
                </a:ext>
              </a:extLst>
            </p:cNvPr>
            <p:cNvSpPr/>
            <p:nvPr/>
          </p:nvSpPr>
          <p:spPr>
            <a:xfrm>
              <a:off x="7765143" y="3427431"/>
              <a:ext cx="478971" cy="86869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D123ECCD-5FC0-49C4-A188-76FEBA1386B6}"/>
              </a:ext>
            </a:extLst>
          </p:cNvPr>
          <p:cNvSpPr/>
          <p:nvPr/>
        </p:nvSpPr>
        <p:spPr>
          <a:xfrm>
            <a:off x="909075" y="3677981"/>
            <a:ext cx="7464196" cy="2611138"/>
          </a:xfrm>
          <a:custGeom>
            <a:avLst/>
            <a:gdLst>
              <a:gd name="connsiteX0" fmla="*/ 0 w 7464196"/>
              <a:gd name="connsiteY0" fmla="*/ 0 h 3043435"/>
              <a:gd name="connsiteX1" fmla="*/ 1843314 w 7464196"/>
              <a:gd name="connsiteY1" fmla="*/ 304800 h 3043435"/>
              <a:gd name="connsiteX2" fmla="*/ 2699657 w 7464196"/>
              <a:gd name="connsiteY2" fmla="*/ 986971 h 3043435"/>
              <a:gd name="connsiteX3" fmla="*/ 4093028 w 7464196"/>
              <a:gd name="connsiteY3" fmla="*/ 2569029 h 3043435"/>
              <a:gd name="connsiteX4" fmla="*/ 4891314 w 7464196"/>
              <a:gd name="connsiteY4" fmla="*/ 2888343 h 3043435"/>
              <a:gd name="connsiteX5" fmla="*/ 7242628 w 7464196"/>
              <a:gd name="connsiteY5" fmla="*/ 3033486 h 3043435"/>
              <a:gd name="connsiteX6" fmla="*/ 7228114 w 7464196"/>
              <a:gd name="connsiteY6" fmla="*/ 3018971 h 304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64196" h="3043435">
                <a:moveTo>
                  <a:pt x="0" y="0"/>
                </a:moveTo>
                <a:cubicBezTo>
                  <a:pt x="696685" y="70152"/>
                  <a:pt x="1393371" y="140305"/>
                  <a:pt x="1843314" y="304800"/>
                </a:cubicBezTo>
                <a:cubicBezTo>
                  <a:pt x="2293257" y="469295"/>
                  <a:pt x="2324705" y="609600"/>
                  <a:pt x="2699657" y="986971"/>
                </a:cubicBezTo>
                <a:cubicBezTo>
                  <a:pt x="3074609" y="1364342"/>
                  <a:pt x="3727752" y="2252134"/>
                  <a:pt x="4093028" y="2569029"/>
                </a:cubicBezTo>
                <a:cubicBezTo>
                  <a:pt x="4458304" y="2885924"/>
                  <a:pt x="4366381" y="2810934"/>
                  <a:pt x="4891314" y="2888343"/>
                </a:cubicBezTo>
                <a:cubicBezTo>
                  <a:pt x="5416247" y="2965752"/>
                  <a:pt x="7242628" y="3033486"/>
                  <a:pt x="7242628" y="3033486"/>
                </a:cubicBezTo>
                <a:cubicBezTo>
                  <a:pt x="7632095" y="3055257"/>
                  <a:pt x="7430104" y="3037114"/>
                  <a:pt x="7228114" y="301897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FFEDD573-8122-4E8C-86E8-E8DB632344B5}"/>
                  </a:ext>
                </a:extLst>
              </p:cNvPr>
              <p:cNvSpPr txBox="1"/>
              <p:nvPr/>
            </p:nvSpPr>
            <p:spPr>
              <a:xfrm>
                <a:off x="4551779" y="4164451"/>
                <a:ext cx="1760231" cy="479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increase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FFEDD573-8122-4E8C-86E8-E8DB63234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779" y="4164451"/>
                <a:ext cx="1760231" cy="479106"/>
              </a:xfrm>
              <a:prstGeom prst="rect">
                <a:avLst/>
              </a:prstGeom>
              <a:blipFill>
                <a:blip r:embed="rId4"/>
                <a:stretch>
                  <a:fillRect l="-5556" t="-6329" b="-278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DA55BFB7-1A48-4D1C-ABDD-BB723E1252E6}"/>
                  </a:ext>
                </a:extLst>
              </p:cNvPr>
              <p:cNvSpPr txBox="1"/>
              <p:nvPr/>
            </p:nvSpPr>
            <p:spPr>
              <a:xfrm>
                <a:off x="6803507" y="5105222"/>
                <a:ext cx="1760231" cy="479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decrease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DA55BFB7-1A48-4D1C-ABDD-BB723E125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507" y="5105222"/>
                <a:ext cx="1760231" cy="479106"/>
              </a:xfrm>
              <a:prstGeom prst="rect">
                <a:avLst/>
              </a:prstGeom>
              <a:blipFill>
                <a:blip r:embed="rId5"/>
                <a:stretch>
                  <a:fillRect l="-5190" t="-6329" b="-278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字方塊 33">
            <a:extLst>
              <a:ext uri="{FF2B5EF4-FFF2-40B4-BE49-F238E27FC236}">
                <a16:creationId xmlns:a16="http://schemas.microsoft.com/office/drawing/2014/main" id="{8D0521EC-D66E-4BC1-8B7C-A65896B3AB82}"/>
              </a:ext>
            </a:extLst>
          </p:cNvPr>
          <p:cNvSpPr txBox="1"/>
          <p:nvPr/>
        </p:nvSpPr>
        <p:spPr>
          <a:xfrm>
            <a:off x="4551779" y="4643557"/>
            <a:ext cx="1805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smaller step</a:t>
            </a:r>
            <a:endParaRPr lang="zh-TW" altLang="en-US" sz="24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0CD5CF1-0A66-4C17-BC7A-D265707354E7}"/>
              </a:ext>
            </a:extLst>
          </p:cNvPr>
          <p:cNvSpPr txBox="1"/>
          <p:nvPr/>
        </p:nvSpPr>
        <p:spPr>
          <a:xfrm>
            <a:off x="6803507" y="5525811"/>
            <a:ext cx="1805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larger step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E6CA5F35-E330-4D8A-8DB8-2D54A19B23F7}"/>
                  </a:ext>
                </a:extLst>
              </p:cNvPr>
              <p:cNvSpPr txBox="1"/>
              <p:nvPr/>
            </p:nvSpPr>
            <p:spPr>
              <a:xfrm>
                <a:off x="3829392" y="1590051"/>
                <a:ext cx="5019066" cy="876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E6CA5F35-E330-4D8A-8DB8-2D54A19B2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392" y="1590051"/>
                <a:ext cx="5019066" cy="8768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139CED34-0B0B-4D55-A64E-5E8780946A3B}"/>
                  </a:ext>
                </a:extLst>
              </p:cNvPr>
              <p:cNvSpPr txBox="1"/>
              <p:nvPr/>
            </p:nvSpPr>
            <p:spPr>
              <a:xfrm>
                <a:off x="6730577" y="1159164"/>
                <a:ext cx="16426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139CED34-0B0B-4D55-A64E-5E8780946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577" y="1159164"/>
                <a:ext cx="164269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E8E0D076-ED3D-4739-AE88-06A98E340BB1}"/>
              </a:ext>
            </a:extLst>
          </p:cNvPr>
          <p:cNvSpPr txBox="1"/>
          <p:nvPr/>
        </p:nvSpPr>
        <p:spPr>
          <a:xfrm>
            <a:off x="3565301" y="2570607"/>
            <a:ext cx="5474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recent gradient has larger influence, and the past gradients have less influence.</a:t>
            </a:r>
            <a:endParaRPr lang="zh-TW" altLang="en-US" sz="2400" dirty="0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9D789483-B8DC-48B2-9F6B-5F8897006FF2}"/>
              </a:ext>
            </a:extLst>
          </p:cNvPr>
          <p:cNvSpPr/>
          <p:nvPr/>
        </p:nvSpPr>
        <p:spPr>
          <a:xfrm>
            <a:off x="4018982" y="4642979"/>
            <a:ext cx="380935" cy="380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68ADAB15-63DB-4D5D-90F6-546686AB63D8}"/>
              </a:ext>
            </a:extLst>
          </p:cNvPr>
          <p:cNvSpPr/>
          <p:nvPr/>
        </p:nvSpPr>
        <p:spPr>
          <a:xfrm>
            <a:off x="1269189" y="3324515"/>
            <a:ext cx="380935" cy="380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344B9A51-F2D9-4145-ACCD-3E7740DD7AE0}"/>
              </a:ext>
            </a:extLst>
          </p:cNvPr>
          <p:cNvSpPr/>
          <p:nvPr/>
        </p:nvSpPr>
        <p:spPr>
          <a:xfrm>
            <a:off x="2226777" y="3431583"/>
            <a:ext cx="380935" cy="380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F35EAEE2-50F6-40F0-88BD-13CCA358C607}"/>
                  </a:ext>
                </a:extLst>
              </p:cNvPr>
              <p:cNvSpPr txBox="1"/>
              <p:nvPr/>
            </p:nvSpPr>
            <p:spPr>
              <a:xfrm>
                <a:off x="1707483" y="4031081"/>
                <a:ext cx="1760231" cy="479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small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F35EAEE2-50F6-40F0-88BD-13CCA358C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483" y="4031081"/>
                <a:ext cx="1760231" cy="479106"/>
              </a:xfrm>
              <a:prstGeom prst="rect">
                <a:avLst/>
              </a:prstGeom>
              <a:blipFill>
                <a:blip r:embed="rId8"/>
                <a:stretch>
                  <a:fillRect l="-5190" t="-6329" b="-278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字方塊 41">
            <a:extLst>
              <a:ext uri="{FF2B5EF4-FFF2-40B4-BE49-F238E27FC236}">
                <a16:creationId xmlns:a16="http://schemas.microsoft.com/office/drawing/2014/main" id="{EB657270-876F-4835-82DB-DDDE8D200A6C}"/>
              </a:ext>
            </a:extLst>
          </p:cNvPr>
          <p:cNvSpPr txBox="1"/>
          <p:nvPr/>
        </p:nvSpPr>
        <p:spPr>
          <a:xfrm>
            <a:off x="1683517" y="4510187"/>
            <a:ext cx="1805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larger step</a:t>
            </a:r>
            <a:endParaRPr lang="zh-TW" altLang="en-US" sz="2400" dirty="0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E77D9DE8-A50D-4F0B-A232-B945CC6B0307}"/>
              </a:ext>
            </a:extLst>
          </p:cNvPr>
          <p:cNvSpPr/>
          <p:nvPr/>
        </p:nvSpPr>
        <p:spPr>
          <a:xfrm>
            <a:off x="6422572" y="5797008"/>
            <a:ext cx="380935" cy="380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221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1" grpId="0"/>
      <p:bldP spid="33" grpId="0"/>
      <p:bldP spid="34" grpId="0"/>
      <p:bldP spid="35" grpId="0"/>
      <p:bldP spid="38" grpId="0" animBg="1"/>
      <p:bldP spid="39" grpId="0" animBg="1"/>
      <p:bldP spid="40" grpId="0" animBg="1"/>
      <p:bldP spid="41" grpId="0"/>
      <p:bldP spid="42" grpId="0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Adam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sz="4400" dirty="0" err="1"/>
              <a:t>RMSProp</a:t>
            </a:r>
            <a:r>
              <a:rPr lang="en-US" altLang="zh-TW" sz="4400" dirty="0"/>
              <a:t> + Momentum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558298"/>
            <a:ext cx="8092324" cy="50971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9407769" y="53457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293705" y="3635526"/>
            <a:ext cx="2809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momentum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293705" y="4001294"/>
            <a:ext cx="1895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</a:t>
            </a:r>
            <a:r>
              <a:rPr lang="en-US" altLang="zh-TW" sz="2400" dirty="0" err="1"/>
              <a:t>RMSprop</a:t>
            </a:r>
            <a:endParaRPr lang="zh-TW" altLang="en-US" sz="2400" dirty="0"/>
          </a:p>
        </p:txBody>
      </p:sp>
      <p:cxnSp>
        <p:nvCxnSpPr>
          <p:cNvPr id="10" name="直線單箭頭接點 9"/>
          <p:cNvCxnSpPr>
            <a:endCxn id="4" idx="1"/>
          </p:cNvCxnSpPr>
          <p:nvPr/>
        </p:nvCxnSpPr>
        <p:spPr>
          <a:xfrm>
            <a:off x="4002157" y="3816626"/>
            <a:ext cx="291548" cy="49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endCxn id="9" idx="1"/>
          </p:cNvCxnSpPr>
          <p:nvPr/>
        </p:nvCxnSpPr>
        <p:spPr>
          <a:xfrm>
            <a:off x="4002157" y="4047459"/>
            <a:ext cx="291548" cy="184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6CD09C2-698D-4446-B872-240BFD3C9152}"/>
              </a:ext>
            </a:extLst>
          </p:cNvPr>
          <p:cNvSpPr txBox="1"/>
          <p:nvPr/>
        </p:nvSpPr>
        <p:spPr>
          <a:xfrm>
            <a:off x="4002157" y="202530"/>
            <a:ext cx="6724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Original</a:t>
            </a:r>
            <a:r>
              <a:rPr lang="en-US" altLang="zh-TW" baseline="0" dirty="0"/>
              <a:t> paper: https://arxiv.org/pdf/1412.6980.pdf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30137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B5A8C9E-948B-42E5-9AEF-6A1AEE9D5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57" y="647442"/>
            <a:ext cx="4131129" cy="278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15EEFB30-FACC-43B0-920E-9454A1A8E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369" y="647442"/>
            <a:ext cx="4131129" cy="278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1034C990-FA8D-493B-B6ED-2C4D9DD1955F}"/>
                  </a:ext>
                </a:extLst>
              </p:cNvPr>
              <p:cNvSpPr txBox="1"/>
              <p:nvPr/>
            </p:nvSpPr>
            <p:spPr>
              <a:xfrm>
                <a:off x="570592" y="4862059"/>
                <a:ext cx="3363613" cy="1676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1034C990-FA8D-493B-B6ED-2C4D9DD19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92" y="4862059"/>
                <a:ext cx="3363613" cy="16762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群組 14">
            <a:extLst>
              <a:ext uri="{FF2B5EF4-FFF2-40B4-BE49-F238E27FC236}">
                <a16:creationId xmlns:a16="http://schemas.microsoft.com/office/drawing/2014/main" id="{D431EE48-1248-45E2-81B7-8A218F3C2A47}"/>
              </a:ext>
            </a:extLst>
          </p:cNvPr>
          <p:cNvGrpSpPr/>
          <p:nvPr/>
        </p:nvGrpSpPr>
        <p:grpSpPr>
          <a:xfrm>
            <a:off x="788762" y="3784863"/>
            <a:ext cx="2927275" cy="868699"/>
            <a:chOff x="5786139" y="3427431"/>
            <a:chExt cx="2927275" cy="868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6A5D145A-79B0-41E3-92D3-805ECA51CD7B}"/>
                    </a:ext>
                  </a:extLst>
                </p:cNvPr>
                <p:cNvSpPr txBox="1"/>
                <p:nvPr/>
              </p:nvSpPr>
              <p:spPr>
                <a:xfrm>
                  <a:off x="5786139" y="3427431"/>
                  <a:ext cx="2927275" cy="8686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Sup>
                          <m:sSub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p>
                        </m:sSub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zh-TW" altLang="en-US" sz="280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den>
                        </m:f>
                        <m:sSubSup>
                          <m:sSub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p>
                        </m:sSub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6A5D145A-79B0-41E3-92D3-805ECA51CD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6139" y="3427431"/>
                  <a:ext cx="2927275" cy="8686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AE1B7C33-9D56-4BEE-A62D-B97B7C71EAA2}"/>
                </a:ext>
              </a:extLst>
            </p:cNvPr>
            <p:cNvSpPr/>
            <p:nvPr/>
          </p:nvSpPr>
          <p:spPr>
            <a:xfrm>
              <a:off x="7765143" y="3427431"/>
              <a:ext cx="478971" cy="86869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4">
            <a:extLst>
              <a:ext uri="{FF2B5EF4-FFF2-40B4-BE49-F238E27FC236}">
                <a16:creationId xmlns:a16="http://schemas.microsoft.com/office/drawing/2014/main" id="{19004778-EE2E-4C2B-ACA6-4B2567265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40" y="3390793"/>
            <a:ext cx="50927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630ABEE-279E-4D01-B716-85B71D82EE54}"/>
              </a:ext>
            </a:extLst>
          </p:cNvPr>
          <p:cNvSpPr txBox="1"/>
          <p:nvPr/>
        </p:nvSpPr>
        <p:spPr>
          <a:xfrm>
            <a:off x="404658" y="124222"/>
            <a:ext cx="5205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Without Adaptive Learning Rate</a:t>
            </a:r>
            <a:endParaRPr lang="zh-TW" altLang="en-US" sz="2800" b="1" i="1" u="sng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6D9405A-3FE5-4B03-ABE6-F2C5CE215F04}"/>
              </a:ext>
            </a:extLst>
          </p:cNvPr>
          <p:cNvSpPr/>
          <p:nvPr/>
        </p:nvSpPr>
        <p:spPr>
          <a:xfrm>
            <a:off x="4731658" y="3280229"/>
            <a:ext cx="1625600" cy="22206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570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90FE8BD7-FEED-4775-BE0D-5B06A4AA8B17}"/>
                  </a:ext>
                </a:extLst>
              </p:cNvPr>
              <p:cNvSpPr txBox="1"/>
              <p:nvPr/>
            </p:nvSpPr>
            <p:spPr>
              <a:xfrm>
                <a:off x="5515787" y="482477"/>
                <a:ext cx="2927275" cy="868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90FE8BD7-FEED-4775-BE0D-5B06A4AA8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787" y="482477"/>
                <a:ext cx="2927275" cy="868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08407B3-E9EB-4F2D-84BD-64ED7778542E}"/>
                  </a:ext>
                </a:extLst>
              </p:cNvPr>
              <p:cNvSpPr txBox="1"/>
              <p:nvPr/>
            </p:nvSpPr>
            <p:spPr>
              <a:xfrm>
                <a:off x="7485014" y="255712"/>
                <a:ext cx="495946" cy="52322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08407B3-E9EB-4F2D-84BD-64ED77785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014" y="255712"/>
                <a:ext cx="49594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1F7A767-0822-4092-945E-42858F8E77C8}"/>
              </a:ext>
            </a:extLst>
          </p:cNvPr>
          <p:cNvCxnSpPr/>
          <p:nvPr/>
        </p:nvCxnSpPr>
        <p:spPr>
          <a:xfrm>
            <a:off x="1407168" y="3078748"/>
            <a:ext cx="24751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6E86BB0-C44E-436A-85C4-2704CF2F2E12}"/>
                  </a:ext>
                </a:extLst>
              </p:cNvPr>
              <p:cNvSpPr txBox="1"/>
              <p:nvPr/>
            </p:nvSpPr>
            <p:spPr>
              <a:xfrm>
                <a:off x="3882355" y="2850148"/>
                <a:ext cx="1982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6E86BB0-C44E-436A-85C4-2704CF2F2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355" y="2850148"/>
                <a:ext cx="198259" cy="369332"/>
              </a:xfrm>
              <a:prstGeom prst="rect">
                <a:avLst/>
              </a:prstGeom>
              <a:blipFill>
                <a:blip r:embed="rId5"/>
                <a:stretch>
                  <a:fillRect l="-31250" r="-28125" b="-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41EF45B-4393-4CB2-AD05-221EEC86364B}"/>
              </a:ext>
            </a:extLst>
          </p:cNvPr>
          <p:cNvCxnSpPr>
            <a:cxnSpLocks/>
          </p:cNvCxnSpPr>
          <p:nvPr/>
        </p:nvCxnSpPr>
        <p:spPr>
          <a:xfrm flipV="1">
            <a:off x="1367754" y="1423372"/>
            <a:ext cx="0" cy="16312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EF84C2F8-992A-4C26-9A2E-AA0DCD22EB32}"/>
                  </a:ext>
                </a:extLst>
              </p:cNvPr>
              <p:cNvSpPr txBox="1"/>
              <p:nvPr/>
            </p:nvSpPr>
            <p:spPr>
              <a:xfrm>
                <a:off x="775585" y="1402795"/>
                <a:ext cx="4729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TW" altLang="en-US" sz="240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EF84C2F8-992A-4C26-9A2E-AA0DCD22E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85" y="1402795"/>
                <a:ext cx="472965" cy="461665"/>
              </a:xfrm>
              <a:prstGeom prst="rect">
                <a:avLst/>
              </a:prstGeom>
              <a:blipFill>
                <a:blip r:embed="rId6"/>
                <a:stretch>
                  <a:fillRect l="-3846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>
            <a:extLst>
              <a:ext uri="{FF2B5EF4-FFF2-40B4-BE49-F238E27FC236}">
                <a16:creationId xmlns:a16="http://schemas.microsoft.com/office/drawing/2014/main" id="{199E84FB-D455-4AA6-80D6-831146BDDF96}"/>
              </a:ext>
            </a:extLst>
          </p:cNvPr>
          <p:cNvSpPr txBox="1"/>
          <p:nvPr/>
        </p:nvSpPr>
        <p:spPr>
          <a:xfrm>
            <a:off x="4406095" y="1490232"/>
            <a:ext cx="329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Learning Rate Decay</a:t>
            </a:r>
            <a:endParaRPr lang="zh-TW" altLang="en-US" sz="2400" b="1" i="1" u="sng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5F9A0DA-8C30-4765-A46F-B5C6DA8BF586}"/>
              </a:ext>
            </a:extLst>
          </p:cNvPr>
          <p:cNvSpPr txBox="1"/>
          <p:nvPr/>
        </p:nvSpPr>
        <p:spPr>
          <a:xfrm>
            <a:off x="4406095" y="2090954"/>
            <a:ext cx="43737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/>
              <a:t>After </a:t>
            </a:r>
            <a:r>
              <a:rPr lang="en-US" altLang="zh-TW" sz="2400" dirty="0"/>
              <a:t>the training goes, </a:t>
            </a:r>
            <a:r>
              <a:rPr lang="zh-TW" altLang="en-US" sz="2400" dirty="0"/>
              <a:t>we are close to the destination, so we reduce the learning rate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E624AB6-68E2-441B-9655-363862A281C9}"/>
              </a:ext>
            </a:extLst>
          </p:cNvPr>
          <p:cNvSpPr txBox="1"/>
          <p:nvPr/>
        </p:nvSpPr>
        <p:spPr>
          <a:xfrm>
            <a:off x="303114" y="227443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i="1" u="sng" dirty="0"/>
              <a:t>Learning Rate Scheduling </a:t>
            </a:r>
            <a:endParaRPr lang="zh-TW" altLang="en-US" sz="3200" b="1" i="1" u="sng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95DD9472-17C9-4710-A7C1-BD45475D0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966" y="3665781"/>
            <a:ext cx="4370553" cy="294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6B695985-842F-4B85-8440-E5E257397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44" y="3665781"/>
            <a:ext cx="4315850" cy="2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2AB7ED19-BAD7-49CD-B79B-C737E366E889}"/>
              </a:ext>
            </a:extLst>
          </p:cNvPr>
          <p:cNvSpPr/>
          <p:nvPr/>
        </p:nvSpPr>
        <p:spPr>
          <a:xfrm>
            <a:off x="1473546" y="1852236"/>
            <a:ext cx="2231136" cy="1112212"/>
          </a:xfrm>
          <a:custGeom>
            <a:avLst/>
            <a:gdLst>
              <a:gd name="connsiteX0" fmla="*/ 0 w 2231136"/>
              <a:gd name="connsiteY0" fmla="*/ 0 h 1112212"/>
              <a:gd name="connsiteX1" fmla="*/ 475488 w 2231136"/>
              <a:gd name="connsiteY1" fmla="*/ 548640 h 1112212"/>
              <a:gd name="connsiteX2" fmla="*/ 1517904 w 2231136"/>
              <a:gd name="connsiteY2" fmla="*/ 1042416 h 1112212"/>
              <a:gd name="connsiteX3" fmla="*/ 2231136 w 2231136"/>
              <a:gd name="connsiteY3" fmla="*/ 1097280 h 111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136" h="1112212">
                <a:moveTo>
                  <a:pt x="0" y="0"/>
                </a:moveTo>
                <a:cubicBezTo>
                  <a:pt x="111252" y="187452"/>
                  <a:pt x="222504" y="374904"/>
                  <a:pt x="475488" y="548640"/>
                </a:cubicBezTo>
                <a:cubicBezTo>
                  <a:pt x="728472" y="722376"/>
                  <a:pt x="1225296" y="950976"/>
                  <a:pt x="1517904" y="1042416"/>
                </a:cubicBezTo>
                <a:cubicBezTo>
                  <a:pt x="1810512" y="1133856"/>
                  <a:pt x="2020824" y="1115568"/>
                  <a:pt x="2231136" y="1097280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761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4" grpId="0"/>
      <p:bldP spid="27" grpId="0"/>
      <p:bldP spid="23" grpId="0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90FE8BD7-FEED-4775-BE0D-5B06A4AA8B17}"/>
                  </a:ext>
                </a:extLst>
              </p:cNvPr>
              <p:cNvSpPr txBox="1"/>
              <p:nvPr/>
            </p:nvSpPr>
            <p:spPr>
              <a:xfrm>
                <a:off x="5515787" y="482477"/>
                <a:ext cx="2927275" cy="868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90FE8BD7-FEED-4775-BE0D-5B06A4AA8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787" y="482477"/>
                <a:ext cx="2927275" cy="868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08407B3-E9EB-4F2D-84BD-64ED7778542E}"/>
                  </a:ext>
                </a:extLst>
              </p:cNvPr>
              <p:cNvSpPr txBox="1"/>
              <p:nvPr/>
            </p:nvSpPr>
            <p:spPr>
              <a:xfrm>
                <a:off x="7485014" y="255712"/>
                <a:ext cx="495946" cy="52322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08407B3-E9EB-4F2D-84BD-64ED77785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014" y="255712"/>
                <a:ext cx="49594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1F7A767-0822-4092-945E-42858F8E77C8}"/>
              </a:ext>
            </a:extLst>
          </p:cNvPr>
          <p:cNvCxnSpPr/>
          <p:nvPr/>
        </p:nvCxnSpPr>
        <p:spPr>
          <a:xfrm>
            <a:off x="1407168" y="3078748"/>
            <a:ext cx="24751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6E86BB0-C44E-436A-85C4-2704CF2F2E12}"/>
                  </a:ext>
                </a:extLst>
              </p:cNvPr>
              <p:cNvSpPr txBox="1"/>
              <p:nvPr/>
            </p:nvSpPr>
            <p:spPr>
              <a:xfrm>
                <a:off x="3882355" y="2850148"/>
                <a:ext cx="1982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6E86BB0-C44E-436A-85C4-2704CF2F2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355" y="2850148"/>
                <a:ext cx="198259" cy="369332"/>
              </a:xfrm>
              <a:prstGeom prst="rect">
                <a:avLst/>
              </a:prstGeom>
              <a:blipFill>
                <a:blip r:embed="rId5"/>
                <a:stretch>
                  <a:fillRect l="-31250" r="-28125" b="-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41EF45B-4393-4CB2-AD05-221EEC86364B}"/>
              </a:ext>
            </a:extLst>
          </p:cNvPr>
          <p:cNvCxnSpPr>
            <a:cxnSpLocks/>
          </p:cNvCxnSpPr>
          <p:nvPr/>
        </p:nvCxnSpPr>
        <p:spPr>
          <a:xfrm flipV="1">
            <a:off x="1367754" y="1423372"/>
            <a:ext cx="0" cy="16312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EF84C2F8-992A-4C26-9A2E-AA0DCD22EB32}"/>
                  </a:ext>
                </a:extLst>
              </p:cNvPr>
              <p:cNvSpPr txBox="1"/>
              <p:nvPr/>
            </p:nvSpPr>
            <p:spPr>
              <a:xfrm>
                <a:off x="775585" y="1402795"/>
                <a:ext cx="4729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TW" altLang="en-US" sz="240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EF84C2F8-992A-4C26-9A2E-AA0DCD22E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85" y="1402795"/>
                <a:ext cx="472965" cy="461665"/>
              </a:xfrm>
              <a:prstGeom prst="rect">
                <a:avLst/>
              </a:prstGeom>
              <a:blipFill>
                <a:blip r:embed="rId6"/>
                <a:stretch>
                  <a:fillRect l="-3846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>
            <a:extLst>
              <a:ext uri="{FF2B5EF4-FFF2-40B4-BE49-F238E27FC236}">
                <a16:creationId xmlns:a16="http://schemas.microsoft.com/office/drawing/2014/main" id="{199E84FB-D455-4AA6-80D6-831146BDDF96}"/>
              </a:ext>
            </a:extLst>
          </p:cNvPr>
          <p:cNvSpPr txBox="1"/>
          <p:nvPr/>
        </p:nvSpPr>
        <p:spPr>
          <a:xfrm>
            <a:off x="4406095" y="1490232"/>
            <a:ext cx="329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Learning Rate Decay</a:t>
            </a:r>
            <a:endParaRPr lang="zh-TW" altLang="en-US" sz="2400" b="1" i="1" u="sng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5F9A0DA-8C30-4765-A46F-B5C6DA8BF586}"/>
              </a:ext>
            </a:extLst>
          </p:cNvPr>
          <p:cNvSpPr txBox="1"/>
          <p:nvPr/>
        </p:nvSpPr>
        <p:spPr>
          <a:xfrm>
            <a:off x="4406095" y="2090954"/>
            <a:ext cx="43737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/>
              <a:t>After </a:t>
            </a:r>
            <a:r>
              <a:rPr lang="en-US" altLang="zh-TW" sz="2400" dirty="0"/>
              <a:t>the training goes, </a:t>
            </a:r>
            <a:r>
              <a:rPr lang="zh-TW" altLang="en-US" sz="2400" dirty="0"/>
              <a:t>we are close to the destination, so we reduce the learning rate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E624AB6-68E2-441B-9655-363862A281C9}"/>
              </a:ext>
            </a:extLst>
          </p:cNvPr>
          <p:cNvSpPr txBox="1"/>
          <p:nvPr/>
        </p:nvSpPr>
        <p:spPr>
          <a:xfrm>
            <a:off x="303114" y="227443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i="1" u="sng" dirty="0"/>
              <a:t>Learning Rate Scheduling </a:t>
            </a:r>
            <a:endParaRPr lang="zh-TW" altLang="en-US" sz="3200" b="1" i="1" u="sng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844B421-1B1C-4C2E-9943-F8FC01E25393}"/>
              </a:ext>
            </a:extLst>
          </p:cNvPr>
          <p:cNvSpPr txBox="1"/>
          <p:nvPr/>
        </p:nvSpPr>
        <p:spPr>
          <a:xfrm>
            <a:off x="4557496" y="3507666"/>
            <a:ext cx="329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Warm Up</a:t>
            </a:r>
            <a:endParaRPr lang="zh-TW" altLang="en-US" sz="2400" b="1" i="1" u="sng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7BC0138-EE65-4A8B-B5D0-8CF7CDE5BB91}"/>
              </a:ext>
            </a:extLst>
          </p:cNvPr>
          <p:cNvSpPr txBox="1"/>
          <p:nvPr/>
        </p:nvSpPr>
        <p:spPr>
          <a:xfrm>
            <a:off x="4559424" y="4048732"/>
            <a:ext cx="43737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Increase and then decrease? </a:t>
            </a:r>
            <a:endParaRPr lang="zh-TW" altLang="en-US" sz="2400" dirty="0"/>
          </a:p>
        </p:txBody>
      </p:sp>
      <p:sp>
        <p:nvSpPr>
          <p:cNvPr id="37" name="手繪多邊形: 圖案 36">
            <a:extLst>
              <a:ext uri="{FF2B5EF4-FFF2-40B4-BE49-F238E27FC236}">
                <a16:creationId xmlns:a16="http://schemas.microsoft.com/office/drawing/2014/main" id="{EF93DB37-B1B1-4E0A-A405-7EC94EDE62AF}"/>
              </a:ext>
            </a:extLst>
          </p:cNvPr>
          <p:cNvSpPr/>
          <p:nvPr/>
        </p:nvSpPr>
        <p:spPr>
          <a:xfrm>
            <a:off x="1473546" y="1852236"/>
            <a:ext cx="2231136" cy="1112212"/>
          </a:xfrm>
          <a:custGeom>
            <a:avLst/>
            <a:gdLst>
              <a:gd name="connsiteX0" fmla="*/ 0 w 2231136"/>
              <a:gd name="connsiteY0" fmla="*/ 0 h 1112212"/>
              <a:gd name="connsiteX1" fmla="*/ 475488 w 2231136"/>
              <a:gd name="connsiteY1" fmla="*/ 548640 h 1112212"/>
              <a:gd name="connsiteX2" fmla="*/ 1517904 w 2231136"/>
              <a:gd name="connsiteY2" fmla="*/ 1042416 h 1112212"/>
              <a:gd name="connsiteX3" fmla="*/ 2231136 w 2231136"/>
              <a:gd name="connsiteY3" fmla="*/ 1097280 h 111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136" h="1112212">
                <a:moveTo>
                  <a:pt x="0" y="0"/>
                </a:moveTo>
                <a:cubicBezTo>
                  <a:pt x="111252" y="187452"/>
                  <a:pt x="222504" y="374904"/>
                  <a:pt x="475488" y="548640"/>
                </a:cubicBezTo>
                <a:cubicBezTo>
                  <a:pt x="728472" y="722376"/>
                  <a:pt x="1225296" y="950976"/>
                  <a:pt x="1517904" y="1042416"/>
                </a:cubicBezTo>
                <a:cubicBezTo>
                  <a:pt x="1810512" y="1133856"/>
                  <a:pt x="2020824" y="1115568"/>
                  <a:pt x="2231136" y="1097280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69C91E00-872E-4DF7-A2F9-6609641CE99F}"/>
              </a:ext>
            </a:extLst>
          </p:cNvPr>
          <p:cNvGrpSpPr/>
          <p:nvPr/>
        </p:nvGrpSpPr>
        <p:grpSpPr>
          <a:xfrm>
            <a:off x="775585" y="3712703"/>
            <a:ext cx="3305029" cy="1816685"/>
            <a:chOff x="736171" y="4130990"/>
            <a:chExt cx="3305029" cy="1816685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5028B261-B3DD-4D2A-9CFF-E087A8760852}"/>
                </a:ext>
              </a:extLst>
            </p:cNvPr>
            <p:cNvCxnSpPr/>
            <p:nvPr/>
          </p:nvCxnSpPr>
          <p:spPr>
            <a:xfrm>
              <a:off x="1367754" y="5806943"/>
              <a:ext cx="247518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90F54AE1-433E-4878-A41D-B23C733B179F}"/>
                    </a:ext>
                  </a:extLst>
                </p:cNvPr>
                <p:cNvSpPr txBox="1"/>
                <p:nvPr/>
              </p:nvSpPr>
              <p:spPr>
                <a:xfrm>
                  <a:off x="3842941" y="5578343"/>
                  <a:ext cx="1982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90F54AE1-433E-4878-A41D-B23C733B17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941" y="5578343"/>
                  <a:ext cx="198259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7273" b="-327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B279BF1D-2BC4-4A25-9046-6700A0E04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8340" y="4151567"/>
              <a:ext cx="0" cy="163125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4D9AD14A-0A34-44C7-AAA6-D4B617D911D7}"/>
                    </a:ext>
                  </a:extLst>
                </p:cNvPr>
                <p:cNvSpPr txBox="1"/>
                <p:nvPr/>
              </p:nvSpPr>
              <p:spPr>
                <a:xfrm>
                  <a:off x="736171" y="4130990"/>
                  <a:ext cx="47296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zh-TW" altLang="en-US" sz="240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4D9AD14A-0A34-44C7-AAA6-D4B617D911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171" y="4130990"/>
                  <a:ext cx="472965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3896" b="-1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6DD6F2DD-866C-4119-95E7-BE4B47CB8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8340" y="4676935"/>
              <a:ext cx="425698" cy="110588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手繪多邊形: 圖案 37">
              <a:extLst>
                <a:ext uri="{FF2B5EF4-FFF2-40B4-BE49-F238E27FC236}">
                  <a16:creationId xmlns:a16="http://schemas.microsoft.com/office/drawing/2014/main" id="{0A33585F-0E4B-4638-A36C-5B4CDA7CFE97}"/>
                </a:ext>
              </a:extLst>
            </p:cNvPr>
            <p:cNvSpPr/>
            <p:nvPr/>
          </p:nvSpPr>
          <p:spPr>
            <a:xfrm>
              <a:off x="1754040" y="4654614"/>
              <a:ext cx="1950642" cy="1083785"/>
            </a:xfrm>
            <a:custGeom>
              <a:avLst/>
              <a:gdLst>
                <a:gd name="connsiteX0" fmla="*/ 0 w 2231136"/>
                <a:gd name="connsiteY0" fmla="*/ 0 h 1112212"/>
                <a:gd name="connsiteX1" fmla="*/ 475488 w 2231136"/>
                <a:gd name="connsiteY1" fmla="*/ 548640 h 1112212"/>
                <a:gd name="connsiteX2" fmla="*/ 1517904 w 2231136"/>
                <a:gd name="connsiteY2" fmla="*/ 1042416 h 1112212"/>
                <a:gd name="connsiteX3" fmla="*/ 2231136 w 2231136"/>
                <a:gd name="connsiteY3" fmla="*/ 1097280 h 111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136" h="1112212">
                  <a:moveTo>
                    <a:pt x="0" y="0"/>
                  </a:moveTo>
                  <a:cubicBezTo>
                    <a:pt x="111252" y="187452"/>
                    <a:pt x="222504" y="374904"/>
                    <a:pt x="475488" y="548640"/>
                  </a:cubicBezTo>
                  <a:cubicBezTo>
                    <a:pt x="728472" y="722376"/>
                    <a:pt x="1225296" y="950976"/>
                    <a:pt x="1517904" y="1042416"/>
                  </a:cubicBezTo>
                  <a:cubicBezTo>
                    <a:pt x="1810512" y="1133856"/>
                    <a:pt x="2020824" y="1115568"/>
                    <a:pt x="2231136" y="1097280"/>
                  </a:cubicBezTo>
                </a:path>
              </a:pathLst>
            </a:cu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9969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FB35E92-13C9-4333-A2BF-7BE32A463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79" y="3429000"/>
            <a:ext cx="7630590" cy="230537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A974D41-CF54-4C97-9E71-48275C87C7CF}"/>
              </a:ext>
            </a:extLst>
          </p:cNvPr>
          <p:cNvSpPr txBox="1"/>
          <p:nvPr/>
        </p:nvSpPr>
        <p:spPr>
          <a:xfrm>
            <a:off x="5290457" y="284175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https://arxiv.org/abs/1512.03385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25278D4-4942-46E9-96E2-C2F90F1378AB}"/>
              </a:ext>
            </a:extLst>
          </p:cNvPr>
          <p:cNvSpPr txBox="1"/>
          <p:nvPr/>
        </p:nvSpPr>
        <p:spPr>
          <a:xfrm>
            <a:off x="5505450" y="5611342"/>
            <a:ext cx="472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https://arxiv.org/abs/1706.03762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8A954C2-0991-4AED-8C85-20AB1821F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72" y="867611"/>
            <a:ext cx="4553585" cy="2343477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A2107D8-789B-4352-94A7-F159F818885E}"/>
              </a:ext>
            </a:extLst>
          </p:cNvPr>
          <p:cNvSpPr txBox="1"/>
          <p:nvPr/>
        </p:nvSpPr>
        <p:spPr>
          <a:xfrm>
            <a:off x="5290457" y="2263836"/>
            <a:ext cx="257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u="sng" dirty="0"/>
              <a:t>Residual Network </a:t>
            </a:r>
            <a:endParaRPr lang="zh-TW" altLang="en-US" sz="2400" b="1" u="sng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711DFE4-4AEA-407C-B38A-47903E1ED1FE}"/>
              </a:ext>
            </a:extLst>
          </p:cNvPr>
          <p:cNvCxnSpPr/>
          <p:nvPr/>
        </p:nvCxnSpPr>
        <p:spPr>
          <a:xfrm>
            <a:off x="584472" y="1689350"/>
            <a:ext cx="126972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2C15C0-5F95-466B-A892-766950B038B0}"/>
              </a:ext>
            </a:extLst>
          </p:cNvPr>
          <p:cNvCxnSpPr>
            <a:cxnSpLocks/>
          </p:cNvCxnSpPr>
          <p:nvPr/>
        </p:nvCxnSpPr>
        <p:spPr>
          <a:xfrm>
            <a:off x="3430327" y="1917950"/>
            <a:ext cx="9384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0608F9C-054A-4BD1-AF50-EBAD279B6681}"/>
              </a:ext>
            </a:extLst>
          </p:cNvPr>
          <p:cNvSpPr txBox="1"/>
          <p:nvPr/>
        </p:nvSpPr>
        <p:spPr>
          <a:xfrm>
            <a:off x="3638551" y="5531538"/>
            <a:ext cx="21472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u="sng" dirty="0"/>
              <a:t>Transformer </a:t>
            </a:r>
            <a:endParaRPr lang="zh-TW" altLang="en-US" sz="2400" b="1" u="sng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2FD5CFF-C36A-40DE-8A7B-A26D0DBC106A}"/>
              </a:ext>
            </a:extLst>
          </p:cNvPr>
          <p:cNvCxnSpPr>
            <a:cxnSpLocks/>
          </p:cNvCxnSpPr>
          <p:nvPr/>
        </p:nvCxnSpPr>
        <p:spPr>
          <a:xfrm>
            <a:off x="2961090" y="4870700"/>
            <a:ext cx="408741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82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90FE8BD7-FEED-4775-BE0D-5B06A4AA8B17}"/>
                  </a:ext>
                </a:extLst>
              </p:cNvPr>
              <p:cNvSpPr txBox="1"/>
              <p:nvPr/>
            </p:nvSpPr>
            <p:spPr>
              <a:xfrm>
                <a:off x="5515787" y="482477"/>
                <a:ext cx="2927275" cy="868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90FE8BD7-FEED-4775-BE0D-5B06A4AA8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787" y="482477"/>
                <a:ext cx="2927275" cy="868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08407B3-E9EB-4F2D-84BD-64ED7778542E}"/>
                  </a:ext>
                </a:extLst>
              </p:cNvPr>
              <p:cNvSpPr txBox="1"/>
              <p:nvPr/>
            </p:nvSpPr>
            <p:spPr>
              <a:xfrm>
                <a:off x="7485014" y="255712"/>
                <a:ext cx="495946" cy="52322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08407B3-E9EB-4F2D-84BD-64ED77785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014" y="255712"/>
                <a:ext cx="49594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1F7A767-0822-4092-945E-42858F8E77C8}"/>
              </a:ext>
            </a:extLst>
          </p:cNvPr>
          <p:cNvCxnSpPr/>
          <p:nvPr/>
        </p:nvCxnSpPr>
        <p:spPr>
          <a:xfrm>
            <a:off x="1407168" y="3078748"/>
            <a:ext cx="24751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6E86BB0-C44E-436A-85C4-2704CF2F2E12}"/>
                  </a:ext>
                </a:extLst>
              </p:cNvPr>
              <p:cNvSpPr txBox="1"/>
              <p:nvPr/>
            </p:nvSpPr>
            <p:spPr>
              <a:xfrm>
                <a:off x="3882355" y="2850148"/>
                <a:ext cx="1982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6E86BB0-C44E-436A-85C4-2704CF2F2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355" y="2850148"/>
                <a:ext cx="198259" cy="369332"/>
              </a:xfrm>
              <a:prstGeom prst="rect">
                <a:avLst/>
              </a:prstGeom>
              <a:blipFill>
                <a:blip r:embed="rId5"/>
                <a:stretch>
                  <a:fillRect l="-31250" r="-28125" b="-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41EF45B-4393-4CB2-AD05-221EEC86364B}"/>
              </a:ext>
            </a:extLst>
          </p:cNvPr>
          <p:cNvCxnSpPr>
            <a:cxnSpLocks/>
          </p:cNvCxnSpPr>
          <p:nvPr/>
        </p:nvCxnSpPr>
        <p:spPr>
          <a:xfrm flipV="1">
            <a:off x="1367754" y="1423372"/>
            <a:ext cx="0" cy="16312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EF84C2F8-992A-4C26-9A2E-AA0DCD22EB32}"/>
                  </a:ext>
                </a:extLst>
              </p:cNvPr>
              <p:cNvSpPr txBox="1"/>
              <p:nvPr/>
            </p:nvSpPr>
            <p:spPr>
              <a:xfrm>
                <a:off x="775585" y="1402795"/>
                <a:ext cx="4729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TW" altLang="en-US" sz="240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EF84C2F8-992A-4C26-9A2E-AA0DCD22E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85" y="1402795"/>
                <a:ext cx="472965" cy="461665"/>
              </a:xfrm>
              <a:prstGeom prst="rect">
                <a:avLst/>
              </a:prstGeom>
              <a:blipFill>
                <a:blip r:embed="rId6"/>
                <a:stretch>
                  <a:fillRect l="-3846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>
            <a:extLst>
              <a:ext uri="{FF2B5EF4-FFF2-40B4-BE49-F238E27FC236}">
                <a16:creationId xmlns:a16="http://schemas.microsoft.com/office/drawing/2014/main" id="{199E84FB-D455-4AA6-80D6-831146BDDF96}"/>
              </a:ext>
            </a:extLst>
          </p:cNvPr>
          <p:cNvSpPr txBox="1"/>
          <p:nvPr/>
        </p:nvSpPr>
        <p:spPr>
          <a:xfrm>
            <a:off x="4406095" y="1490232"/>
            <a:ext cx="329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Learning Rate Decay</a:t>
            </a:r>
            <a:endParaRPr lang="zh-TW" altLang="en-US" sz="2400" b="1" i="1" u="sng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5F9A0DA-8C30-4765-A46F-B5C6DA8BF586}"/>
              </a:ext>
            </a:extLst>
          </p:cNvPr>
          <p:cNvSpPr txBox="1"/>
          <p:nvPr/>
        </p:nvSpPr>
        <p:spPr>
          <a:xfrm>
            <a:off x="4406095" y="2090954"/>
            <a:ext cx="43737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/>
              <a:t>After </a:t>
            </a:r>
            <a:r>
              <a:rPr lang="en-US" altLang="zh-TW" sz="2400" dirty="0"/>
              <a:t>the training goes, </a:t>
            </a:r>
            <a:r>
              <a:rPr lang="zh-TW" altLang="en-US" sz="2400" dirty="0"/>
              <a:t>we are close to the destination, so we reduce the learning rate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E624AB6-68E2-441B-9655-363862A281C9}"/>
              </a:ext>
            </a:extLst>
          </p:cNvPr>
          <p:cNvSpPr txBox="1"/>
          <p:nvPr/>
        </p:nvSpPr>
        <p:spPr>
          <a:xfrm>
            <a:off x="303114" y="227443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i="1" u="sng" dirty="0"/>
              <a:t>Learning Rate Scheduling </a:t>
            </a:r>
            <a:endParaRPr lang="zh-TW" altLang="en-US" sz="3200" b="1" i="1" u="sng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844B421-1B1C-4C2E-9943-F8FC01E25393}"/>
              </a:ext>
            </a:extLst>
          </p:cNvPr>
          <p:cNvSpPr txBox="1"/>
          <p:nvPr/>
        </p:nvSpPr>
        <p:spPr>
          <a:xfrm>
            <a:off x="4557496" y="3507666"/>
            <a:ext cx="329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Warm Up</a:t>
            </a:r>
            <a:endParaRPr lang="zh-TW" altLang="en-US" sz="2400" b="1" i="1" u="sng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7BC0138-EE65-4A8B-B5D0-8CF7CDE5BB91}"/>
              </a:ext>
            </a:extLst>
          </p:cNvPr>
          <p:cNvSpPr txBox="1"/>
          <p:nvPr/>
        </p:nvSpPr>
        <p:spPr>
          <a:xfrm>
            <a:off x="4559424" y="4048732"/>
            <a:ext cx="43737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Increase and then decrease? 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ECE96524-29F9-49BD-9C58-00F912D32DB6}"/>
                  </a:ext>
                </a:extLst>
              </p:cNvPr>
              <p:cNvSpPr txBox="1"/>
              <p:nvPr/>
            </p:nvSpPr>
            <p:spPr>
              <a:xfrm>
                <a:off x="4559936" y="4637573"/>
                <a:ext cx="4070555" cy="8484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2400" dirty="0"/>
                  <a:t>A</a:t>
                </a:r>
                <a:r>
                  <a:rPr lang="en-US" altLang="zh-TW" sz="2400" dirty="0"/>
                  <a:t>t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the beginning, the estimate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has large variance.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ECE96524-29F9-49BD-9C58-00F912D32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936" y="4637573"/>
                <a:ext cx="4070555" cy="848437"/>
              </a:xfrm>
              <a:prstGeom prst="rect">
                <a:avLst/>
              </a:prstGeom>
              <a:blipFill>
                <a:blip r:embed="rId7"/>
                <a:stretch>
                  <a:fillRect l="-2246" t="-5755" r="-599" b="-158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手繪多邊形: 圖案 36">
            <a:extLst>
              <a:ext uri="{FF2B5EF4-FFF2-40B4-BE49-F238E27FC236}">
                <a16:creationId xmlns:a16="http://schemas.microsoft.com/office/drawing/2014/main" id="{EF93DB37-B1B1-4E0A-A405-7EC94EDE62AF}"/>
              </a:ext>
            </a:extLst>
          </p:cNvPr>
          <p:cNvSpPr/>
          <p:nvPr/>
        </p:nvSpPr>
        <p:spPr>
          <a:xfrm>
            <a:off x="1473546" y="1852236"/>
            <a:ext cx="2231136" cy="1112212"/>
          </a:xfrm>
          <a:custGeom>
            <a:avLst/>
            <a:gdLst>
              <a:gd name="connsiteX0" fmla="*/ 0 w 2231136"/>
              <a:gd name="connsiteY0" fmla="*/ 0 h 1112212"/>
              <a:gd name="connsiteX1" fmla="*/ 475488 w 2231136"/>
              <a:gd name="connsiteY1" fmla="*/ 548640 h 1112212"/>
              <a:gd name="connsiteX2" fmla="*/ 1517904 w 2231136"/>
              <a:gd name="connsiteY2" fmla="*/ 1042416 h 1112212"/>
              <a:gd name="connsiteX3" fmla="*/ 2231136 w 2231136"/>
              <a:gd name="connsiteY3" fmla="*/ 1097280 h 111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136" h="1112212">
                <a:moveTo>
                  <a:pt x="0" y="0"/>
                </a:moveTo>
                <a:cubicBezTo>
                  <a:pt x="111252" y="187452"/>
                  <a:pt x="222504" y="374904"/>
                  <a:pt x="475488" y="548640"/>
                </a:cubicBezTo>
                <a:cubicBezTo>
                  <a:pt x="728472" y="722376"/>
                  <a:pt x="1225296" y="950976"/>
                  <a:pt x="1517904" y="1042416"/>
                </a:cubicBezTo>
                <a:cubicBezTo>
                  <a:pt x="1810512" y="1133856"/>
                  <a:pt x="2020824" y="1115568"/>
                  <a:pt x="2231136" y="1097280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69C91E00-872E-4DF7-A2F9-6609641CE99F}"/>
              </a:ext>
            </a:extLst>
          </p:cNvPr>
          <p:cNvGrpSpPr/>
          <p:nvPr/>
        </p:nvGrpSpPr>
        <p:grpSpPr>
          <a:xfrm>
            <a:off x="775585" y="3712703"/>
            <a:ext cx="3305029" cy="1816685"/>
            <a:chOff x="736171" y="4130990"/>
            <a:chExt cx="3305029" cy="1816685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5028B261-B3DD-4D2A-9CFF-E087A8760852}"/>
                </a:ext>
              </a:extLst>
            </p:cNvPr>
            <p:cNvCxnSpPr/>
            <p:nvPr/>
          </p:nvCxnSpPr>
          <p:spPr>
            <a:xfrm>
              <a:off x="1367754" y="5806943"/>
              <a:ext cx="247518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90F54AE1-433E-4878-A41D-B23C733B179F}"/>
                    </a:ext>
                  </a:extLst>
                </p:cNvPr>
                <p:cNvSpPr txBox="1"/>
                <p:nvPr/>
              </p:nvSpPr>
              <p:spPr>
                <a:xfrm>
                  <a:off x="3842941" y="5578343"/>
                  <a:ext cx="1982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90F54AE1-433E-4878-A41D-B23C733B17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941" y="5578343"/>
                  <a:ext cx="198259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7273" b="-327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B279BF1D-2BC4-4A25-9046-6700A0E04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8340" y="4151567"/>
              <a:ext cx="0" cy="163125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4D9AD14A-0A34-44C7-AAA6-D4B617D911D7}"/>
                    </a:ext>
                  </a:extLst>
                </p:cNvPr>
                <p:cNvSpPr txBox="1"/>
                <p:nvPr/>
              </p:nvSpPr>
              <p:spPr>
                <a:xfrm>
                  <a:off x="736171" y="4130990"/>
                  <a:ext cx="47296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zh-TW" altLang="en-US" sz="240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4D9AD14A-0A34-44C7-AAA6-D4B617D911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171" y="4130990"/>
                  <a:ext cx="472965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3896" b="-1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6DD6F2DD-866C-4119-95E7-BE4B47CB8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8340" y="4676935"/>
              <a:ext cx="425698" cy="110588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手繪多邊形: 圖案 37">
              <a:extLst>
                <a:ext uri="{FF2B5EF4-FFF2-40B4-BE49-F238E27FC236}">
                  <a16:creationId xmlns:a16="http://schemas.microsoft.com/office/drawing/2014/main" id="{0A33585F-0E4B-4638-A36C-5B4CDA7CFE97}"/>
                </a:ext>
              </a:extLst>
            </p:cNvPr>
            <p:cNvSpPr/>
            <p:nvPr/>
          </p:nvSpPr>
          <p:spPr>
            <a:xfrm>
              <a:off x="1754040" y="4654614"/>
              <a:ext cx="1950642" cy="1083785"/>
            </a:xfrm>
            <a:custGeom>
              <a:avLst/>
              <a:gdLst>
                <a:gd name="connsiteX0" fmla="*/ 0 w 2231136"/>
                <a:gd name="connsiteY0" fmla="*/ 0 h 1112212"/>
                <a:gd name="connsiteX1" fmla="*/ 475488 w 2231136"/>
                <a:gd name="connsiteY1" fmla="*/ 548640 h 1112212"/>
                <a:gd name="connsiteX2" fmla="*/ 1517904 w 2231136"/>
                <a:gd name="connsiteY2" fmla="*/ 1042416 h 1112212"/>
                <a:gd name="connsiteX3" fmla="*/ 2231136 w 2231136"/>
                <a:gd name="connsiteY3" fmla="*/ 1097280 h 111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136" h="1112212">
                  <a:moveTo>
                    <a:pt x="0" y="0"/>
                  </a:moveTo>
                  <a:cubicBezTo>
                    <a:pt x="111252" y="187452"/>
                    <a:pt x="222504" y="374904"/>
                    <a:pt x="475488" y="548640"/>
                  </a:cubicBezTo>
                  <a:cubicBezTo>
                    <a:pt x="728472" y="722376"/>
                    <a:pt x="1225296" y="950976"/>
                    <a:pt x="1517904" y="1042416"/>
                  </a:cubicBezTo>
                  <a:cubicBezTo>
                    <a:pt x="1810512" y="1133856"/>
                    <a:pt x="2020824" y="1115568"/>
                    <a:pt x="2231136" y="1097280"/>
                  </a:cubicBezTo>
                </a:path>
              </a:pathLst>
            </a:cu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1D98AC4-76BE-4461-867F-A2A2BDA596DA}"/>
              </a:ext>
            </a:extLst>
          </p:cNvPr>
          <p:cNvSpPr txBox="1"/>
          <p:nvPr/>
        </p:nvSpPr>
        <p:spPr>
          <a:xfrm>
            <a:off x="1308261" y="5927753"/>
            <a:ext cx="52129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Please refer to </a:t>
            </a:r>
            <a:r>
              <a:rPr lang="en-US" altLang="zh-TW" sz="2800" b="1" dirty="0" err="1"/>
              <a:t>RAdam</a:t>
            </a:r>
            <a:endParaRPr lang="zh-TW" altLang="en-US" sz="2800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3CD3C55-442A-47B5-809F-FEFDC8F1B9EB}"/>
              </a:ext>
            </a:extLst>
          </p:cNvPr>
          <p:cNvSpPr txBox="1"/>
          <p:nvPr/>
        </p:nvSpPr>
        <p:spPr>
          <a:xfrm>
            <a:off x="4951601" y="6004697"/>
            <a:ext cx="3589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https://arxiv.org/abs/1908.03265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9428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2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45EBB2-F560-424E-9752-D5A2D8A1E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 of Optimization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5581901B-F34F-442A-829B-35E36E0D95B6}"/>
                  </a:ext>
                </a:extLst>
              </p:cNvPr>
              <p:cNvSpPr txBox="1"/>
              <p:nvPr/>
            </p:nvSpPr>
            <p:spPr>
              <a:xfrm>
                <a:off x="943774" y="4091624"/>
                <a:ext cx="2957092" cy="10057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5581901B-F34F-442A-829B-35E36E0D9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74" y="4091624"/>
                <a:ext cx="2957092" cy="10057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798EC19-47E4-4D40-810A-240C3DBCCD05}"/>
              </a:ext>
            </a:extLst>
          </p:cNvPr>
          <p:cNvCxnSpPr>
            <a:cxnSpLocks/>
          </p:cNvCxnSpPr>
          <p:nvPr/>
        </p:nvCxnSpPr>
        <p:spPr>
          <a:xfrm flipV="1">
            <a:off x="3411913" y="4041228"/>
            <a:ext cx="488953" cy="17102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CE794314-90D8-4418-A1E1-ECD8138737A6}"/>
              </a:ext>
            </a:extLst>
          </p:cNvPr>
          <p:cNvSpPr txBox="1"/>
          <p:nvPr/>
        </p:nvSpPr>
        <p:spPr>
          <a:xfrm>
            <a:off x="3929028" y="3782530"/>
            <a:ext cx="337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Learning rate scheduling </a:t>
            </a:r>
            <a:endParaRPr lang="zh-TW" altLang="en-US" sz="2400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D274728-8673-415C-AE68-ADC06D408260}"/>
              </a:ext>
            </a:extLst>
          </p:cNvPr>
          <p:cNvCxnSpPr>
            <a:cxnSpLocks/>
          </p:cNvCxnSpPr>
          <p:nvPr/>
        </p:nvCxnSpPr>
        <p:spPr>
          <a:xfrm>
            <a:off x="3272214" y="5142057"/>
            <a:ext cx="384175" cy="70503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A7CE34C-86B6-48C8-BB7B-35B67E730E71}"/>
              </a:ext>
            </a:extLst>
          </p:cNvPr>
          <p:cNvSpPr txBox="1"/>
          <p:nvPr/>
        </p:nvSpPr>
        <p:spPr>
          <a:xfrm>
            <a:off x="2775912" y="5860395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root mean square of the gradients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14B45CD-5F9D-4E98-99C0-E1156D2187A4}"/>
              </a:ext>
            </a:extLst>
          </p:cNvPr>
          <p:cNvSpPr txBox="1"/>
          <p:nvPr/>
        </p:nvSpPr>
        <p:spPr>
          <a:xfrm>
            <a:off x="4408804" y="4752213"/>
            <a:ext cx="451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Momentum: weighted sum of the previous gradients </a:t>
            </a:r>
            <a:endParaRPr lang="zh-TW" altLang="en-US" sz="24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96EBCD5-6AC7-41B9-8DED-BF72CBAB718E}"/>
              </a:ext>
            </a:extLst>
          </p:cNvPr>
          <p:cNvCxnSpPr>
            <a:cxnSpLocks/>
          </p:cNvCxnSpPr>
          <p:nvPr/>
        </p:nvCxnSpPr>
        <p:spPr>
          <a:xfrm>
            <a:off x="3900866" y="4775557"/>
            <a:ext cx="507938" cy="18828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736DAF7-B36E-422B-A7D8-4D7CCAF0AB42}"/>
                  </a:ext>
                </a:extLst>
              </p:cNvPr>
              <p:cNvSpPr txBox="1"/>
              <p:nvPr/>
            </p:nvSpPr>
            <p:spPr>
              <a:xfrm>
                <a:off x="943774" y="2231678"/>
                <a:ext cx="2624756" cy="467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zh-TW" altLang="en-US" sz="2800">
                          <a:latin typeface="Cambria Math" panose="02040503050406030204" pitchFamily="18" charset="0"/>
                        </a:rPr>
                        <m:t>𝜂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736DAF7-B36E-422B-A7D8-4D7CCAF0A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74" y="2231678"/>
                <a:ext cx="2624756" cy="4673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488D3DC0-C21D-4ED8-941B-1B48B4786FF4}"/>
              </a:ext>
            </a:extLst>
          </p:cNvPr>
          <p:cNvSpPr txBox="1"/>
          <p:nvPr/>
        </p:nvSpPr>
        <p:spPr>
          <a:xfrm>
            <a:off x="628650" y="1519084"/>
            <a:ext cx="4237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i="1" u="sng" dirty="0"/>
              <a:t>(Vanilla) Gradient Descent </a:t>
            </a:r>
            <a:endParaRPr lang="zh-TW" altLang="en-US" sz="2800" i="1" u="sng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D454849-8954-4936-A6E2-F3D44EA01A8C}"/>
              </a:ext>
            </a:extLst>
          </p:cNvPr>
          <p:cNvSpPr txBox="1"/>
          <p:nvPr/>
        </p:nvSpPr>
        <p:spPr>
          <a:xfrm>
            <a:off x="628650" y="3133727"/>
            <a:ext cx="4237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i="1" u="sng" dirty="0"/>
              <a:t>Various Improvements</a:t>
            </a:r>
            <a:endParaRPr lang="zh-TW" altLang="en-US" sz="2800" i="1" u="sng" dirty="0"/>
          </a:p>
        </p:txBody>
      </p:sp>
    </p:spTree>
    <p:extLst>
      <p:ext uri="{BB962C8B-B14F-4D97-AF65-F5344CB8AC3E}">
        <p14:creationId xmlns:p14="http://schemas.microsoft.com/office/powerpoint/2010/main" val="4277192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3" grpId="0"/>
      <p:bldP spid="14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1CEDC6-DA85-49D4-A5A0-F057448A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Learn More ……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87456E9-ACC4-4D17-9BFD-BADEA2B66C1D}"/>
              </a:ext>
            </a:extLst>
          </p:cNvPr>
          <p:cNvSpPr txBox="1"/>
          <p:nvPr/>
        </p:nvSpPr>
        <p:spPr>
          <a:xfrm>
            <a:off x="778328" y="5101564"/>
            <a:ext cx="3609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hlinkClick r:id="rId2"/>
              </a:rPr>
              <a:t>https://youtu.be/4pUmZ8hXlHM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6A10095-1270-49B8-A5DE-CBC9E53A3FB0}"/>
              </a:ext>
            </a:extLst>
          </p:cNvPr>
          <p:cNvSpPr txBox="1"/>
          <p:nvPr/>
        </p:nvSpPr>
        <p:spPr>
          <a:xfrm>
            <a:off x="4387849" y="510156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hlinkClick r:id="rId3"/>
              </a:rPr>
              <a:t>https://youtu.be/e03YKGHXnL8</a:t>
            </a:r>
            <a:endParaRPr lang="en-US" altLang="zh-TW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1B3D15A-098D-4A32-82D5-66C70B5BA7C8}"/>
              </a:ext>
            </a:extLst>
          </p:cNvPr>
          <p:cNvSpPr txBox="1"/>
          <p:nvPr/>
        </p:nvSpPr>
        <p:spPr>
          <a:xfrm>
            <a:off x="1414688" y="5470896"/>
            <a:ext cx="233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(in Mandarin)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49D0B21-3DDE-423C-A354-1C2551A9FFC7}"/>
              </a:ext>
            </a:extLst>
          </p:cNvPr>
          <p:cNvSpPr txBox="1"/>
          <p:nvPr/>
        </p:nvSpPr>
        <p:spPr>
          <a:xfrm>
            <a:off x="5505449" y="5470896"/>
            <a:ext cx="233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(in Mandarin)</a:t>
            </a:r>
            <a:endParaRPr lang="zh-TW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5777AB-E7A1-49C9-8617-24532EBA0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42" y="1807935"/>
            <a:ext cx="3242129" cy="324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397D743-C4F4-42D6-94AD-FD8561589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784" y="1807935"/>
            <a:ext cx="3242129" cy="324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369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F54397A8-FEDC-403E-8CC7-549713A3D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917" y="2533528"/>
            <a:ext cx="4572000" cy="250665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92C71D3-73D2-4875-BE1D-D3EBF60B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Next Time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C329ED7-B5D6-40CC-8BC7-4F776BD176C1}"/>
              </a:ext>
            </a:extLst>
          </p:cNvPr>
          <p:cNvSpPr txBox="1"/>
          <p:nvPr/>
        </p:nvSpPr>
        <p:spPr>
          <a:xfrm>
            <a:off x="3889514" y="803485"/>
            <a:ext cx="5055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Source of image: </a:t>
            </a:r>
            <a:r>
              <a:rPr lang="zh-TW" altLang="en-US" dirty="0"/>
              <a:t>https://arxiv.org/abs/1712.09913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5184AE0-1B50-4B37-BB58-8641B9D25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67" y="1632633"/>
            <a:ext cx="4044875" cy="340755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5835D0C-043E-4758-9797-E662D9CF73B7}"/>
              </a:ext>
            </a:extLst>
          </p:cNvPr>
          <p:cNvSpPr txBox="1"/>
          <p:nvPr/>
        </p:nvSpPr>
        <p:spPr>
          <a:xfrm>
            <a:off x="541566" y="5040185"/>
            <a:ext cx="4044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Better optimization strategies:</a:t>
            </a:r>
            <a:r>
              <a:rPr lang="zh-TW" altLang="en-US" sz="2400" dirty="0"/>
              <a:t> </a:t>
            </a:r>
            <a:r>
              <a:rPr lang="en-US" altLang="zh-TW" sz="2400" dirty="0"/>
              <a:t>If the mountain won't move, build a road around it. 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DB96A7F-C393-445F-942D-6B686A55F917}"/>
              </a:ext>
            </a:extLst>
          </p:cNvPr>
          <p:cNvSpPr txBox="1"/>
          <p:nvPr/>
        </p:nvSpPr>
        <p:spPr>
          <a:xfrm>
            <a:off x="4920270" y="2071863"/>
            <a:ext cx="3323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Next time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E18526B-7ED8-4991-BC24-52B19CE1FA29}"/>
              </a:ext>
            </a:extLst>
          </p:cNvPr>
          <p:cNvSpPr txBox="1"/>
          <p:nvPr/>
        </p:nvSpPr>
        <p:spPr>
          <a:xfrm>
            <a:off x="4799241" y="5040185"/>
            <a:ext cx="3923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we change the error surface?</a:t>
            </a:r>
          </a:p>
          <a:p>
            <a:r>
              <a:rPr lang="en-US" altLang="zh-TW" sz="2400" dirty="0"/>
              <a:t>Directly move the mountain!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1932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Training stuck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Small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Gradient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People believe training stuck because the parameters are around a critical point …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8BF54C1-F21F-45B9-8548-346C03829C4F}"/>
              </a:ext>
            </a:extLst>
          </p:cNvPr>
          <p:cNvSpPr txBox="1"/>
          <p:nvPr/>
        </p:nvSpPr>
        <p:spPr>
          <a:xfrm>
            <a:off x="2102684" y="3309562"/>
            <a:ext cx="1771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loss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E5B1ACF-51EB-4875-8097-B9344C4578FC}"/>
              </a:ext>
            </a:extLst>
          </p:cNvPr>
          <p:cNvSpPr txBox="1"/>
          <p:nvPr/>
        </p:nvSpPr>
        <p:spPr>
          <a:xfrm>
            <a:off x="2108869" y="5176335"/>
            <a:ext cx="1771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norm of gradient</a:t>
            </a:r>
            <a:endParaRPr lang="zh-TW" altLang="en-US" sz="2400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62CE14CF-5A61-4878-98AB-5241B1048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492" y="4801937"/>
            <a:ext cx="4924145" cy="1787933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137757AB-9F7C-4F8E-B964-FC9D58776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7118" y="2779245"/>
            <a:ext cx="4742405" cy="1955225"/>
          </a:xfrm>
          <a:prstGeom prst="rect">
            <a:avLst/>
          </a:prstGeom>
        </p:spPr>
      </p:pic>
      <p:sp>
        <p:nvSpPr>
          <p:cNvPr id="21" name="橢圓 20">
            <a:extLst>
              <a:ext uri="{FF2B5EF4-FFF2-40B4-BE49-F238E27FC236}">
                <a16:creationId xmlns:a16="http://schemas.microsoft.com/office/drawing/2014/main" id="{668550FA-9691-45E7-AFA0-321004B5B00A}"/>
              </a:ext>
            </a:extLst>
          </p:cNvPr>
          <p:cNvSpPr/>
          <p:nvPr/>
        </p:nvSpPr>
        <p:spPr>
          <a:xfrm>
            <a:off x="6053756" y="5608453"/>
            <a:ext cx="1444624" cy="9614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DC573858-7238-43B9-B435-F19F07B51A68}"/>
              </a:ext>
            </a:extLst>
          </p:cNvPr>
          <p:cNvSpPr/>
          <p:nvPr/>
        </p:nvSpPr>
        <p:spPr>
          <a:xfrm>
            <a:off x="7969642" y="5713955"/>
            <a:ext cx="689881" cy="9614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E7DAE9C-3DB5-4654-9633-04B59067D8CB}"/>
              </a:ext>
            </a:extLst>
          </p:cNvPr>
          <p:cNvSpPr txBox="1"/>
          <p:nvPr/>
        </p:nvSpPr>
        <p:spPr>
          <a:xfrm>
            <a:off x="1915885" y="51030"/>
            <a:ext cx="72281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/>
              <a:t>https://docs.google.com/presentation/d/1siUFXARYRpNiMeSRwgFbt7mZVjkMPhR5od09w0Z8xaU/edit#slide=id.g3532c09be1_0_382</a:t>
            </a:r>
          </a:p>
        </p:txBody>
      </p:sp>
      <p:sp>
        <p:nvSpPr>
          <p:cNvPr id="18" name="手繪多邊形 11">
            <a:extLst>
              <a:ext uri="{FF2B5EF4-FFF2-40B4-BE49-F238E27FC236}">
                <a16:creationId xmlns:a16="http://schemas.microsoft.com/office/drawing/2014/main" id="{99F13315-02AF-4DAF-96D9-35FD106574C4}"/>
              </a:ext>
            </a:extLst>
          </p:cNvPr>
          <p:cNvSpPr/>
          <p:nvPr/>
        </p:nvSpPr>
        <p:spPr>
          <a:xfrm>
            <a:off x="628650" y="3603674"/>
            <a:ext cx="2319210" cy="2261592"/>
          </a:xfrm>
          <a:custGeom>
            <a:avLst/>
            <a:gdLst>
              <a:gd name="connsiteX0" fmla="*/ 0 w 3899756"/>
              <a:gd name="connsiteY0" fmla="*/ 2050581 h 4527158"/>
              <a:gd name="connsiteX1" fmla="*/ 514350 w 3899756"/>
              <a:gd name="connsiteY1" fmla="*/ 2964981 h 4527158"/>
              <a:gd name="connsiteX2" fmla="*/ 1257300 w 3899756"/>
              <a:gd name="connsiteY2" fmla="*/ 3403131 h 4527158"/>
              <a:gd name="connsiteX3" fmla="*/ 1733550 w 3899756"/>
              <a:gd name="connsiteY3" fmla="*/ 4527081 h 4527158"/>
              <a:gd name="connsiteX4" fmla="*/ 2266950 w 3899756"/>
              <a:gd name="connsiteY4" fmla="*/ 3345981 h 4527158"/>
              <a:gd name="connsiteX5" fmla="*/ 2552700 w 3899756"/>
              <a:gd name="connsiteY5" fmla="*/ 2641131 h 4527158"/>
              <a:gd name="connsiteX6" fmla="*/ 3162300 w 3899756"/>
              <a:gd name="connsiteY6" fmla="*/ 2488731 h 4527158"/>
              <a:gd name="connsiteX7" fmla="*/ 3829050 w 3899756"/>
              <a:gd name="connsiteY7" fmla="*/ 374181 h 4527158"/>
              <a:gd name="connsiteX8" fmla="*/ 3848100 w 3899756"/>
              <a:gd name="connsiteY8" fmla="*/ 12231 h 4527158"/>
              <a:gd name="connsiteX0" fmla="*/ 0 w 3902334"/>
              <a:gd name="connsiteY0" fmla="*/ 2047495 h 4524072"/>
              <a:gd name="connsiteX1" fmla="*/ 514350 w 3902334"/>
              <a:gd name="connsiteY1" fmla="*/ 2961895 h 4524072"/>
              <a:gd name="connsiteX2" fmla="*/ 1257300 w 3902334"/>
              <a:gd name="connsiteY2" fmla="*/ 3400045 h 4524072"/>
              <a:gd name="connsiteX3" fmla="*/ 1733550 w 3902334"/>
              <a:gd name="connsiteY3" fmla="*/ 4523995 h 4524072"/>
              <a:gd name="connsiteX4" fmla="*/ 2266950 w 3902334"/>
              <a:gd name="connsiteY4" fmla="*/ 3342895 h 4524072"/>
              <a:gd name="connsiteX5" fmla="*/ 2552700 w 3902334"/>
              <a:gd name="connsiteY5" fmla="*/ 2638045 h 4524072"/>
              <a:gd name="connsiteX6" fmla="*/ 3124200 w 3902334"/>
              <a:gd name="connsiteY6" fmla="*/ 2323720 h 4524072"/>
              <a:gd name="connsiteX7" fmla="*/ 3829050 w 3902334"/>
              <a:gd name="connsiteY7" fmla="*/ 371095 h 4524072"/>
              <a:gd name="connsiteX8" fmla="*/ 3848100 w 3902334"/>
              <a:gd name="connsiteY8" fmla="*/ 9145 h 4524072"/>
              <a:gd name="connsiteX0" fmla="*/ 0 w 3900367"/>
              <a:gd name="connsiteY0" fmla="*/ 2046608 h 4523185"/>
              <a:gd name="connsiteX1" fmla="*/ 514350 w 3900367"/>
              <a:gd name="connsiteY1" fmla="*/ 2961008 h 4523185"/>
              <a:gd name="connsiteX2" fmla="*/ 1257300 w 3900367"/>
              <a:gd name="connsiteY2" fmla="*/ 3399158 h 4523185"/>
              <a:gd name="connsiteX3" fmla="*/ 1733550 w 3900367"/>
              <a:gd name="connsiteY3" fmla="*/ 4523108 h 4523185"/>
              <a:gd name="connsiteX4" fmla="*/ 2266950 w 3900367"/>
              <a:gd name="connsiteY4" fmla="*/ 3342008 h 4523185"/>
              <a:gd name="connsiteX5" fmla="*/ 2552700 w 3900367"/>
              <a:gd name="connsiteY5" fmla="*/ 2637158 h 4523185"/>
              <a:gd name="connsiteX6" fmla="*/ 3153228 w 3900367"/>
              <a:gd name="connsiteY6" fmla="*/ 2264775 h 4523185"/>
              <a:gd name="connsiteX7" fmla="*/ 3829050 w 3900367"/>
              <a:gd name="connsiteY7" fmla="*/ 370208 h 4523185"/>
              <a:gd name="connsiteX8" fmla="*/ 3848100 w 3900367"/>
              <a:gd name="connsiteY8" fmla="*/ 8258 h 4523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67" h="4523185">
                <a:moveTo>
                  <a:pt x="0" y="2046608"/>
                </a:moveTo>
                <a:cubicBezTo>
                  <a:pt x="152400" y="2391095"/>
                  <a:pt x="304800" y="2735583"/>
                  <a:pt x="514350" y="2961008"/>
                </a:cubicBezTo>
                <a:cubicBezTo>
                  <a:pt x="723900" y="3186433"/>
                  <a:pt x="1054100" y="3138808"/>
                  <a:pt x="1257300" y="3399158"/>
                </a:cubicBezTo>
                <a:cubicBezTo>
                  <a:pt x="1460500" y="3659508"/>
                  <a:pt x="1565275" y="4532633"/>
                  <a:pt x="1733550" y="4523108"/>
                </a:cubicBezTo>
                <a:cubicBezTo>
                  <a:pt x="1901825" y="4513583"/>
                  <a:pt x="2130425" y="3656333"/>
                  <a:pt x="2266950" y="3342008"/>
                </a:cubicBezTo>
                <a:cubicBezTo>
                  <a:pt x="2403475" y="3027683"/>
                  <a:pt x="2404987" y="2816697"/>
                  <a:pt x="2552700" y="2637158"/>
                </a:cubicBezTo>
                <a:cubicBezTo>
                  <a:pt x="2700413" y="2457619"/>
                  <a:pt x="2940503" y="2642600"/>
                  <a:pt x="3153228" y="2264775"/>
                </a:cubicBezTo>
                <a:cubicBezTo>
                  <a:pt x="3365953" y="1886950"/>
                  <a:pt x="3713238" y="746294"/>
                  <a:pt x="3829050" y="370208"/>
                </a:cubicBezTo>
                <a:cubicBezTo>
                  <a:pt x="3944862" y="-5878"/>
                  <a:pt x="3895725" y="-17142"/>
                  <a:pt x="3848100" y="825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3A26658-BE85-4B2C-8452-9120D810D829}"/>
              </a:ext>
            </a:extLst>
          </p:cNvPr>
          <p:cNvCxnSpPr>
            <a:cxnSpLocks/>
          </p:cNvCxnSpPr>
          <p:nvPr/>
        </p:nvCxnSpPr>
        <p:spPr>
          <a:xfrm flipH="1">
            <a:off x="1078903" y="5153162"/>
            <a:ext cx="940382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A9C6A1C8-235A-49E4-A3C1-7F84B7C684EE}"/>
              </a:ext>
            </a:extLst>
          </p:cNvPr>
          <p:cNvCxnSpPr>
            <a:cxnSpLocks/>
          </p:cNvCxnSpPr>
          <p:nvPr/>
        </p:nvCxnSpPr>
        <p:spPr>
          <a:xfrm flipV="1">
            <a:off x="1003495" y="5045233"/>
            <a:ext cx="1015790" cy="27948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678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 animBg="1"/>
      <p:bldP spid="24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F80B0F-3A41-420A-B1F5-869806BA7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Wait a minute 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E0A4C9-8AD2-4DF3-BBA5-EFC6134C4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829E6FC-974F-417C-BD65-42ED872C4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683" y="1604963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439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4257D57-98E7-4DF4-94EC-CD74DD93A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16" y="3429000"/>
            <a:ext cx="4047877" cy="272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3684C97-5999-4F23-8076-133480BC3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8999"/>
            <a:ext cx="4047877" cy="272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05A0CB8-274C-4A14-B3CC-DDA0BAAD958F}"/>
              </a:ext>
            </a:extLst>
          </p:cNvPr>
          <p:cNvSpPr txBox="1"/>
          <p:nvPr/>
        </p:nvSpPr>
        <p:spPr>
          <a:xfrm>
            <a:off x="5955381" y="3960753"/>
            <a:ext cx="1281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100,000 updates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AEEA532-43E0-4F77-85C6-E4CDCD24EDBB}"/>
                  </a:ext>
                </a:extLst>
              </p:cNvPr>
              <p:cNvSpPr txBox="1"/>
              <p:nvPr/>
            </p:nvSpPr>
            <p:spPr>
              <a:xfrm>
                <a:off x="1810002" y="6137396"/>
                <a:ext cx="16376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sz="2400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=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10</a:t>
                </a:r>
                <a:r>
                  <a:rPr lang="en-US" altLang="zh-TW" sz="2400" baseline="30000" dirty="0"/>
                  <a:t>-2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AEEA532-43E0-4F77-85C6-E4CDCD24E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002" y="6137396"/>
                <a:ext cx="1637633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AB460ABB-B10F-43DF-ADE9-F57C62DEFDCB}"/>
              </a:ext>
            </a:extLst>
          </p:cNvPr>
          <p:cNvSpPr txBox="1"/>
          <p:nvPr/>
        </p:nvSpPr>
        <p:spPr>
          <a:xfrm>
            <a:off x="477446" y="1834347"/>
            <a:ext cx="39687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Learning rate </a:t>
            </a:r>
            <a:r>
              <a:rPr lang="en-US" altLang="zh-TW" sz="2800" b="1" dirty="0"/>
              <a:t>cannot</a:t>
            </a:r>
            <a:r>
              <a:rPr lang="en-US" altLang="zh-TW" sz="2800" dirty="0"/>
              <a:t> be </a:t>
            </a:r>
            <a:r>
              <a:rPr lang="en-US" altLang="zh-TW" sz="2800" b="1" dirty="0"/>
              <a:t>one-size-fits-all</a:t>
            </a:r>
            <a:endParaRPr lang="zh-TW" altLang="en-US" sz="28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879C7E-C0B2-4242-BA14-B0FCF2115C46}"/>
              </a:ext>
            </a:extLst>
          </p:cNvPr>
          <p:cNvSpPr txBox="1"/>
          <p:nvPr/>
        </p:nvSpPr>
        <p:spPr>
          <a:xfrm>
            <a:off x="477446" y="362343"/>
            <a:ext cx="401421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Training stuck </a:t>
            </a:r>
            <a:br>
              <a:rPr lang="en-US" altLang="zh-TW" sz="3200" b="1" i="1" u="sng" dirty="0"/>
            </a:br>
            <a:r>
              <a:rPr lang="en-US" altLang="zh-TW" sz="3200" b="1" i="1" u="sng" dirty="0"/>
              <a:t>without critical points </a:t>
            </a:r>
            <a:endParaRPr lang="zh-TW" altLang="en-US" sz="3200" b="1" i="1" u="sng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126A0D-4869-427D-9D42-090C45DDB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340" y="325767"/>
            <a:ext cx="4172043" cy="280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9D2F1E5E-6A2A-4AB2-8948-731A01A9F382}"/>
                  </a:ext>
                </a:extLst>
              </p:cNvPr>
              <p:cNvSpPr txBox="1"/>
              <p:nvPr/>
            </p:nvSpPr>
            <p:spPr>
              <a:xfrm>
                <a:off x="5965424" y="6154502"/>
                <a:ext cx="16376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sz="2400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=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10</a:t>
                </a:r>
                <a:r>
                  <a:rPr lang="en-US" altLang="zh-TW" sz="2400" baseline="30000" dirty="0"/>
                  <a:t>-7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9D2F1E5E-6A2A-4AB2-8948-731A01A9F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424" y="6154502"/>
                <a:ext cx="1637633" cy="461665"/>
              </a:xfrm>
              <a:prstGeom prst="rect">
                <a:avLst/>
              </a:prstGeom>
              <a:blipFill>
                <a:blip r:embed="rId7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7C3B7CB-C073-4F8C-BBE7-FBD712C60B68}"/>
              </a:ext>
            </a:extLst>
          </p:cNvPr>
          <p:cNvCxnSpPr>
            <a:cxnSpLocks/>
          </p:cNvCxnSpPr>
          <p:nvPr/>
        </p:nvCxnSpPr>
        <p:spPr>
          <a:xfrm flipH="1">
            <a:off x="7098224" y="4082127"/>
            <a:ext cx="442546" cy="2941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橢圓 1">
            <a:extLst>
              <a:ext uri="{FF2B5EF4-FFF2-40B4-BE49-F238E27FC236}">
                <a16:creationId xmlns:a16="http://schemas.microsoft.com/office/drawing/2014/main" id="{99BA9C6F-6FA8-4CF0-8383-496ACF3CFF17}"/>
              </a:ext>
            </a:extLst>
          </p:cNvPr>
          <p:cNvSpPr/>
          <p:nvPr/>
        </p:nvSpPr>
        <p:spPr>
          <a:xfrm>
            <a:off x="7866993" y="2286000"/>
            <a:ext cx="173421" cy="1734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897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14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1A9741-09EE-4CFE-A391-09D336CE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 parameters needs different learning rate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FE3FE26-B1B5-4893-B1F5-71D16EDF594A}"/>
              </a:ext>
            </a:extLst>
          </p:cNvPr>
          <p:cNvGrpSpPr/>
          <p:nvPr/>
        </p:nvGrpSpPr>
        <p:grpSpPr>
          <a:xfrm>
            <a:off x="57096" y="1873746"/>
            <a:ext cx="5558825" cy="4289424"/>
            <a:chOff x="773413" y="2230720"/>
            <a:chExt cx="5558825" cy="428942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A4AC878-CCF1-425A-85A9-69D0896F4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413" y="2230720"/>
              <a:ext cx="5558825" cy="416911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E423912D-D1DB-42CA-8639-FFF0374669E9}"/>
                    </a:ext>
                  </a:extLst>
                </p:cNvPr>
                <p:cNvSpPr txBox="1"/>
                <p:nvPr/>
              </p:nvSpPr>
              <p:spPr>
                <a:xfrm>
                  <a:off x="3552825" y="6150812"/>
                  <a:ext cx="421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2825" y="6150812"/>
                  <a:ext cx="42184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571" r="-428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F8B040E5-7FBB-4709-8D19-B2C71746B47B}"/>
                    </a:ext>
                  </a:extLst>
                </p:cNvPr>
                <p:cNvSpPr txBox="1"/>
                <p:nvPr/>
              </p:nvSpPr>
              <p:spPr>
                <a:xfrm>
                  <a:off x="843326" y="4119935"/>
                  <a:ext cx="4289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326" y="4119935"/>
                  <a:ext cx="42896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5714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C8C2E270-7DE8-43D4-9257-02226BA6E305}"/>
              </a:ext>
            </a:extLst>
          </p:cNvPr>
          <p:cNvSpPr/>
          <p:nvPr/>
        </p:nvSpPr>
        <p:spPr>
          <a:xfrm>
            <a:off x="3352380" y="4476071"/>
            <a:ext cx="2083228" cy="80639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Larger Learning Rate</a:t>
            </a:r>
            <a:endParaRPr lang="zh-TW" altLang="en-US" sz="2400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ACDAFB4-9722-4346-8560-988E61FBDEF6}"/>
              </a:ext>
            </a:extLst>
          </p:cNvPr>
          <p:cNvCxnSpPr/>
          <p:nvPr/>
        </p:nvCxnSpPr>
        <p:spPr>
          <a:xfrm>
            <a:off x="1352130" y="4919814"/>
            <a:ext cx="2000250" cy="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A582EE0-521C-4079-A45F-F01BF809A795}"/>
              </a:ext>
            </a:extLst>
          </p:cNvPr>
          <p:cNvSpPr/>
          <p:nvPr/>
        </p:nvSpPr>
        <p:spPr>
          <a:xfrm>
            <a:off x="589847" y="2430098"/>
            <a:ext cx="2083228" cy="80639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Smaller Learning Rate</a:t>
            </a:r>
            <a:endParaRPr lang="zh-TW" altLang="en-US" sz="2400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D6D4B00-2894-4FE2-98A2-884B793580CD}"/>
              </a:ext>
            </a:extLst>
          </p:cNvPr>
          <p:cNvCxnSpPr/>
          <p:nvPr/>
        </p:nvCxnSpPr>
        <p:spPr>
          <a:xfrm rot="5400000" flipH="1">
            <a:off x="631336" y="4240205"/>
            <a:ext cx="200025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8363B11F-1DF9-4B9A-8745-85440AADD213}"/>
                  </a:ext>
                </a:extLst>
              </p:cNvPr>
              <p:cNvSpPr txBox="1"/>
              <p:nvPr/>
            </p:nvSpPr>
            <p:spPr>
              <a:xfrm>
                <a:off x="5720294" y="2354078"/>
                <a:ext cx="2624756" cy="467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zh-TW" altLang="en-US" sz="2800">
                          <a:latin typeface="Cambria Math" panose="02040503050406030204" pitchFamily="18" charset="0"/>
                        </a:rPr>
                        <m:t>𝜂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8363B11F-1DF9-4B9A-8745-85440AADD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294" y="2354078"/>
                <a:ext cx="2624756" cy="4673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BB4289A6-20A9-4EB1-A046-539286B4E6D6}"/>
                  </a:ext>
                </a:extLst>
              </p:cNvPr>
              <p:cNvSpPr txBox="1"/>
              <p:nvPr/>
            </p:nvSpPr>
            <p:spPr>
              <a:xfrm>
                <a:off x="5692888" y="4240205"/>
                <a:ext cx="2927275" cy="868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BB4289A6-20A9-4EB1-A046-539286B4E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888" y="4240205"/>
                <a:ext cx="2927275" cy="8686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5F230ED8-1E64-4177-AE44-83D586848D03}"/>
              </a:ext>
            </a:extLst>
          </p:cNvPr>
          <p:cNvSpPr/>
          <p:nvPr/>
        </p:nvSpPr>
        <p:spPr>
          <a:xfrm>
            <a:off x="7699298" y="4208530"/>
            <a:ext cx="478971" cy="8686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308EC56B-079E-47FD-A14D-E4A98E4118FB}"/>
              </a:ext>
            </a:extLst>
          </p:cNvPr>
          <p:cNvSpPr/>
          <p:nvPr/>
        </p:nvSpPr>
        <p:spPr>
          <a:xfrm>
            <a:off x="7699298" y="2387100"/>
            <a:ext cx="246743" cy="46737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E8C9CBA-8D78-4CE1-89E6-992EDCB4C83A}"/>
              </a:ext>
            </a:extLst>
          </p:cNvPr>
          <p:cNvSpPr txBox="1"/>
          <p:nvPr/>
        </p:nvSpPr>
        <p:spPr>
          <a:xfrm>
            <a:off x="6284863" y="5323954"/>
            <a:ext cx="2126554" cy="954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Parameter dependent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4897FC8-3FC4-42DB-A49A-EDB5B6F3660D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938784" y="5077229"/>
            <a:ext cx="0" cy="2585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7E9B2C9A-422B-483C-9E1D-B0841800A060}"/>
                  </a:ext>
                </a:extLst>
              </p:cNvPr>
              <p:cNvSpPr txBox="1"/>
              <p:nvPr/>
            </p:nvSpPr>
            <p:spPr>
              <a:xfrm>
                <a:off x="6432033" y="2967212"/>
                <a:ext cx="2274084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7E9B2C9A-422B-483C-9E1D-B0841800A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033" y="2967212"/>
                <a:ext cx="2274084" cy="8920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>
            <a:extLst>
              <a:ext uri="{FF2B5EF4-FFF2-40B4-BE49-F238E27FC236}">
                <a16:creationId xmlns:a16="http://schemas.microsoft.com/office/drawing/2014/main" id="{9AE6EFC6-A725-412C-B574-933470C9AFDE}"/>
              </a:ext>
            </a:extLst>
          </p:cNvPr>
          <p:cNvSpPr txBox="1"/>
          <p:nvPr/>
        </p:nvSpPr>
        <p:spPr>
          <a:xfrm>
            <a:off x="5267490" y="1721918"/>
            <a:ext cx="3247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Update one parameter: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92550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/>
      <p:bldP spid="16" grpId="0"/>
      <p:bldP spid="19" grpId="0" animBg="1"/>
      <p:bldP spid="20" grpId="0" animBg="1"/>
      <p:bldP spid="21" grpId="0" animBg="1"/>
      <p:bldP spid="24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Root Mean Square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3777936" y="1519417"/>
                <a:ext cx="2122119" cy="876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𝟎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936" y="1519417"/>
                <a:ext cx="2122119" cy="876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3774588" y="2482161"/>
                <a:ext cx="3973011" cy="1273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588" y="2482161"/>
                <a:ext cx="3973011" cy="12730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774588" y="5028243"/>
                <a:ext cx="3363613" cy="1676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588" y="5028243"/>
                <a:ext cx="3363613" cy="16762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774588" y="3755202"/>
                <a:ext cx="5268815" cy="1273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588" y="3755202"/>
                <a:ext cx="5268815" cy="12730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0B9D5A5-6B3D-4382-8748-7AB9E1E04A0F}"/>
                  </a:ext>
                </a:extLst>
              </p:cNvPr>
              <p:cNvSpPr txBox="1"/>
              <p:nvPr/>
            </p:nvSpPr>
            <p:spPr>
              <a:xfrm>
                <a:off x="613261" y="1654963"/>
                <a:ext cx="2671501" cy="855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0B9D5A5-6B3D-4382-8748-7AB9E1E04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61" y="1654963"/>
                <a:ext cx="2671501" cy="8551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>
            <a:extLst>
              <a:ext uri="{FF2B5EF4-FFF2-40B4-BE49-F238E27FC236}">
                <a16:creationId xmlns:a16="http://schemas.microsoft.com/office/drawing/2014/main" id="{3F5F7E80-FF2E-41FC-BF48-F06180141C61}"/>
              </a:ext>
            </a:extLst>
          </p:cNvPr>
          <p:cNvGrpSpPr/>
          <p:nvPr/>
        </p:nvGrpSpPr>
        <p:grpSpPr>
          <a:xfrm>
            <a:off x="5588075" y="613493"/>
            <a:ext cx="2927275" cy="868699"/>
            <a:chOff x="5786139" y="3427431"/>
            <a:chExt cx="2927275" cy="868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9765D07F-7371-4B20-B6D7-379560536FEB}"/>
                    </a:ext>
                  </a:extLst>
                </p:cNvPr>
                <p:cNvSpPr txBox="1"/>
                <p:nvPr/>
              </p:nvSpPr>
              <p:spPr>
                <a:xfrm>
                  <a:off x="5786139" y="3427431"/>
                  <a:ext cx="2927275" cy="8686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Sup>
                          <m:sSub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p>
                        </m:sSub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zh-TW" altLang="en-US" sz="280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den>
                        </m:f>
                        <m:sSubSup>
                          <m:sSub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p>
                        </m:sSub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9765D07F-7371-4B20-B6D7-379560536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6139" y="3427431"/>
                  <a:ext cx="2927275" cy="8686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043C4C4E-F4DF-4D8D-AFB8-799D0D328B77}"/>
                </a:ext>
              </a:extLst>
            </p:cNvPr>
            <p:cNvSpPr/>
            <p:nvPr/>
          </p:nvSpPr>
          <p:spPr>
            <a:xfrm>
              <a:off x="7765143" y="3427431"/>
              <a:ext cx="478971" cy="86869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EEEBA46-A3DC-4054-89EB-667BB6184100}"/>
                  </a:ext>
                </a:extLst>
              </p:cNvPr>
              <p:cNvSpPr txBox="1"/>
              <p:nvPr/>
            </p:nvSpPr>
            <p:spPr>
              <a:xfrm>
                <a:off x="628650" y="2791887"/>
                <a:ext cx="2656112" cy="850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EEEBA46-A3DC-4054-89EB-667BB6184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791887"/>
                <a:ext cx="2656112" cy="8502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55B11EA-7DDE-453B-AAD2-EB2382298C2B}"/>
                  </a:ext>
                </a:extLst>
              </p:cNvPr>
              <p:cNvSpPr txBox="1"/>
              <p:nvPr/>
            </p:nvSpPr>
            <p:spPr>
              <a:xfrm>
                <a:off x="628649" y="3968616"/>
                <a:ext cx="2754857" cy="851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55B11EA-7DDE-453B-AAD2-EB2382298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3968616"/>
                <a:ext cx="2754857" cy="8511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1DDBD832-2B01-40E5-AC2C-8B27F786366C}"/>
                  </a:ext>
                </a:extLst>
              </p:cNvPr>
              <p:cNvSpPr txBox="1"/>
              <p:nvPr/>
            </p:nvSpPr>
            <p:spPr>
              <a:xfrm>
                <a:off x="613261" y="5617717"/>
                <a:ext cx="2927275" cy="868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1DDBD832-2B01-40E5-AC2C-8B27F7863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61" y="5617717"/>
                <a:ext cx="2927275" cy="8686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3F85D1B4-8A4E-4477-81F4-E4BDD70EF805}"/>
              </a:ext>
            </a:extLst>
          </p:cNvPr>
          <p:cNvSpPr txBox="1"/>
          <p:nvPr/>
        </p:nvSpPr>
        <p:spPr>
          <a:xfrm rot="5400000">
            <a:off x="1034248" y="4942153"/>
            <a:ext cx="831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7723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1" grpId="0"/>
      <p:bldP spid="15" grpId="0"/>
      <p:bldP spid="19" grpId="0"/>
      <p:bldP spid="20" grpId="0"/>
      <p:bldP spid="21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Root Mean Square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628650" y="3686401"/>
                <a:ext cx="3363613" cy="1676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686401"/>
                <a:ext cx="3363613" cy="16762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>
            <a:extLst>
              <a:ext uri="{FF2B5EF4-FFF2-40B4-BE49-F238E27FC236}">
                <a16:creationId xmlns:a16="http://schemas.microsoft.com/office/drawing/2014/main" id="{3F5F7E80-FF2E-41FC-BF48-F06180141C61}"/>
              </a:ext>
            </a:extLst>
          </p:cNvPr>
          <p:cNvGrpSpPr/>
          <p:nvPr/>
        </p:nvGrpSpPr>
        <p:grpSpPr>
          <a:xfrm>
            <a:off x="846820" y="2609205"/>
            <a:ext cx="2927275" cy="868699"/>
            <a:chOff x="5786139" y="3427431"/>
            <a:chExt cx="2927275" cy="868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9765D07F-7371-4B20-B6D7-379560536FEB}"/>
                    </a:ext>
                  </a:extLst>
                </p:cNvPr>
                <p:cNvSpPr txBox="1"/>
                <p:nvPr/>
              </p:nvSpPr>
              <p:spPr>
                <a:xfrm>
                  <a:off x="5786139" y="3427431"/>
                  <a:ext cx="2927275" cy="8686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Sup>
                          <m:sSub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p>
                        </m:sSub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zh-TW" altLang="en-US" sz="280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den>
                        </m:f>
                        <m:sSubSup>
                          <m:sSub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p>
                        </m:sSub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9765D07F-7371-4B20-B6D7-379560536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6139" y="3427431"/>
                  <a:ext cx="2927275" cy="8686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043C4C4E-F4DF-4D8D-AFB8-799D0D328B77}"/>
                </a:ext>
              </a:extLst>
            </p:cNvPr>
            <p:cNvSpPr/>
            <p:nvPr/>
          </p:nvSpPr>
          <p:spPr>
            <a:xfrm>
              <a:off x="7765143" y="3427431"/>
              <a:ext cx="478971" cy="86869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6" name="圖片 15">
            <a:extLst>
              <a:ext uri="{FF2B5EF4-FFF2-40B4-BE49-F238E27FC236}">
                <a16:creationId xmlns:a16="http://schemas.microsoft.com/office/drawing/2014/main" id="{BDE6231B-A472-419C-A7CB-10844C8737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3792" y="3472778"/>
            <a:ext cx="2960678" cy="2645153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26F6AB94-0DE3-4ED6-B488-EAD7BD31CD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1804" y="1908421"/>
            <a:ext cx="3746235" cy="14696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C1A0C22D-05B8-4736-8F4A-3BD8D95C6161}"/>
                  </a:ext>
                </a:extLst>
              </p:cNvPr>
              <p:cNvSpPr txBox="1"/>
              <p:nvPr/>
            </p:nvSpPr>
            <p:spPr>
              <a:xfrm>
                <a:off x="7952077" y="2929039"/>
                <a:ext cx="3967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C1A0C22D-05B8-4736-8F4A-3BD8D95C6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077" y="2929039"/>
                <a:ext cx="396775" cy="369332"/>
              </a:xfrm>
              <a:prstGeom prst="rect">
                <a:avLst/>
              </a:prstGeom>
              <a:blipFill>
                <a:blip r:embed="rId7"/>
                <a:stretch>
                  <a:fillRect l="-16667" r="-454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9674DC-E13E-4208-9EAC-DA7C8FEB0303}"/>
                  </a:ext>
                </a:extLst>
              </p:cNvPr>
              <p:cNvSpPr txBox="1"/>
              <p:nvPr/>
            </p:nvSpPr>
            <p:spPr>
              <a:xfrm>
                <a:off x="7952077" y="5561642"/>
                <a:ext cx="4038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9674DC-E13E-4208-9EAC-DA7C8FEB0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077" y="5561642"/>
                <a:ext cx="403892" cy="369332"/>
              </a:xfrm>
              <a:prstGeom prst="rect">
                <a:avLst/>
              </a:prstGeom>
              <a:blipFill>
                <a:blip r:embed="rId8"/>
                <a:stretch>
                  <a:fillRect l="-16418" r="-447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橢圓 24">
            <a:extLst>
              <a:ext uri="{FF2B5EF4-FFF2-40B4-BE49-F238E27FC236}">
                <a16:creationId xmlns:a16="http://schemas.microsoft.com/office/drawing/2014/main" id="{ED23F335-E7B6-473D-958C-70ECE4680300}"/>
              </a:ext>
            </a:extLst>
          </p:cNvPr>
          <p:cNvSpPr/>
          <p:nvPr/>
        </p:nvSpPr>
        <p:spPr>
          <a:xfrm>
            <a:off x="5130225" y="2400655"/>
            <a:ext cx="149902" cy="149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056382C3-196C-4400-8583-72DE08AA43FE}"/>
              </a:ext>
            </a:extLst>
          </p:cNvPr>
          <p:cNvSpPr/>
          <p:nvPr/>
        </p:nvSpPr>
        <p:spPr>
          <a:xfrm>
            <a:off x="5586407" y="2854088"/>
            <a:ext cx="149902" cy="149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5F9F86B2-E8ED-4EBF-BA26-5E4B636638A0}"/>
              </a:ext>
            </a:extLst>
          </p:cNvPr>
          <p:cNvSpPr/>
          <p:nvPr/>
        </p:nvSpPr>
        <p:spPr>
          <a:xfrm>
            <a:off x="5254727" y="3883008"/>
            <a:ext cx="149902" cy="1499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1E679820-16CD-451D-8D3A-F54520B42CE6}"/>
              </a:ext>
            </a:extLst>
          </p:cNvPr>
          <p:cNvSpPr/>
          <p:nvPr/>
        </p:nvSpPr>
        <p:spPr>
          <a:xfrm>
            <a:off x="5661358" y="4937552"/>
            <a:ext cx="149902" cy="1499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C3A7FE19-F08F-41F5-B197-84506FBC3AA8}"/>
                  </a:ext>
                </a:extLst>
              </p:cNvPr>
              <p:cNvSpPr txBox="1"/>
              <p:nvPr/>
            </p:nvSpPr>
            <p:spPr>
              <a:xfrm>
                <a:off x="4967975" y="1876249"/>
                <a:ext cx="624304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C3A7FE19-F08F-41F5-B197-84506FBC3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975" y="1876249"/>
                <a:ext cx="624304" cy="477054"/>
              </a:xfrm>
              <a:prstGeom prst="rect">
                <a:avLst/>
              </a:prstGeom>
              <a:blipFill>
                <a:blip r:embed="rId9"/>
                <a:stretch>
                  <a:fillRect l="-3922" r="-24510" b="-115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D3CD2430-B7F5-4363-A0D4-4C9A3C670713}"/>
                  </a:ext>
                </a:extLst>
              </p:cNvPr>
              <p:cNvSpPr txBox="1"/>
              <p:nvPr/>
            </p:nvSpPr>
            <p:spPr>
              <a:xfrm>
                <a:off x="5395603" y="2353267"/>
                <a:ext cx="624304" cy="4617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D3CD2430-B7F5-4363-A0D4-4C9A3C670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603" y="2353267"/>
                <a:ext cx="624304" cy="461793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5CE232CB-F6DE-4023-98B0-6E3716291159}"/>
                  </a:ext>
                </a:extLst>
              </p:cNvPr>
              <p:cNvSpPr txBox="1"/>
              <p:nvPr/>
            </p:nvSpPr>
            <p:spPr>
              <a:xfrm>
                <a:off x="5308681" y="3602596"/>
                <a:ext cx="624304" cy="477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5CE232CB-F6DE-4023-98B0-6E3716291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681" y="3602596"/>
                <a:ext cx="624304" cy="477823"/>
              </a:xfrm>
              <a:prstGeom prst="rect">
                <a:avLst/>
              </a:prstGeom>
              <a:blipFill>
                <a:blip r:embed="rId11"/>
                <a:stretch>
                  <a:fillRect l="-3922" r="-24510" b="-115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493A2827-142B-490D-BB1E-8156133FD4B7}"/>
                  </a:ext>
                </a:extLst>
              </p:cNvPr>
              <p:cNvSpPr txBox="1"/>
              <p:nvPr/>
            </p:nvSpPr>
            <p:spPr>
              <a:xfrm>
                <a:off x="5661358" y="4462165"/>
                <a:ext cx="624304" cy="4625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493A2827-142B-490D-BB1E-8156133FD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358" y="4462165"/>
                <a:ext cx="624304" cy="462563"/>
              </a:xfrm>
              <a:prstGeom prst="rect">
                <a:avLst/>
              </a:prstGeom>
              <a:blipFill>
                <a:blip r:embed="rId1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群組 6">
            <a:extLst>
              <a:ext uri="{FF2B5EF4-FFF2-40B4-BE49-F238E27FC236}">
                <a16:creationId xmlns:a16="http://schemas.microsoft.com/office/drawing/2014/main" id="{890E6672-D7CC-49DC-906C-C2359561EA5E}"/>
              </a:ext>
            </a:extLst>
          </p:cNvPr>
          <p:cNvGrpSpPr/>
          <p:nvPr/>
        </p:nvGrpSpPr>
        <p:grpSpPr>
          <a:xfrm>
            <a:off x="6692816" y="1552637"/>
            <a:ext cx="1457648" cy="461665"/>
            <a:chOff x="5539229" y="1241848"/>
            <a:chExt cx="1457648" cy="461665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B9DC667-1186-4AE4-8BF1-D58155BCD80C}"/>
                </a:ext>
              </a:extLst>
            </p:cNvPr>
            <p:cNvSpPr txBox="1"/>
            <p:nvPr/>
          </p:nvSpPr>
          <p:spPr>
            <a:xfrm>
              <a:off x="5539229" y="1241848"/>
              <a:ext cx="14074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smaller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61665217-6DFD-4E76-94CA-B26D01FA664B}"/>
                    </a:ext>
                  </a:extLst>
                </p:cNvPr>
                <p:cNvSpPr txBox="1"/>
                <p:nvPr/>
              </p:nvSpPr>
              <p:spPr>
                <a:xfrm>
                  <a:off x="6612221" y="1266213"/>
                  <a:ext cx="384656" cy="370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61665217-6DFD-4E76-94CA-B26D01FA66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2221" y="1266213"/>
                  <a:ext cx="384656" cy="370999"/>
                </a:xfrm>
                <a:prstGeom prst="rect">
                  <a:avLst/>
                </a:prstGeom>
                <a:blipFill>
                  <a:blip r:embed="rId13"/>
                  <a:stretch>
                    <a:fillRect l="-11111" t="-3279" r="-4762" b="-1475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C4E9F8F5-DB9F-4A63-9FCF-6957BB389234}"/>
              </a:ext>
            </a:extLst>
          </p:cNvPr>
          <p:cNvGrpSpPr/>
          <p:nvPr/>
        </p:nvGrpSpPr>
        <p:grpSpPr>
          <a:xfrm>
            <a:off x="6245795" y="3826093"/>
            <a:ext cx="1706282" cy="461665"/>
            <a:chOff x="5290596" y="1229359"/>
            <a:chExt cx="1706282" cy="461665"/>
          </a:xfrm>
        </p:grpSpPr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791E5851-3086-4746-BC4D-1DBDA6E82C95}"/>
                </a:ext>
              </a:extLst>
            </p:cNvPr>
            <p:cNvSpPr txBox="1"/>
            <p:nvPr/>
          </p:nvSpPr>
          <p:spPr>
            <a:xfrm>
              <a:off x="5290596" y="1229359"/>
              <a:ext cx="14074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/>
                <a:t>larger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字方塊 51">
                  <a:extLst>
                    <a:ext uri="{FF2B5EF4-FFF2-40B4-BE49-F238E27FC236}">
                      <a16:creationId xmlns:a16="http://schemas.microsoft.com/office/drawing/2014/main" id="{662CD054-A786-4631-A380-5EA726ECF85B}"/>
                    </a:ext>
                  </a:extLst>
                </p:cNvPr>
                <p:cNvSpPr txBox="1"/>
                <p:nvPr/>
              </p:nvSpPr>
              <p:spPr>
                <a:xfrm>
                  <a:off x="6612221" y="1266213"/>
                  <a:ext cx="384657" cy="3717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2" name="文字方塊 51">
                  <a:extLst>
                    <a:ext uri="{FF2B5EF4-FFF2-40B4-BE49-F238E27FC236}">
                      <a16:creationId xmlns:a16="http://schemas.microsoft.com/office/drawing/2014/main" id="{662CD054-A786-4631-A380-5EA726ECF8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2221" y="1266213"/>
                  <a:ext cx="384657" cy="371768"/>
                </a:xfrm>
                <a:prstGeom prst="rect">
                  <a:avLst/>
                </a:prstGeom>
                <a:blipFill>
                  <a:blip r:embed="rId14"/>
                  <a:stretch>
                    <a:fillRect l="-9524" t="-1639" r="-4762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E70A3D12-82DE-4FAC-A363-CD3CFA4CFF92}"/>
              </a:ext>
            </a:extLst>
          </p:cNvPr>
          <p:cNvSpPr txBox="1"/>
          <p:nvPr/>
        </p:nvSpPr>
        <p:spPr>
          <a:xfrm>
            <a:off x="6692816" y="1989052"/>
            <a:ext cx="1805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larger step</a:t>
            </a:r>
            <a:endParaRPr lang="zh-TW" altLang="en-US" sz="24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FE23002B-0144-403B-A539-2C1A8E3DB2F3}"/>
              </a:ext>
            </a:extLst>
          </p:cNvPr>
          <p:cNvSpPr txBox="1"/>
          <p:nvPr/>
        </p:nvSpPr>
        <p:spPr>
          <a:xfrm>
            <a:off x="6750608" y="4293714"/>
            <a:ext cx="1805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smaller step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2AA88D2-D40A-47B6-ABE3-4B1E8C225519}"/>
              </a:ext>
            </a:extLst>
          </p:cNvPr>
          <p:cNvSpPr txBox="1"/>
          <p:nvPr/>
        </p:nvSpPr>
        <p:spPr>
          <a:xfrm>
            <a:off x="783569" y="5561642"/>
            <a:ext cx="3363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Used in </a:t>
            </a:r>
            <a:r>
              <a:rPr lang="en-US" altLang="zh-TW" sz="2800" b="1" dirty="0" err="1"/>
              <a:t>Adagrad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39950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0" grpId="0" animBg="1"/>
      <p:bldP spid="32" grpId="0" animBg="1"/>
      <p:bldP spid="43" grpId="0"/>
      <p:bldP spid="44" grpId="0"/>
      <p:bldP spid="46" grpId="0"/>
      <p:bldP spid="47" grpId="0"/>
      <p:bldP spid="8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rate adapts dynamically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40" y="2398395"/>
            <a:ext cx="7162800" cy="3524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506216" y="5922645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216" y="5922645"/>
                <a:ext cx="42184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696" r="-57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73790" y="3975854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90" y="3975854"/>
                <a:ext cx="42896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000" r="-571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845460" y="1993989"/>
            <a:ext cx="7970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Error Surface can be very complex.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3720428" y="4702385"/>
            <a:ext cx="2083228" cy="8063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Larger Learning Rate</a:t>
            </a:r>
            <a:endParaRPr lang="zh-TW" altLang="en-US" sz="24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761917" y="4507499"/>
            <a:ext cx="200025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094251" y="2978815"/>
            <a:ext cx="2083228" cy="8063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Smaller Learning Rate</a:t>
            </a:r>
            <a:endParaRPr lang="zh-TW" altLang="en-US" sz="24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1135740" y="2783929"/>
            <a:ext cx="200025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028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RMSProp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3777936" y="1519417"/>
                <a:ext cx="2122119" cy="876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𝟎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936" y="1519417"/>
                <a:ext cx="2122119" cy="876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3774588" y="2716752"/>
                <a:ext cx="4805098" cy="876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588" y="2716752"/>
                <a:ext cx="4805098" cy="876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774588" y="5567085"/>
                <a:ext cx="5019066" cy="876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588" y="5567085"/>
                <a:ext cx="5019066" cy="8768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774588" y="3911218"/>
                <a:ext cx="4805098" cy="876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588" y="3911218"/>
                <a:ext cx="4805098" cy="8768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0B9D5A5-6B3D-4382-8748-7AB9E1E04A0F}"/>
                  </a:ext>
                </a:extLst>
              </p:cNvPr>
              <p:cNvSpPr txBox="1"/>
              <p:nvPr/>
            </p:nvSpPr>
            <p:spPr>
              <a:xfrm>
                <a:off x="613261" y="1654963"/>
                <a:ext cx="2671501" cy="855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0B9D5A5-6B3D-4382-8748-7AB9E1E04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61" y="1654963"/>
                <a:ext cx="2671501" cy="8551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>
            <a:extLst>
              <a:ext uri="{FF2B5EF4-FFF2-40B4-BE49-F238E27FC236}">
                <a16:creationId xmlns:a16="http://schemas.microsoft.com/office/drawing/2014/main" id="{3F5F7E80-FF2E-41FC-BF48-F06180141C61}"/>
              </a:ext>
            </a:extLst>
          </p:cNvPr>
          <p:cNvGrpSpPr/>
          <p:nvPr/>
        </p:nvGrpSpPr>
        <p:grpSpPr>
          <a:xfrm>
            <a:off x="5588075" y="613493"/>
            <a:ext cx="2927275" cy="868699"/>
            <a:chOff x="5786139" y="3427431"/>
            <a:chExt cx="2927275" cy="868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9765D07F-7371-4B20-B6D7-379560536FEB}"/>
                    </a:ext>
                  </a:extLst>
                </p:cNvPr>
                <p:cNvSpPr txBox="1"/>
                <p:nvPr/>
              </p:nvSpPr>
              <p:spPr>
                <a:xfrm>
                  <a:off x="5786139" y="3427431"/>
                  <a:ext cx="2927275" cy="8686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Sup>
                          <m:sSub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p>
                        </m:sSub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zh-TW" altLang="en-US" sz="280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den>
                        </m:f>
                        <m:sSubSup>
                          <m:sSub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p>
                        </m:sSub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9765D07F-7371-4B20-B6D7-379560536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6139" y="3427431"/>
                  <a:ext cx="2927275" cy="8686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043C4C4E-F4DF-4D8D-AFB8-799D0D328B77}"/>
                </a:ext>
              </a:extLst>
            </p:cNvPr>
            <p:cNvSpPr/>
            <p:nvPr/>
          </p:nvSpPr>
          <p:spPr>
            <a:xfrm>
              <a:off x="7765143" y="3427431"/>
              <a:ext cx="478971" cy="86869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EEEBA46-A3DC-4054-89EB-667BB6184100}"/>
                  </a:ext>
                </a:extLst>
              </p:cNvPr>
              <p:cNvSpPr txBox="1"/>
              <p:nvPr/>
            </p:nvSpPr>
            <p:spPr>
              <a:xfrm>
                <a:off x="628650" y="2791887"/>
                <a:ext cx="2656112" cy="850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EEEBA46-A3DC-4054-89EB-667BB6184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791887"/>
                <a:ext cx="2656112" cy="8502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55B11EA-7DDE-453B-AAD2-EB2382298C2B}"/>
                  </a:ext>
                </a:extLst>
              </p:cNvPr>
              <p:cNvSpPr txBox="1"/>
              <p:nvPr/>
            </p:nvSpPr>
            <p:spPr>
              <a:xfrm>
                <a:off x="628649" y="3968616"/>
                <a:ext cx="2754857" cy="851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55B11EA-7DDE-453B-AAD2-EB2382298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3968616"/>
                <a:ext cx="2754857" cy="8511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1DDBD832-2B01-40E5-AC2C-8B27F786366C}"/>
                  </a:ext>
                </a:extLst>
              </p:cNvPr>
              <p:cNvSpPr txBox="1"/>
              <p:nvPr/>
            </p:nvSpPr>
            <p:spPr>
              <a:xfrm>
                <a:off x="613261" y="5617717"/>
                <a:ext cx="2927275" cy="868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1DDBD832-2B01-40E5-AC2C-8B27F7863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61" y="5617717"/>
                <a:ext cx="2927275" cy="8686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3F85D1B4-8A4E-4477-81F4-E4BDD70EF805}"/>
              </a:ext>
            </a:extLst>
          </p:cNvPr>
          <p:cNvSpPr txBox="1"/>
          <p:nvPr/>
        </p:nvSpPr>
        <p:spPr>
          <a:xfrm rot="5400000">
            <a:off x="1034248" y="4942153"/>
            <a:ext cx="831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83830A62-8462-4C9D-BFCA-54F222113D3B}"/>
                  </a:ext>
                </a:extLst>
              </p:cNvPr>
              <p:cNvSpPr txBox="1"/>
              <p:nvPr/>
            </p:nvSpPr>
            <p:spPr>
              <a:xfrm>
                <a:off x="6745732" y="2178967"/>
                <a:ext cx="16426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83830A62-8462-4C9D-BFCA-54F222113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732" y="2178967"/>
                <a:ext cx="1642694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437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1" grpId="0"/>
      <p:bldP spid="19" grpId="0"/>
      <p:bldP spid="20" grpId="0"/>
      <p:bldP spid="21" grpId="0"/>
      <p:bldP spid="5" grpId="0"/>
      <p:bldP spid="16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1802</TotalTime>
  <Words>1018</Words>
  <Application>Microsoft Office PowerPoint</Application>
  <PresentationFormat>如螢幕大小 (4:3)</PresentationFormat>
  <Paragraphs>184</Paragraphs>
  <Slides>19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MathJax_Main</vt:lpstr>
      <vt:lpstr>MathJax_Main-bold</vt:lpstr>
      <vt:lpstr>Roboto</vt:lpstr>
      <vt:lpstr>Arial</vt:lpstr>
      <vt:lpstr>Calibri</vt:lpstr>
      <vt:lpstr>Calibri Light</vt:lpstr>
      <vt:lpstr>Cambria Math</vt:lpstr>
      <vt:lpstr>Office 佈景主題</vt:lpstr>
      <vt:lpstr>Error surface is rugged …</vt:lpstr>
      <vt:lpstr>Training stuck ≠ Small Gradient </vt:lpstr>
      <vt:lpstr>Wait a minute …</vt:lpstr>
      <vt:lpstr>PowerPoint 簡報</vt:lpstr>
      <vt:lpstr>Different parameters needs different learning rate</vt:lpstr>
      <vt:lpstr>Root Mean Square</vt:lpstr>
      <vt:lpstr>Root Mean Square</vt:lpstr>
      <vt:lpstr>Learning rate adapts dynamically</vt:lpstr>
      <vt:lpstr>RMSProp</vt:lpstr>
      <vt:lpstr>RMSProp</vt:lpstr>
      <vt:lpstr>Adam: RMSProp + Momentum </vt:lpstr>
      <vt:lpstr>PowerPoint 簡報</vt:lpstr>
      <vt:lpstr>PowerPoint 簡報</vt:lpstr>
      <vt:lpstr>PowerPoint 簡報</vt:lpstr>
      <vt:lpstr>PowerPoint 簡報</vt:lpstr>
      <vt:lpstr>PowerPoint 簡報</vt:lpstr>
      <vt:lpstr>Summary of Optimization </vt:lpstr>
      <vt:lpstr>To Learn More ……</vt:lpstr>
      <vt:lpstr>Next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Hung-yi Lee</dc:creator>
  <cp:lastModifiedBy>Hung-yi Lee</cp:lastModifiedBy>
  <cp:revision>52</cp:revision>
  <dcterms:created xsi:type="dcterms:W3CDTF">2021-03-01T02:44:28Z</dcterms:created>
  <dcterms:modified xsi:type="dcterms:W3CDTF">2021-03-05T05:13:44Z</dcterms:modified>
</cp:coreProperties>
</file>