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0608" y="4425951"/>
            <a:ext cx="6006782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651" y="1834735"/>
            <a:ext cx="18030696" cy="478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860" y="1003363"/>
            <a:ext cx="11138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55" dirty="0">
                <a:latin typeface="Lucida Sans Unicode"/>
                <a:cs typeface="Lucida Sans Unicode"/>
              </a:rPr>
              <a:t>H</a:t>
            </a:r>
            <a:r>
              <a:rPr sz="8000" spc="-185" dirty="0">
                <a:latin typeface="Lucida Sans Unicode"/>
                <a:cs typeface="Lucida Sans Unicode"/>
              </a:rPr>
              <a:t>i</a:t>
            </a:r>
            <a:r>
              <a:rPr sz="8000" spc="-580" dirty="0">
                <a:latin typeface="Lucida Sans Unicode"/>
                <a:cs typeface="Lucida Sans Unicode"/>
              </a:rPr>
              <a:t>gg</a:t>
            </a:r>
            <a:r>
              <a:rPr sz="8000" spc="-95" dirty="0">
                <a:latin typeface="Lucida Sans Unicode"/>
                <a:cs typeface="Lucida Sans Unicode"/>
              </a:rPr>
              <a:t>s</a:t>
            </a:r>
            <a:r>
              <a:rPr sz="8000" spc="-575" dirty="0">
                <a:latin typeface="Lucida Sans Unicode"/>
                <a:cs typeface="Lucida Sans Unicode"/>
              </a:rPr>
              <a:t> </a:t>
            </a:r>
            <a:r>
              <a:rPr sz="8000" spc="885" dirty="0">
                <a:latin typeface="Lucida Sans Unicode"/>
                <a:cs typeface="Lucida Sans Unicode"/>
              </a:rPr>
              <a:t>B</a:t>
            </a:r>
            <a:r>
              <a:rPr sz="8000" spc="25" dirty="0">
                <a:latin typeface="Lucida Sans Unicode"/>
                <a:cs typeface="Lucida Sans Unicode"/>
              </a:rPr>
              <a:t>o</a:t>
            </a:r>
            <a:r>
              <a:rPr sz="8000" spc="-100" dirty="0">
                <a:latin typeface="Lucida Sans Unicode"/>
                <a:cs typeface="Lucida Sans Unicode"/>
              </a:rPr>
              <a:t>s</a:t>
            </a:r>
            <a:r>
              <a:rPr sz="8000" spc="25" dirty="0">
                <a:latin typeface="Lucida Sans Unicode"/>
                <a:cs typeface="Lucida Sans Unicode"/>
              </a:rPr>
              <a:t>o</a:t>
            </a:r>
            <a:r>
              <a:rPr sz="8000" spc="-5" dirty="0">
                <a:latin typeface="Lucida Sans Unicode"/>
                <a:cs typeface="Lucida Sans Unicode"/>
              </a:rPr>
              <a:t>n</a:t>
            </a:r>
            <a:r>
              <a:rPr sz="8000" spc="-575" dirty="0">
                <a:latin typeface="Lucida Sans Unicode"/>
                <a:cs typeface="Lucida Sans Unicode"/>
              </a:rPr>
              <a:t> </a:t>
            </a:r>
            <a:r>
              <a:rPr sz="8000" spc="60" dirty="0">
                <a:latin typeface="Lucida Sans Unicode"/>
                <a:cs typeface="Lucida Sans Unicode"/>
              </a:rPr>
              <a:t>C</a:t>
            </a:r>
            <a:r>
              <a:rPr sz="8000" spc="-10" dirty="0">
                <a:latin typeface="Lucida Sans Unicode"/>
                <a:cs typeface="Lucida Sans Unicode"/>
              </a:rPr>
              <a:t>h</a:t>
            </a:r>
            <a:r>
              <a:rPr sz="8000" spc="30" dirty="0">
                <a:latin typeface="Lucida Sans Unicode"/>
                <a:cs typeface="Lucida Sans Unicode"/>
              </a:rPr>
              <a:t>a</a:t>
            </a:r>
            <a:r>
              <a:rPr sz="8000" spc="25" dirty="0">
                <a:latin typeface="Lucida Sans Unicode"/>
                <a:cs typeface="Lucida Sans Unicode"/>
              </a:rPr>
              <a:t>ll</a:t>
            </a:r>
            <a:r>
              <a:rPr sz="8000" spc="130" dirty="0">
                <a:latin typeface="Lucida Sans Unicode"/>
                <a:cs typeface="Lucida Sans Unicode"/>
              </a:rPr>
              <a:t>e</a:t>
            </a:r>
            <a:r>
              <a:rPr sz="8000" spc="-10" dirty="0">
                <a:latin typeface="Lucida Sans Unicode"/>
                <a:cs typeface="Lucida Sans Unicode"/>
              </a:rPr>
              <a:t>n</a:t>
            </a:r>
            <a:r>
              <a:rPr sz="8000" spc="-580" dirty="0">
                <a:latin typeface="Lucida Sans Unicode"/>
                <a:cs typeface="Lucida Sans Unicode"/>
              </a:rPr>
              <a:t>g</a:t>
            </a:r>
            <a:r>
              <a:rPr sz="8000" spc="135" dirty="0">
                <a:latin typeface="Lucida Sans Unicode"/>
                <a:cs typeface="Lucida Sans Unicode"/>
              </a:rPr>
              <a:t>e</a:t>
            </a:r>
            <a:endParaRPr sz="80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8400" y="3579105"/>
            <a:ext cx="6907603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5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52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5200" spc="-28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5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5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IN" sz="5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lang="en-IN" sz="5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lang="en-IN" sz="5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lang="en-IN" sz="5200" spc="-525" dirty="0">
                <a:solidFill>
                  <a:srgbClr val="FFFFFF"/>
                </a:solidFill>
                <a:latin typeface="Lucida Sans Unicode"/>
                <a:cs typeface="Lucida Sans Unicode"/>
              </a:rPr>
              <a:t>1)</a:t>
            </a:r>
            <a:r>
              <a:rPr sz="5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5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52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302" y="3366899"/>
            <a:ext cx="7583698" cy="3518271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lang="en-IN"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5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lang="en-IN" sz="3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1. </a:t>
            </a:r>
            <a:r>
              <a:rPr sz="3800" spc="-8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6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5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7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800" spc="-2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41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3800" dirty="0">
              <a:latin typeface="Lucida Sans Unicode"/>
              <a:cs typeface="Lucida Sans Unicode"/>
            </a:endParaRPr>
          </a:p>
          <a:p>
            <a:pPr marL="100965" marR="5080" indent="-88265">
              <a:lnSpc>
                <a:spcPts val="6659"/>
              </a:lnSpc>
              <a:spcBef>
                <a:spcPts val="360"/>
              </a:spcBef>
            </a:pPr>
            <a:r>
              <a:rPr lang="en-IN" sz="3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2. </a:t>
            </a:r>
            <a:r>
              <a:rPr sz="3800" spc="60">
                <a:solidFill>
                  <a:srgbClr val="FFFFFF"/>
                </a:solidFill>
                <a:latin typeface="Lucida Sans Unicode"/>
                <a:cs typeface="Lucida Sans Unicode"/>
              </a:rPr>
              <a:t>Swarnava</a:t>
            </a:r>
            <a:r>
              <a:rPr sz="3800" spc="-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7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Bhattach</a:t>
            </a:r>
            <a:r>
              <a:rPr lang="en-IN" sz="38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7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rjee</a:t>
            </a:r>
            <a:r>
              <a:rPr sz="38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-1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endParaRPr lang="en-IN" sz="3800" spc="-119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00965" marR="5080" indent="-88265">
              <a:lnSpc>
                <a:spcPts val="6659"/>
              </a:lnSpc>
              <a:spcBef>
                <a:spcPts val="360"/>
              </a:spcBef>
            </a:pPr>
            <a:r>
              <a:rPr lang="en-IN" sz="3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3. </a:t>
            </a:r>
            <a:r>
              <a:rPr sz="3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Venkatesh</a:t>
            </a:r>
            <a:r>
              <a:rPr sz="3800" spc="-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endParaRPr sz="3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40" y="494069"/>
            <a:ext cx="59175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latin typeface="Tahoma"/>
                <a:cs typeface="Tahoma"/>
              </a:rPr>
              <a:t>Experimention/Observation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23" y="1439105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23" y="4362964"/>
            <a:ext cx="180975" cy="180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7244" y="937105"/>
            <a:ext cx="17040225" cy="6224905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3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endParaRPr sz="3900">
              <a:latin typeface="Lucida Sans Unicode"/>
              <a:cs typeface="Lucida Sans Unicode"/>
            </a:endParaRPr>
          </a:p>
          <a:p>
            <a:pPr marL="196850" marR="5080" indent="-106045">
              <a:lnSpc>
                <a:spcPct val="107500"/>
              </a:lnSpc>
              <a:spcBef>
                <a:spcPts val="1485"/>
              </a:spcBef>
            </a:pP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ROC(AUC)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ADABoost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Hyperparameter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tuning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0.91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nearly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same </a:t>
            </a:r>
            <a:r>
              <a:rPr sz="3400" spc="-10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hyperparameter tuned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Random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Forest </a:t>
            </a:r>
            <a:r>
              <a:rPr sz="3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model.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However,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computational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cost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AdaBoost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considerably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higher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Random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Forest</a:t>
            </a:r>
            <a:endParaRPr sz="3400">
              <a:latin typeface="Lucida Sans Unicode"/>
              <a:cs typeface="Lucida Sans Unicode"/>
            </a:endParaRPr>
          </a:p>
          <a:p>
            <a:pPr marR="14924405" algn="ctr">
              <a:lnSpc>
                <a:spcPct val="100000"/>
              </a:lnSpc>
              <a:spcBef>
                <a:spcPts val="3704"/>
              </a:spcBef>
            </a:pPr>
            <a:r>
              <a:rPr sz="3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Weights</a:t>
            </a:r>
            <a:endParaRPr sz="3900">
              <a:latin typeface="Lucida Sans Unicode"/>
              <a:cs typeface="Lucida Sans Unicode"/>
            </a:endParaRPr>
          </a:p>
          <a:p>
            <a:pPr marR="9499600" algn="ctr">
              <a:lnSpc>
                <a:spcPts val="4060"/>
              </a:lnSpc>
              <a:spcBef>
                <a:spcPts val="1415"/>
              </a:spcBef>
            </a:pP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Linear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Regression(Baseline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Model)</a:t>
            </a:r>
            <a:endParaRPr sz="3400">
              <a:latin typeface="Lucida Sans Unicode"/>
              <a:cs typeface="Lucida Sans Unicode"/>
            </a:endParaRPr>
          </a:p>
          <a:p>
            <a:pPr marR="9499600" algn="ctr">
              <a:lnSpc>
                <a:spcPts val="4060"/>
              </a:lnSpc>
            </a:pPr>
            <a:r>
              <a:rPr sz="34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4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3400">
              <a:latin typeface="Lucida Sans Unicode"/>
              <a:cs typeface="Lucida Sans Unicode"/>
            </a:endParaRPr>
          </a:p>
          <a:p>
            <a:pPr marR="11623040" algn="ctr">
              <a:lnSpc>
                <a:spcPts val="4060"/>
              </a:lnSpc>
              <a:spcBef>
                <a:spcPts val="1390"/>
              </a:spcBef>
            </a:pP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3400">
              <a:latin typeface="Lucida Sans Unicode"/>
              <a:cs typeface="Lucida Sans Unicode"/>
            </a:endParaRPr>
          </a:p>
          <a:p>
            <a:pPr marR="9499600" algn="ctr">
              <a:lnSpc>
                <a:spcPts val="4060"/>
              </a:lnSpc>
            </a:pPr>
            <a:r>
              <a:rPr sz="34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4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77" y="608044"/>
            <a:ext cx="51771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310" dirty="0"/>
              <a:t>M</a:t>
            </a:r>
            <a:r>
              <a:rPr sz="5200" spc="50" dirty="0"/>
              <a:t>o</a:t>
            </a:r>
            <a:r>
              <a:rPr sz="5200" spc="95" dirty="0"/>
              <a:t>d</a:t>
            </a:r>
            <a:r>
              <a:rPr sz="5200" spc="-120" dirty="0"/>
              <a:t>e</a:t>
            </a:r>
            <a:r>
              <a:rPr sz="5200" spc="95" dirty="0"/>
              <a:t>l</a:t>
            </a:r>
            <a:r>
              <a:rPr sz="5200" spc="-555" dirty="0"/>
              <a:t> </a:t>
            </a:r>
            <a:r>
              <a:rPr sz="5200" spc="-380" dirty="0"/>
              <a:t>S</a:t>
            </a:r>
            <a:r>
              <a:rPr sz="5200" spc="-120" dirty="0"/>
              <a:t>e</a:t>
            </a:r>
            <a:r>
              <a:rPr sz="5200" spc="95" dirty="0"/>
              <a:t>l</a:t>
            </a:r>
            <a:r>
              <a:rPr sz="5200" spc="-120" dirty="0"/>
              <a:t>e</a:t>
            </a:r>
            <a:r>
              <a:rPr sz="5200" spc="170" dirty="0"/>
              <a:t>c</a:t>
            </a:r>
            <a:r>
              <a:rPr sz="5200" spc="75" dirty="0"/>
              <a:t>t</a:t>
            </a:r>
            <a:r>
              <a:rPr sz="5200" spc="-40" dirty="0"/>
              <a:t>i</a:t>
            </a:r>
            <a:r>
              <a:rPr sz="5200" spc="50" dirty="0"/>
              <a:t>o</a:t>
            </a:r>
            <a:r>
              <a:rPr sz="5200" spc="-70" dirty="0"/>
              <a:t>n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74" y="2079178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74" y="4756149"/>
            <a:ext cx="180975" cy="1809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Label</a:t>
            </a:r>
          </a:p>
          <a:p>
            <a:pPr marL="977265" marR="256540" indent="-78105">
              <a:lnSpc>
                <a:spcPct val="115799"/>
              </a:lnSpc>
              <a:spcBef>
                <a:spcPts val="2820"/>
              </a:spcBef>
            </a:pPr>
            <a:r>
              <a:rPr sz="3400" spc="-140" dirty="0"/>
              <a:t>We</a:t>
            </a:r>
            <a:r>
              <a:rPr sz="3400" spc="-365" dirty="0"/>
              <a:t> </a:t>
            </a:r>
            <a:r>
              <a:rPr sz="3400" spc="-5" dirty="0"/>
              <a:t>choose</a:t>
            </a:r>
            <a:r>
              <a:rPr sz="3400" spc="-360" dirty="0"/>
              <a:t> </a:t>
            </a:r>
            <a:r>
              <a:rPr sz="3400" spc="-70" dirty="0"/>
              <a:t>Random</a:t>
            </a:r>
            <a:r>
              <a:rPr sz="3400" spc="-365" dirty="0"/>
              <a:t> </a:t>
            </a:r>
            <a:r>
              <a:rPr sz="3400" spc="-25" dirty="0"/>
              <a:t>Forest</a:t>
            </a:r>
            <a:r>
              <a:rPr sz="3400" spc="-360" dirty="0"/>
              <a:t> </a:t>
            </a:r>
            <a:r>
              <a:rPr sz="3400" spc="-25" dirty="0"/>
              <a:t>model</a:t>
            </a:r>
            <a:r>
              <a:rPr sz="3400" spc="-365" dirty="0"/>
              <a:t> </a:t>
            </a:r>
            <a:r>
              <a:rPr sz="3400" spc="-35" dirty="0"/>
              <a:t>with</a:t>
            </a:r>
            <a:r>
              <a:rPr sz="3400" spc="-360" dirty="0"/>
              <a:t> </a:t>
            </a:r>
            <a:r>
              <a:rPr sz="3400" spc="-15" dirty="0"/>
              <a:t>AUC</a:t>
            </a:r>
            <a:r>
              <a:rPr sz="3400" spc="-365" dirty="0"/>
              <a:t> </a:t>
            </a:r>
            <a:r>
              <a:rPr sz="3400" spc="30" dirty="0"/>
              <a:t>for</a:t>
            </a:r>
            <a:r>
              <a:rPr sz="3400" spc="-360" dirty="0"/>
              <a:t> </a:t>
            </a:r>
            <a:r>
              <a:rPr sz="3400" spc="-45" dirty="0"/>
              <a:t>ROC</a:t>
            </a:r>
            <a:r>
              <a:rPr sz="3400" spc="-365" dirty="0"/>
              <a:t> </a:t>
            </a:r>
            <a:r>
              <a:rPr sz="3400" spc="-120" dirty="0"/>
              <a:t>as</a:t>
            </a:r>
            <a:r>
              <a:rPr sz="3400" spc="-360" dirty="0"/>
              <a:t> </a:t>
            </a:r>
            <a:r>
              <a:rPr sz="3400" spc="-100" dirty="0"/>
              <a:t>0.92</a:t>
            </a:r>
            <a:r>
              <a:rPr sz="3400" spc="-365" dirty="0"/>
              <a:t> </a:t>
            </a:r>
            <a:r>
              <a:rPr sz="3400" spc="-120" dirty="0"/>
              <a:t>as</a:t>
            </a:r>
            <a:r>
              <a:rPr sz="3400" spc="-360" dirty="0"/>
              <a:t> </a:t>
            </a:r>
            <a:r>
              <a:rPr sz="3400" spc="-30" dirty="0"/>
              <a:t>our</a:t>
            </a:r>
            <a:r>
              <a:rPr sz="3400" spc="-365" dirty="0"/>
              <a:t> </a:t>
            </a:r>
            <a:r>
              <a:rPr sz="3400" spc="-15" dirty="0"/>
              <a:t>final</a:t>
            </a:r>
            <a:r>
              <a:rPr sz="3400" spc="-360" dirty="0"/>
              <a:t> </a:t>
            </a:r>
            <a:r>
              <a:rPr sz="3400" spc="-25" dirty="0"/>
              <a:t>model</a:t>
            </a:r>
            <a:r>
              <a:rPr sz="3400" spc="-365" dirty="0"/>
              <a:t> </a:t>
            </a:r>
            <a:r>
              <a:rPr sz="3400" spc="30" dirty="0"/>
              <a:t>for </a:t>
            </a:r>
            <a:r>
              <a:rPr sz="3400" spc="-1180" dirty="0"/>
              <a:t> </a:t>
            </a:r>
            <a:r>
              <a:rPr sz="3400" spc="-25" dirty="0"/>
              <a:t>the</a:t>
            </a:r>
            <a:r>
              <a:rPr sz="3400" spc="-365" dirty="0"/>
              <a:t> </a:t>
            </a:r>
            <a:r>
              <a:rPr sz="3400" spc="-10" dirty="0"/>
              <a:t>classification</a:t>
            </a:r>
            <a:r>
              <a:rPr sz="3400" spc="-365" dirty="0"/>
              <a:t> </a:t>
            </a:r>
            <a:r>
              <a:rPr sz="3400" spc="70" dirty="0"/>
              <a:t>of</a:t>
            </a:r>
            <a:r>
              <a:rPr sz="3400" spc="-365" dirty="0"/>
              <a:t> </a:t>
            </a:r>
            <a:r>
              <a:rPr sz="3400" spc="-85" dirty="0"/>
              <a:t>signal</a:t>
            </a:r>
            <a:r>
              <a:rPr sz="3400" spc="-365" dirty="0"/>
              <a:t> </a:t>
            </a:r>
            <a:r>
              <a:rPr sz="3400" spc="-45" dirty="0"/>
              <a:t>and</a:t>
            </a:r>
            <a:r>
              <a:rPr sz="3400" spc="-365" dirty="0"/>
              <a:t> </a:t>
            </a:r>
            <a:r>
              <a:rPr sz="3400" spc="-65" dirty="0"/>
              <a:t>background</a:t>
            </a:r>
            <a:r>
              <a:rPr sz="3400" spc="-365" dirty="0"/>
              <a:t> </a:t>
            </a:r>
            <a:r>
              <a:rPr sz="3400" spc="-55" dirty="0"/>
              <a:t>events</a:t>
            </a:r>
            <a:endParaRPr sz="3400"/>
          </a:p>
          <a:p>
            <a:pPr marL="984885">
              <a:lnSpc>
                <a:spcPct val="100000"/>
              </a:lnSpc>
              <a:spcBef>
                <a:spcPts val="4004"/>
              </a:spcBef>
            </a:pPr>
            <a:r>
              <a:rPr spc="-105" dirty="0"/>
              <a:t>Weights</a:t>
            </a:r>
          </a:p>
          <a:p>
            <a:pPr marL="1020444" marR="5080" indent="-125095">
              <a:lnSpc>
                <a:spcPts val="4050"/>
              </a:lnSpc>
              <a:spcBef>
                <a:spcPts val="3585"/>
              </a:spcBef>
            </a:pPr>
            <a:r>
              <a:rPr sz="3400" spc="-140" dirty="0"/>
              <a:t>We</a:t>
            </a:r>
            <a:r>
              <a:rPr sz="3400" spc="-365" dirty="0"/>
              <a:t> </a:t>
            </a:r>
            <a:r>
              <a:rPr sz="3400" spc="-5" dirty="0"/>
              <a:t>choose</a:t>
            </a:r>
            <a:r>
              <a:rPr sz="3400" spc="-360" dirty="0"/>
              <a:t> </a:t>
            </a:r>
            <a:r>
              <a:rPr sz="3400" spc="-25" dirty="0"/>
              <a:t>the</a:t>
            </a:r>
            <a:r>
              <a:rPr sz="3400" spc="-360" dirty="0"/>
              <a:t> </a:t>
            </a:r>
            <a:r>
              <a:rPr sz="3400" spc="-20" dirty="0"/>
              <a:t>Decision</a:t>
            </a:r>
            <a:r>
              <a:rPr sz="3400" spc="-365" dirty="0"/>
              <a:t> </a:t>
            </a:r>
            <a:r>
              <a:rPr sz="3400" spc="-80" dirty="0"/>
              <a:t>Tree</a:t>
            </a:r>
            <a:r>
              <a:rPr sz="3400" spc="-360" dirty="0"/>
              <a:t> </a:t>
            </a:r>
            <a:r>
              <a:rPr sz="3400" spc="-85" dirty="0"/>
              <a:t>Regressor</a:t>
            </a:r>
            <a:r>
              <a:rPr sz="3400" spc="-360" dirty="0"/>
              <a:t> </a:t>
            </a:r>
            <a:r>
              <a:rPr sz="3400" spc="-35" dirty="0"/>
              <a:t>with</a:t>
            </a:r>
            <a:r>
              <a:rPr sz="3400" spc="-365" dirty="0"/>
              <a:t> </a:t>
            </a:r>
            <a:r>
              <a:rPr sz="3400" spc="-210" dirty="0"/>
              <a:t>R2</a:t>
            </a:r>
            <a:r>
              <a:rPr sz="3400" spc="-360" dirty="0"/>
              <a:t> </a:t>
            </a:r>
            <a:r>
              <a:rPr sz="3400" spc="-15" dirty="0"/>
              <a:t>score</a:t>
            </a:r>
            <a:r>
              <a:rPr sz="3400" spc="-360" dirty="0"/>
              <a:t> </a:t>
            </a:r>
            <a:r>
              <a:rPr sz="3400" spc="-135" dirty="0"/>
              <a:t>0.6513</a:t>
            </a:r>
            <a:r>
              <a:rPr sz="3400" spc="-365" dirty="0"/>
              <a:t> </a:t>
            </a:r>
            <a:r>
              <a:rPr sz="3400" spc="-120" dirty="0"/>
              <a:t>as</a:t>
            </a:r>
            <a:r>
              <a:rPr sz="3400" spc="-360" dirty="0"/>
              <a:t> </a:t>
            </a:r>
            <a:r>
              <a:rPr sz="3400" spc="-25" dirty="0"/>
              <a:t>the</a:t>
            </a:r>
            <a:r>
              <a:rPr sz="3400" spc="-360" dirty="0"/>
              <a:t> </a:t>
            </a:r>
            <a:r>
              <a:rPr sz="3400" spc="-15" dirty="0"/>
              <a:t>best</a:t>
            </a:r>
            <a:r>
              <a:rPr sz="3400" spc="-365" dirty="0"/>
              <a:t> </a:t>
            </a:r>
            <a:r>
              <a:rPr sz="3400" spc="-25" dirty="0"/>
              <a:t>model</a:t>
            </a:r>
            <a:r>
              <a:rPr sz="3400" spc="-360" dirty="0"/>
              <a:t> </a:t>
            </a:r>
            <a:r>
              <a:rPr sz="3400" spc="30" dirty="0"/>
              <a:t>for </a:t>
            </a:r>
            <a:r>
              <a:rPr sz="3400" spc="-1180" dirty="0"/>
              <a:t> </a:t>
            </a:r>
            <a:r>
              <a:rPr sz="3400" spc="-20" dirty="0"/>
              <a:t>predicting</a:t>
            </a:r>
            <a:r>
              <a:rPr sz="3400" spc="-370" dirty="0"/>
              <a:t> </a:t>
            </a:r>
            <a:r>
              <a:rPr sz="3400" spc="-80" dirty="0"/>
              <a:t>weights</a:t>
            </a:r>
            <a:endParaRPr sz="3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8093" y="4628911"/>
            <a:ext cx="11287124" cy="3895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49" y="1747281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49" y="2651521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842" y="345233"/>
            <a:ext cx="16687165" cy="263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40" dirty="0"/>
              <a:t>P</a:t>
            </a:r>
            <a:r>
              <a:rPr sz="5200" spc="-65" dirty="0"/>
              <a:t>r</a:t>
            </a:r>
            <a:r>
              <a:rPr sz="5200" spc="-120" dirty="0"/>
              <a:t>e</a:t>
            </a:r>
            <a:r>
              <a:rPr sz="5200" spc="95" dirty="0"/>
              <a:t>d</a:t>
            </a:r>
            <a:r>
              <a:rPr sz="5200" spc="-40" dirty="0"/>
              <a:t>i</a:t>
            </a:r>
            <a:r>
              <a:rPr sz="5200" spc="170" dirty="0"/>
              <a:t>c</a:t>
            </a:r>
            <a:r>
              <a:rPr sz="5200" spc="75" dirty="0"/>
              <a:t>t</a:t>
            </a:r>
            <a:r>
              <a:rPr sz="5200" spc="-40" dirty="0"/>
              <a:t>i</a:t>
            </a:r>
            <a:r>
              <a:rPr sz="5200" spc="50" dirty="0"/>
              <a:t>o</a:t>
            </a:r>
            <a:r>
              <a:rPr sz="5200" spc="-70" dirty="0"/>
              <a:t>n</a:t>
            </a:r>
            <a:r>
              <a:rPr sz="5200" spc="-555" dirty="0"/>
              <a:t> </a:t>
            </a:r>
            <a:r>
              <a:rPr sz="5200" spc="50" dirty="0"/>
              <a:t>o</a:t>
            </a:r>
            <a:r>
              <a:rPr sz="5200" spc="-70" dirty="0"/>
              <a:t>n</a:t>
            </a:r>
            <a:r>
              <a:rPr sz="5200" spc="-555" dirty="0"/>
              <a:t> </a:t>
            </a:r>
            <a:r>
              <a:rPr sz="5200" spc="15" dirty="0"/>
              <a:t>U</a:t>
            </a:r>
            <a:r>
              <a:rPr sz="5200" spc="-75" dirty="0"/>
              <a:t>n</a:t>
            </a:r>
            <a:r>
              <a:rPr sz="5200" spc="-125" dirty="0"/>
              <a:t>s</a:t>
            </a:r>
            <a:r>
              <a:rPr sz="5200" spc="-120" dirty="0"/>
              <a:t>ee</a:t>
            </a:r>
            <a:r>
              <a:rPr sz="5200" spc="-70" dirty="0"/>
              <a:t>n</a:t>
            </a:r>
            <a:r>
              <a:rPr sz="5200" spc="-555" dirty="0"/>
              <a:t> </a:t>
            </a:r>
            <a:r>
              <a:rPr sz="5200" spc="95" dirty="0"/>
              <a:t>d</a:t>
            </a:r>
            <a:r>
              <a:rPr sz="5200" spc="-235" dirty="0"/>
              <a:t>a</a:t>
            </a:r>
            <a:r>
              <a:rPr sz="5200" spc="75" dirty="0"/>
              <a:t>t</a:t>
            </a:r>
            <a:r>
              <a:rPr sz="5200" spc="-229" dirty="0"/>
              <a:t>a</a:t>
            </a:r>
            <a:endParaRPr sz="5200"/>
          </a:p>
          <a:p>
            <a:pPr marL="495934" marR="5080" indent="-66675">
              <a:lnSpc>
                <a:spcPct val="174500"/>
              </a:lnSpc>
              <a:spcBef>
                <a:spcPts val="60"/>
              </a:spcBef>
            </a:pPr>
            <a:r>
              <a:rPr sz="3400" spc="-200" dirty="0"/>
              <a:t>W</a:t>
            </a:r>
            <a:r>
              <a:rPr sz="3400" spc="-75" dirty="0"/>
              <a:t>e</a:t>
            </a:r>
            <a:r>
              <a:rPr sz="3400" spc="-365" dirty="0"/>
              <a:t> </a:t>
            </a:r>
            <a:r>
              <a:rPr sz="3400" spc="60" dirty="0"/>
              <a:t>p</a:t>
            </a:r>
            <a:r>
              <a:rPr sz="3400" spc="-80" dirty="0"/>
              <a:t>e</a:t>
            </a:r>
            <a:r>
              <a:rPr sz="3400" spc="-45" dirty="0"/>
              <a:t>r</a:t>
            </a:r>
            <a:r>
              <a:rPr sz="3400" spc="100" dirty="0"/>
              <a:t>f</a:t>
            </a:r>
            <a:r>
              <a:rPr sz="3400" spc="30" dirty="0"/>
              <a:t>o</a:t>
            </a:r>
            <a:r>
              <a:rPr sz="3400" spc="-45" dirty="0"/>
              <a:t>r</a:t>
            </a:r>
            <a:r>
              <a:rPr sz="3400" spc="-195" dirty="0"/>
              <a:t>m</a:t>
            </a:r>
            <a:r>
              <a:rPr sz="3400" spc="-80" dirty="0"/>
              <a:t>e</a:t>
            </a:r>
            <a:r>
              <a:rPr sz="3400" spc="65" dirty="0"/>
              <a:t>d</a:t>
            </a:r>
            <a:r>
              <a:rPr sz="3400" spc="-365" dirty="0"/>
              <a:t> </a:t>
            </a:r>
            <a:r>
              <a:rPr sz="3400" spc="45" dirty="0"/>
              <a:t>t</a:t>
            </a:r>
            <a:r>
              <a:rPr sz="3400" spc="-50" dirty="0"/>
              <a:t>h</a:t>
            </a:r>
            <a:r>
              <a:rPr sz="3400" spc="-75" dirty="0"/>
              <a:t>e</a:t>
            </a:r>
            <a:r>
              <a:rPr sz="3400" spc="-365" dirty="0"/>
              <a:t> </a:t>
            </a:r>
            <a:r>
              <a:rPr sz="3400" spc="-85" dirty="0"/>
              <a:t>s</a:t>
            </a:r>
            <a:r>
              <a:rPr sz="3400" spc="-155" dirty="0"/>
              <a:t>a</a:t>
            </a:r>
            <a:r>
              <a:rPr sz="3400" spc="-195" dirty="0"/>
              <a:t>m</a:t>
            </a:r>
            <a:r>
              <a:rPr sz="3400" spc="-75" dirty="0"/>
              <a:t>e</a:t>
            </a:r>
            <a:r>
              <a:rPr sz="3400" spc="-365" dirty="0"/>
              <a:t> </a:t>
            </a:r>
            <a:r>
              <a:rPr sz="3400" spc="60" dirty="0"/>
              <a:t>p</a:t>
            </a:r>
            <a:r>
              <a:rPr sz="3400" spc="-45" dirty="0"/>
              <a:t>r</a:t>
            </a:r>
            <a:r>
              <a:rPr sz="3400" spc="-80" dirty="0"/>
              <a:t>e</a:t>
            </a:r>
            <a:r>
              <a:rPr sz="3400" spc="60" dirty="0"/>
              <a:t>p</a:t>
            </a:r>
            <a:r>
              <a:rPr sz="3400" spc="-45" dirty="0"/>
              <a:t>r</a:t>
            </a:r>
            <a:r>
              <a:rPr sz="3400" spc="30" dirty="0"/>
              <a:t>o</a:t>
            </a:r>
            <a:r>
              <a:rPr sz="3400" spc="110" dirty="0"/>
              <a:t>c</a:t>
            </a:r>
            <a:r>
              <a:rPr sz="3400" spc="-80" dirty="0"/>
              <a:t>e</a:t>
            </a:r>
            <a:r>
              <a:rPr sz="3400" spc="-85" dirty="0"/>
              <a:t>ss</a:t>
            </a:r>
            <a:r>
              <a:rPr sz="3400" spc="-25" dirty="0"/>
              <a:t>i</a:t>
            </a:r>
            <a:r>
              <a:rPr sz="3400" spc="-50" dirty="0"/>
              <a:t>n</a:t>
            </a:r>
            <a:r>
              <a:rPr sz="3400" spc="-245" dirty="0"/>
              <a:t>g</a:t>
            </a:r>
            <a:r>
              <a:rPr sz="3400" spc="-365" dirty="0"/>
              <a:t> </a:t>
            </a:r>
            <a:r>
              <a:rPr sz="3400" spc="30" dirty="0"/>
              <a:t>o</a:t>
            </a:r>
            <a:r>
              <a:rPr sz="3400" spc="-45" dirty="0"/>
              <a:t>n</a:t>
            </a:r>
            <a:r>
              <a:rPr sz="3400" spc="-365" dirty="0"/>
              <a:t> </a:t>
            </a:r>
            <a:r>
              <a:rPr sz="3400" spc="45" dirty="0"/>
              <a:t>t</a:t>
            </a:r>
            <a:r>
              <a:rPr sz="3400" spc="-50" dirty="0"/>
              <a:t>h</a:t>
            </a:r>
            <a:r>
              <a:rPr sz="3400" spc="-75" dirty="0"/>
              <a:t>e</a:t>
            </a:r>
            <a:r>
              <a:rPr sz="3400" spc="-365" dirty="0"/>
              <a:t> </a:t>
            </a:r>
            <a:r>
              <a:rPr sz="3400" spc="45" dirty="0"/>
              <a:t>t</a:t>
            </a:r>
            <a:r>
              <a:rPr sz="3400" spc="-80" dirty="0"/>
              <a:t>e</a:t>
            </a:r>
            <a:r>
              <a:rPr sz="3400" spc="-85" dirty="0"/>
              <a:t>s</a:t>
            </a:r>
            <a:r>
              <a:rPr sz="3400" spc="50" dirty="0"/>
              <a:t>t</a:t>
            </a:r>
            <a:r>
              <a:rPr sz="3400" spc="-365" dirty="0"/>
              <a:t> </a:t>
            </a:r>
            <a:r>
              <a:rPr sz="3400" spc="60" dirty="0"/>
              <a:t>d</a:t>
            </a:r>
            <a:r>
              <a:rPr sz="3400" spc="-155" dirty="0"/>
              <a:t>a</a:t>
            </a:r>
            <a:r>
              <a:rPr sz="3400" spc="45" dirty="0"/>
              <a:t>t</a:t>
            </a:r>
            <a:r>
              <a:rPr sz="3400" spc="-155" dirty="0"/>
              <a:t>a</a:t>
            </a:r>
            <a:r>
              <a:rPr sz="3400" spc="-85" dirty="0"/>
              <a:t>s</a:t>
            </a:r>
            <a:r>
              <a:rPr sz="3400" spc="-80" dirty="0"/>
              <a:t>e</a:t>
            </a:r>
            <a:r>
              <a:rPr sz="3400" spc="50" dirty="0"/>
              <a:t>t</a:t>
            </a:r>
            <a:r>
              <a:rPr sz="3400" spc="-365" dirty="0"/>
              <a:t> </a:t>
            </a:r>
            <a:r>
              <a:rPr sz="3400" spc="-155" dirty="0"/>
              <a:t>a</a:t>
            </a:r>
            <a:r>
              <a:rPr sz="3400" spc="-80" dirty="0"/>
              <a:t>s</a:t>
            </a:r>
            <a:r>
              <a:rPr sz="3400" spc="-365" dirty="0"/>
              <a:t> </a:t>
            </a:r>
            <a:r>
              <a:rPr sz="3400" spc="45" dirty="0"/>
              <a:t>t</a:t>
            </a:r>
            <a:r>
              <a:rPr sz="3400" spc="-50" dirty="0"/>
              <a:t>h</a:t>
            </a:r>
            <a:r>
              <a:rPr sz="3400" spc="-75" dirty="0"/>
              <a:t>e</a:t>
            </a:r>
            <a:r>
              <a:rPr sz="3400" spc="-365" dirty="0"/>
              <a:t> </a:t>
            </a:r>
            <a:r>
              <a:rPr sz="3400" spc="45" dirty="0"/>
              <a:t>t</a:t>
            </a:r>
            <a:r>
              <a:rPr sz="3400" spc="-45" dirty="0"/>
              <a:t>r</a:t>
            </a:r>
            <a:r>
              <a:rPr sz="3400" spc="-155" dirty="0"/>
              <a:t>a</a:t>
            </a:r>
            <a:r>
              <a:rPr sz="3400" spc="-25" dirty="0"/>
              <a:t>i</a:t>
            </a:r>
            <a:r>
              <a:rPr sz="3400" spc="-45" dirty="0"/>
              <a:t>n</a:t>
            </a:r>
            <a:r>
              <a:rPr sz="3400" spc="-365" dirty="0"/>
              <a:t> </a:t>
            </a:r>
            <a:r>
              <a:rPr sz="3400" spc="60" dirty="0"/>
              <a:t>d</a:t>
            </a:r>
            <a:r>
              <a:rPr sz="3400" spc="-155" dirty="0"/>
              <a:t>a</a:t>
            </a:r>
            <a:r>
              <a:rPr sz="3400" spc="45" dirty="0"/>
              <a:t>t</a:t>
            </a:r>
            <a:r>
              <a:rPr sz="3400" spc="-155" dirty="0"/>
              <a:t>a</a:t>
            </a:r>
            <a:r>
              <a:rPr sz="3400" spc="-85" dirty="0"/>
              <a:t>s</a:t>
            </a:r>
            <a:r>
              <a:rPr sz="3400" spc="-80" dirty="0"/>
              <a:t>e</a:t>
            </a:r>
            <a:r>
              <a:rPr sz="3400" spc="50" dirty="0"/>
              <a:t>t  </a:t>
            </a:r>
            <a:r>
              <a:rPr sz="3400" spc="-140" dirty="0"/>
              <a:t>We</a:t>
            </a:r>
            <a:r>
              <a:rPr sz="3400" spc="-365" dirty="0"/>
              <a:t> </a:t>
            </a:r>
            <a:r>
              <a:rPr sz="3400" spc="-10" dirty="0"/>
              <a:t>classified</a:t>
            </a:r>
            <a:r>
              <a:rPr sz="3400" spc="-360" dirty="0"/>
              <a:t> </a:t>
            </a:r>
            <a:r>
              <a:rPr sz="3400" spc="-25" dirty="0"/>
              <a:t>the</a:t>
            </a:r>
            <a:r>
              <a:rPr sz="3400" spc="-360" dirty="0"/>
              <a:t> </a:t>
            </a:r>
            <a:r>
              <a:rPr sz="3400" spc="-55" dirty="0"/>
              <a:t>events</a:t>
            </a:r>
            <a:r>
              <a:rPr sz="3400" spc="-360" dirty="0"/>
              <a:t> </a:t>
            </a:r>
            <a:r>
              <a:rPr sz="3400" spc="-120" dirty="0"/>
              <a:t>as</a:t>
            </a:r>
            <a:r>
              <a:rPr sz="3400" spc="-360" dirty="0"/>
              <a:t> </a:t>
            </a:r>
            <a:r>
              <a:rPr sz="3400" spc="-85" dirty="0"/>
              <a:t>signal</a:t>
            </a:r>
            <a:r>
              <a:rPr sz="3400" spc="-360" dirty="0"/>
              <a:t> </a:t>
            </a:r>
            <a:r>
              <a:rPr sz="3400" spc="-45" dirty="0"/>
              <a:t>and</a:t>
            </a:r>
            <a:r>
              <a:rPr sz="3400" spc="-360" dirty="0"/>
              <a:t> </a:t>
            </a:r>
            <a:r>
              <a:rPr sz="3400" spc="-65" dirty="0"/>
              <a:t>background</a:t>
            </a:r>
            <a:r>
              <a:rPr sz="3400" spc="-365" dirty="0"/>
              <a:t> </a:t>
            </a:r>
            <a:r>
              <a:rPr sz="3400" spc="-55" dirty="0"/>
              <a:t>events</a:t>
            </a:r>
            <a:r>
              <a:rPr sz="3400" spc="-360" dirty="0"/>
              <a:t> </a:t>
            </a:r>
            <a:r>
              <a:rPr sz="3400" spc="30" dirty="0"/>
              <a:t>for</a:t>
            </a:r>
            <a:r>
              <a:rPr sz="3400" spc="-360" dirty="0"/>
              <a:t> </a:t>
            </a:r>
            <a:r>
              <a:rPr sz="3400" spc="-25" dirty="0"/>
              <a:t>the</a:t>
            </a:r>
            <a:r>
              <a:rPr sz="3400" spc="-360" dirty="0"/>
              <a:t> </a:t>
            </a:r>
            <a:r>
              <a:rPr sz="3400" spc="-15" dirty="0"/>
              <a:t>test</a:t>
            </a:r>
            <a:r>
              <a:rPr sz="3400" spc="-360" dirty="0"/>
              <a:t> </a:t>
            </a:r>
            <a:r>
              <a:rPr sz="3400" spc="-45" dirty="0"/>
              <a:t>dataset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726171" y="3421807"/>
            <a:ext cx="1310449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00" spc="3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20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00" spc="-67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52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00" spc="95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52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2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200" spc="-47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52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200" spc="-2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200" spc="-2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00" spc="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2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200" spc="-3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5200" spc="-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00" spc="3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200" spc="-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200" spc="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2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200" spc="-2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00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200" spc="-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0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200" spc="-3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52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2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200" spc="1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52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200" spc="1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00" spc="-2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200" spc="1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00" spc="-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200" spc="-67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842" y="8894684"/>
            <a:ext cx="16282035" cy="10572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9370" marR="5080" indent="-27305">
              <a:lnSpc>
                <a:spcPts val="4040"/>
              </a:lnSpc>
              <a:spcBef>
                <a:spcPts val="244"/>
              </a:spcBef>
            </a:pPr>
            <a:r>
              <a:rPr sz="3400" spc="-14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calculated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Verdana"/>
                <a:cs typeface="Verdana"/>
              </a:rPr>
              <a:t>AMS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Verdana"/>
                <a:cs typeface="Verdana"/>
              </a:rPr>
              <a:t>predicted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label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95" dirty="0">
                <a:solidFill>
                  <a:srgbClr val="FFFFFF"/>
                </a:solidFill>
                <a:latin typeface="Verdana"/>
                <a:cs typeface="Verdana"/>
              </a:rPr>
              <a:t>merged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400" spc="-1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Thank</a:t>
            </a:r>
            <a:r>
              <a:rPr spc="-960" dirty="0"/>
              <a:t> </a:t>
            </a:r>
            <a:r>
              <a:rPr spc="-27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866" y="730808"/>
            <a:ext cx="452628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305" dirty="0">
                <a:latin typeface="Verdana"/>
                <a:cs typeface="Verdana"/>
              </a:rPr>
              <a:t>P</a:t>
            </a:r>
            <a:r>
              <a:rPr sz="3700" b="1" spc="-285" dirty="0">
                <a:latin typeface="Verdana"/>
                <a:cs typeface="Verdana"/>
              </a:rPr>
              <a:t>r</a:t>
            </a:r>
            <a:r>
              <a:rPr sz="3700" b="1" spc="-229" dirty="0">
                <a:latin typeface="Verdana"/>
                <a:cs typeface="Verdana"/>
              </a:rPr>
              <a:t>o</a:t>
            </a:r>
            <a:r>
              <a:rPr sz="3700" b="1" spc="-210" dirty="0">
                <a:latin typeface="Verdana"/>
                <a:cs typeface="Verdana"/>
              </a:rPr>
              <a:t>b</a:t>
            </a:r>
            <a:r>
              <a:rPr sz="3700" b="1" spc="-120" dirty="0">
                <a:latin typeface="Verdana"/>
                <a:cs typeface="Verdana"/>
              </a:rPr>
              <a:t>l</a:t>
            </a:r>
            <a:r>
              <a:rPr sz="3700" b="1" spc="-300" dirty="0">
                <a:latin typeface="Verdana"/>
                <a:cs typeface="Verdana"/>
              </a:rPr>
              <a:t>e</a:t>
            </a:r>
            <a:r>
              <a:rPr sz="3700" b="1" spc="-470" dirty="0">
                <a:latin typeface="Verdana"/>
                <a:cs typeface="Verdana"/>
              </a:rPr>
              <a:t>m</a:t>
            </a:r>
            <a:r>
              <a:rPr sz="3700" b="1" spc="-395" dirty="0">
                <a:latin typeface="Verdana"/>
                <a:cs typeface="Verdana"/>
              </a:rPr>
              <a:t> </a:t>
            </a:r>
            <a:r>
              <a:rPr sz="3700" b="1" spc="-365" dirty="0">
                <a:latin typeface="Verdana"/>
                <a:cs typeface="Verdana"/>
              </a:rPr>
              <a:t>S</a:t>
            </a:r>
            <a:r>
              <a:rPr sz="3700" b="1" spc="-145" dirty="0">
                <a:latin typeface="Verdana"/>
                <a:cs typeface="Verdana"/>
              </a:rPr>
              <a:t>t</a:t>
            </a:r>
            <a:r>
              <a:rPr sz="3700" b="1" spc="-380" dirty="0">
                <a:latin typeface="Verdana"/>
                <a:cs typeface="Verdana"/>
              </a:rPr>
              <a:t>a</a:t>
            </a:r>
            <a:r>
              <a:rPr sz="3700" b="1" spc="-145" dirty="0">
                <a:latin typeface="Verdana"/>
                <a:cs typeface="Verdana"/>
              </a:rPr>
              <a:t>t</a:t>
            </a:r>
            <a:r>
              <a:rPr sz="3700" b="1" spc="-300" dirty="0">
                <a:latin typeface="Verdana"/>
                <a:cs typeface="Verdana"/>
              </a:rPr>
              <a:t>e</a:t>
            </a:r>
            <a:r>
              <a:rPr sz="3700" b="1" spc="-475" dirty="0">
                <a:latin typeface="Verdana"/>
                <a:cs typeface="Verdana"/>
              </a:rPr>
              <a:t>m</a:t>
            </a:r>
            <a:r>
              <a:rPr sz="3700" b="1" spc="-300" dirty="0">
                <a:latin typeface="Verdana"/>
                <a:cs typeface="Verdana"/>
              </a:rPr>
              <a:t>e</a:t>
            </a:r>
            <a:r>
              <a:rPr sz="3700" b="1" spc="-310" dirty="0">
                <a:latin typeface="Verdana"/>
                <a:cs typeface="Verdana"/>
              </a:rPr>
              <a:t>n</a:t>
            </a:r>
            <a:r>
              <a:rPr sz="3700" b="1" spc="-140" dirty="0">
                <a:latin typeface="Verdana"/>
                <a:cs typeface="Verdana"/>
              </a:rPr>
              <a:t>t</a:t>
            </a:r>
            <a:endParaRPr sz="37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320088"/>
            <a:ext cx="17874436" cy="8396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1012190" indent="-52705">
              <a:lnSpc>
                <a:spcPct val="124100"/>
              </a:lnSpc>
              <a:spcBef>
                <a:spcPts val="100"/>
              </a:spcBef>
              <a:tabLst>
                <a:tab pos="10247630" algn="l"/>
              </a:tabLst>
            </a:pP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known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processes(called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background)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mostly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produced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decay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3400" dirty="0">
              <a:latin typeface="Lucida Sans Unicode"/>
              <a:cs typeface="Lucida Sans Unicode"/>
            </a:endParaRPr>
          </a:p>
          <a:p>
            <a:pPr marL="161925" marR="1025525" indent="-149860">
              <a:lnSpc>
                <a:spcPct val="115799"/>
              </a:lnSpc>
              <a:spcBef>
                <a:spcPts val="625"/>
              </a:spcBef>
            </a:pPr>
            <a:r>
              <a:rPr sz="3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exotic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particles.The</a:t>
            </a:r>
            <a:r>
              <a:rPr sz="34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search</a:t>
            </a:r>
            <a:r>
              <a:rPr sz="34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34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physics</a:t>
            </a:r>
            <a:r>
              <a:rPr sz="34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provided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34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unknown</a:t>
            </a:r>
            <a:r>
              <a:rPr sz="34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events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(called </a:t>
            </a:r>
            <a:r>
              <a:rPr sz="3400" spc="-10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signal)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difficult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processes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rare.</a:t>
            </a:r>
            <a:endParaRPr sz="34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Lucida Sans Unicode"/>
              <a:cs typeface="Lucida Sans Unicode"/>
            </a:endParaRPr>
          </a:p>
          <a:p>
            <a:pPr marL="187325">
              <a:lnSpc>
                <a:spcPct val="100000"/>
              </a:lnSpc>
            </a:pPr>
            <a:r>
              <a:rPr sz="3700" b="1" spc="-245" dirty="0">
                <a:solidFill>
                  <a:srgbClr val="FFFFFF"/>
                </a:solidFill>
                <a:latin typeface="Verdana"/>
                <a:cs typeface="Verdana"/>
              </a:rPr>
              <a:t>Goal</a:t>
            </a:r>
            <a:endParaRPr sz="3700" dirty="0">
              <a:latin typeface="Verdana"/>
              <a:cs typeface="Verdana"/>
            </a:endParaRPr>
          </a:p>
          <a:p>
            <a:pPr marL="30480" marR="5080" indent="94615">
              <a:lnSpc>
                <a:spcPct val="115799"/>
              </a:lnSpc>
              <a:spcBef>
                <a:spcPts val="1465"/>
              </a:spcBef>
            </a:pP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Classification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events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signal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background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along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predicting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400" spc="-10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weights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simulator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calculating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AMS(Approximate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Median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Significance)</a:t>
            </a:r>
            <a:endParaRPr sz="34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600" dirty="0">
              <a:latin typeface="Lucida Sans Unicode"/>
              <a:cs typeface="Lucida Sans Unicode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37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Approach</a:t>
            </a:r>
            <a:endParaRPr sz="3700" dirty="0">
              <a:latin typeface="Lucida Sans Unicode"/>
              <a:cs typeface="Lucida Sans Unicode"/>
            </a:endParaRPr>
          </a:p>
          <a:p>
            <a:pPr marL="163830" marR="312420" indent="-37465">
              <a:lnSpc>
                <a:spcPct val="115799"/>
              </a:lnSpc>
              <a:spcBef>
                <a:spcPts val="1410"/>
              </a:spcBef>
              <a:tabLst>
                <a:tab pos="1942464" algn="l"/>
              </a:tabLst>
            </a:pPr>
            <a:r>
              <a:rPr sz="3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train	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simulated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signal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background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events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3400" spc="-10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classify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events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signal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background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predicting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weights</a:t>
            </a:r>
            <a:endParaRPr sz="3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148" y="714440"/>
            <a:ext cx="22282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320" dirty="0">
                <a:latin typeface="Verdana"/>
                <a:cs typeface="Verdana"/>
              </a:rPr>
              <a:t>DATASET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377" y="1526406"/>
            <a:ext cx="16439515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735">
              <a:lnSpc>
                <a:spcPct val="115799"/>
              </a:lnSpc>
              <a:spcBef>
                <a:spcPts val="100"/>
              </a:spcBef>
            </a:pP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Simulated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events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official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ATLAS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full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detector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simulator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containing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400" spc="-10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3400">
              <a:latin typeface="Lucida Sans Unicode"/>
              <a:cs typeface="Lucida Sans Unicode"/>
            </a:endParaRPr>
          </a:p>
          <a:p>
            <a:pPr marL="211454">
              <a:lnSpc>
                <a:spcPct val="100000"/>
              </a:lnSpc>
              <a:spcBef>
                <a:spcPts val="265"/>
              </a:spcBef>
            </a:pP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endParaRPr sz="3400">
              <a:latin typeface="Lucida Sans Unicode"/>
              <a:cs typeface="Lucida Sans Unicode"/>
            </a:endParaRPr>
          </a:p>
          <a:p>
            <a:pPr marL="1235075">
              <a:lnSpc>
                <a:spcPct val="100000"/>
              </a:lnSpc>
              <a:spcBef>
                <a:spcPts val="1245"/>
              </a:spcBef>
              <a:tabLst>
                <a:tab pos="3620770" algn="l"/>
              </a:tabLst>
            </a:pPr>
            <a:r>
              <a:rPr sz="3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-Primitive	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(raw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quantities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measured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detector)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0260" y="3950658"/>
            <a:ext cx="8839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(quantities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computed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raw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quantities)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700" y="4113635"/>
            <a:ext cx="333375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-Derived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432" y="5617932"/>
            <a:ext cx="16061690" cy="3906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ts val="4065"/>
              </a:lnSpc>
              <a:spcBef>
                <a:spcPts val="105"/>
              </a:spcBef>
            </a:pP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floating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point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-999.0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indicated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endParaRPr sz="3400">
              <a:latin typeface="Lucida Sans Unicode"/>
              <a:cs typeface="Lucida Sans Unicode"/>
            </a:endParaRPr>
          </a:p>
          <a:p>
            <a:pPr marL="89535">
              <a:lnSpc>
                <a:spcPts val="4065"/>
              </a:lnSpc>
            </a:pP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undefined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Samples</a:t>
            </a:r>
            <a:endParaRPr sz="3400">
              <a:latin typeface="Lucida Sans Unicode"/>
              <a:cs typeface="Lucida Sans Unicode"/>
            </a:endParaRPr>
          </a:p>
          <a:p>
            <a:pPr marL="123189" marR="9307830" indent="-73025">
              <a:lnSpc>
                <a:spcPct val="106500"/>
              </a:lnSpc>
              <a:spcBef>
                <a:spcPts val="975"/>
              </a:spcBef>
            </a:pP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g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844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000</a:t>
            </a:r>
            <a:r>
              <a:rPr sz="34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0  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g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844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55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000</a:t>
            </a:r>
            <a:r>
              <a:rPr sz="34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endParaRPr sz="3400">
              <a:latin typeface="Lucida Sans Unicode"/>
              <a:cs typeface="Lucida Sans Unicode"/>
            </a:endParaRPr>
          </a:p>
          <a:p>
            <a:pPr marL="54610">
              <a:lnSpc>
                <a:spcPct val="100000"/>
              </a:lnSpc>
              <a:spcBef>
                <a:spcPts val="2160"/>
              </a:spcBef>
            </a:pPr>
            <a:r>
              <a:rPr sz="3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Weights-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describe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simulator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works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0578" y="626000"/>
            <a:ext cx="5514974" cy="3752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9695" y="5143500"/>
            <a:ext cx="10039348" cy="4924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2524" y="714438"/>
            <a:ext cx="88360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270" dirty="0">
                <a:latin typeface="Verdana"/>
                <a:cs typeface="Verdana"/>
              </a:rPr>
              <a:t>E</a:t>
            </a:r>
            <a:r>
              <a:rPr sz="3800" b="1" spc="-265" dirty="0">
                <a:latin typeface="Verdana"/>
                <a:cs typeface="Verdana"/>
              </a:rPr>
              <a:t>D</a:t>
            </a:r>
            <a:r>
              <a:rPr sz="3800" b="1" spc="-315" dirty="0">
                <a:latin typeface="Verdana"/>
                <a:cs typeface="Verdana"/>
              </a:rPr>
              <a:t>A</a:t>
            </a:r>
            <a:r>
              <a:rPr sz="3800" b="1" spc="-725" dirty="0">
                <a:latin typeface="Verdana"/>
                <a:cs typeface="Verdana"/>
              </a:rPr>
              <a:t>(</a:t>
            </a:r>
            <a:r>
              <a:rPr sz="3800" b="1" spc="-270" dirty="0">
                <a:latin typeface="Verdana"/>
                <a:cs typeface="Verdana"/>
              </a:rPr>
              <a:t>E</a:t>
            </a:r>
            <a:r>
              <a:rPr sz="3800" b="1" spc="-445" dirty="0">
                <a:latin typeface="Verdana"/>
                <a:cs typeface="Verdana"/>
              </a:rPr>
              <a:t>X</a:t>
            </a:r>
            <a:r>
              <a:rPr sz="3800" b="1" spc="-315" dirty="0">
                <a:latin typeface="Verdana"/>
                <a:cs typeface="Verdana"/>
              </a:rPr>
              <a:t>P</a:t>
            </a:r>
            <a:r>
              <a:rPr sz="3800" b="1" spc="-229" dirty="0">
                <a:latin typeface="Verdana"/>
                <a:cs typeface="Verdana"/>
              </a:rPr>
              <a:t>L</a:t>
            </a:r>
            <a:r>
              <a:rPr sz="3800" b="1" spc="-280" dirty="0">
                <a:latin typeface="Verdana"/>
                <a:cs typeface="Verdana"/>
              </a:rPr>
              <a:t>O</a:t>
            </a:r>
            <a:r>
              <a:rPr sz="3800" b="1" spc="-445" dirty="0">
                <a:latin typeface="Verdana"/>
                <a:cs typeface="Verdana"/>
              </a:rPr>
              <a:t>R</a:t>
            </a:r>
            <a:r>
              <a:rPr sz="3800" b="1" spc="-315" dirty="0">
                <a:latin typeface="Verdana"/>
                <a:cs typeface="Verdana"/>
              </a:rPr>
              <a:t>A</a:t>
            </a:r>
            <a:r>
              <a:rPr sz="3800" b="1" spc="-350" dirty="0">
                <a:latin typeface="Verdana"/>
                <a:cs typeface="Verdana"/>
              </a:rPr>
              <a:t>T</a:t>
            </a:r>
            <a:r>
              <a:rPr sz="3800" b="1" spc="-280" dirty="0">
                <a:latin typeface="Verdana"/>
                <a:cs typeface="Verdana"/>
              </a:rPr>
              <a:t>O</a:t>
            </a:r>
            <a:r>
              <a:rPr sz="3800" b="1" spc="-445" dirty="0">
                <a:latin typeface="Verdana"/>
                <a:cs typeface="Verdana"/>
              </a:rPr>
              <a:t>R</a:t>
            </a:r>
            <a:r>
              <a:rPr sz="3800" b="1" spc="-365" dirty="0">
                <a:latin typeface="Verdana"/>
                <a:cs typeface="Verdana"/>
              </a:rPr>
              <a:t>Y</a:t>
            </a:r>
            <a:r>
              <a:rPr sz="3800" b="1" spc="-405" dirty="0">
                <a:latin typeface="Verdana"/>
                <a:cs typeface="Verdana"/>
              </a:rPr>
              <a:t> </a:t>
            </a:r>
            <a:r>
              <a:rPr sz="3800" b="1" spc="-265" dirty="0">
                <a:latin typeface="Verdana"/>
                <a:cs typeface="Verdana"/>
              </a:rPr>
              <a:t>D</a:t>
            </a:r>
            <a:r>
              <a:rPr sz="3800" b="1" spc="-315" dirty="0">
                <a:latin typeface="Verdana"/>
                <a:cs typeface="Verdana"/>
              </a:rPr>
              <a:t>A</a:t>
            </a:r>
            <a:r>
              <a:rPr sz="3800" b="1" spc="-350" dirty="0">
                <a:latin typeface="Verdana"/>
                <a:cs typeface="Verdana"/>
              </a:rPr>
              <a:t>T</a:t>
            </a:r>
            <a:r>
              <a:rPr sz="3800" b="1" spc="-310" dirty="0">
                <a:latin typeface="Verdana"/>
                <a:cs typeface="Verdana"/>
              </a:rPr>
              <a:t>A</a:t>
            </a:r>
            <a:r>
              <a:rPr sz="3800" b="1" spc="-405" dirty="0">
                <a:latin typeface="Verdana"/>
                <a:cs typeface="Verdana"/>
              </a:rPr>
              <a:t> </a:t>
            </a:r>
            <a:r>
              <a:rPr sz="3800" b="1" spc="-315" dirty="0">
                <a:latin typeface="Verdana"/>
                <a:cs typeface="Verdana"/>
              </a:rPr>
              <a:t>A</a:t>
            </a:r>
            <a:r>
              <a:rPr sz="3800" b="1" spc="-250" dirty="0">
                <a:latin typeface="Verdana"/>
                <a:cs typeface="Verdana"/>
              </a:rPr>
              <a:t>N</a:t>
            </a:r>
            <a:r>
              <a:rPr sz="3800" b="1" spc="-315" dirty="0">
                <a:latin typeface="Verdana"/>
                <a:cs typeface="Verdana"/>
              </a:rPr>
              <a:t>A</a:t>
            </a:r>
            <a:r>
              <a:rPr sz="3800" b="1" spc="-229" dirty="0">
                <a:latin typeface="Verdana"/>
                <a:cs typeface="Verdana"/>
              </a:rPr>
              <a:t>L</a:t>
            </a:r>
            <a:r>
              <a:rPr sz="3800" b="1" spc="-370" dirty="0">
                <a:latin typeface="Verdana"/>
                <a:cs typeface="Verdana"/>
              </a:rPr>
              <a:t>Y</a:t>
            </a:r>
            <a:r>
              <a:rPr sz="3800" b="1" spc="-375" dirty="0">
                <a:latin typeface="Verdana"/>
                <a:cs typeface="Verdana"/>
              </a:rPr>
              <a:t>S</a:t>
            </a:r>
            <a:r>
              <a:rPr sz="3800" b="1" spc="-840" dirty="0">
                <a:latin typeface="Verdana"/>
                <a:cs typeface="Verdana"/>
              </a:rPr>
              <a:t>I</a:t>
            </a:r>
            <a:r>
              <a:rPr sz="3800" b="1" spc="-375" dirty="0">
                <a:latin typeface="Verdana"/>
                <a:cs typeface="Verdana"/>
              </a:rPr>
              <a:t>S</a:t>
            </a:r>
            <a:r>
              <a:rPr sz="3800" b="1" spc="-715" dirty="0">
                <a:latin typeface="Verdana"/>
                <a:cs typeface="Verdana"/>
              </a:rPr>
              <a:t>)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302" y="1525579"/>
            <a:ext cx="868108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15199"/>
              </a:lnSpc>
              <a:spcBef>
                <a:spcPts val="100"/>
              </a:spcBef>
            </a:pPr>
            <a:r>
              <a:rPr sz="32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g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  </a:t>
            </a:r>
            <a:r>
              <a:rPr sz="3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significant 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class 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imbalance(~1:3) 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between 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27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32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492" y="4497789"/>
            <a:ext cx="12710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Correlation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2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predictors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sz="32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signal</a:t>
            </a:r>
            <a:r>
              <a:rPr sz="32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background</a:t>
            </a:r>
            <a:r>
              <a:rPr sz="32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events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479" y="4568788"/>
            <a:ext cx="8058149" cy="47243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978889" y="3777936"/>
            <a:ext cx="5846445" cy="5876925"/>
            <a:chOff x="10978889" y="3777936"/>
            <a:chExt cx="5846445" cy="58769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8889" y="3777936"/>
              <a:ext cx="5800724" cy="5876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024654" y="4464024"/>
              <a:ext cx="5800725" cy="1067435"/>
            </a:xfrm>
            <a:custGeom>
              <a:avLst/>
              <a:gdLst/>
              <a:ahLst/>
              <a:cxnLst/>
              <a:rect l="l" t="t" r="r" b="b"/>
              <a:pathLst>
                <a:path w="5800725" h="1067435">
                  <a:moveTo>
                    <a:pt x="5800229" y="0"/>
                  </a:moveTo>
                  <a:lnTo>
                    <a:pt x="0" y="0"/>
                  </a:lnTo>
                  <a:lnTo>
                    <a:pt x="0" y="78854"/>
                  </a:lnTo>
                  <a:lnTo>
                    <a:pt x="0" y="986980"/>
                  </a:lnTo>
                  <a:lnTo>
                    <a:pt x="0" y="1067117"/>
                  </a:lnTo>
                  <a:lnTo>
                    <a:pt x="5800229" y="1067117"/>
                  </a:lnTo>
                  <a:lnTo>
                    <a:pt x="5800229" y="986980"/>
                  </a:lnTo>
                  <a:lnTo>
                    <a:pt x="78447" y="986980"/>
                  </a:lnTo>
                  <a:lnTo>
                    <a:pt x="78447" y="78854"/>
                  </a:lnTo>
                  <a:lnTo>
                    <a:pt x="5720105" y="78854"/>
                  </a:lnTo>
                  <a:lnTo>
                    <a:pt x="5720105" y="986434"/>
                  </a:lnTo>
                  <a:lnTo>
                    <a:pt x="5800229" y="986434"/>
                  </a:lnTo>
                  <a:lnTo>
                    <a:pt x="5800229" y="78854"/>
                  </a:lnTo>
                  <a:lnTo>
                    <a:pt x="5800229" y="78689"/>
                  </a:lnTo>
                  <a:lnTo>
                    <a:pt x="58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5322" y="429328"/>
            <a:ext cx="39858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265" dirty="0">
                <a:latin typeface="Verdana"/>
                <a:cs typeface="Verdana"/>
              </a:rPr>
              <a:t>D</a:t>
            </a:r>
            <a:r>
              <a:rPr sz="3800" b="1" spc="-315" dirty="0">
                <a:latin typeface="Verdana"/>
                <a:cs typeface="Verdana"/>
              </a:rPr>
              <a:t>A</a:t>
            </a:r>
            <a:r>
              <a:rPr sz="3800" b="1" spc="-350" dirty="0">
                <a:latin typeface="Verdana"/>
                <a:cs typeface="Verdana"/>
              </a:rPr>
              <a:t>T</a:t>
            </a:r>
            <a:r>
              <a:rPr sz="3800" b="1" spc="-310" dirty="0">
                <a:latin typeface="Verdana"/>
                <a:cs typeface="Verdana"/>
              </a:rPr>
              <a:t>A</a:t>
            </a:r>
            <a:r>
              <a:rPr sz="3800" b="1" spc="-405" dirty="0">
                <a:latin typeface="Verdana"/>
                <a:cs typeface="Verdana"/>
              </a:rPr>
              <a:t> </a:t>
            </a:r>
            <a:r>
              <a:rPr sz="3800" b="1" spc="-95" dirty="0">
                <a:latin typeface="Verdana"/>
                <a:cs typeface="Verdana"/>
              </a:rPr>
              <a:t>C</a:t>
            </a:r>
            <a:r>
              <a:rPr sz="3800" b="1" spc="-229" dirty="0">
                <a:latin typeface="Verdana"/>
                <a:cs typeface="Verdana"/>
              </a:rPr>
              <a:t>L</a:t>
            </a:r>
            <a:r>
              <a:rPr sz="3800" b="1" spc="-270" dirty="0">
                <a:latin typeface="Verdana"/>
                <a:cs typeface="Verdana"/>
              </a:rPr>
              <a:t>E</a:t>
            </a:r>
            <a:r>
              <a:rPr sz="3800" b="1" spc="-315" dirty="0">
                <a:latin typeface="Verdana"/>
                <a:cs typeface="Verdana"/>
              </a:rPr>
              <a:t>A</a:t>
            </a:r>
            <a:r>
              <a:rPr sz="3800" b="1" spc="-250" dirty="0">
                <a:latin typeface="Verdana"/>
                <a:cs typeface="Verdana"/>
              </a:rPr>
              <a:t>N</a:t>
            </a:r>
            <a:r>
              <a:rPr sz="3800" b="1" spc="-840" dirty="0">
                <a:latin typeface="Verdana"/>
                <a:cs typeface="Verdana"/>
              </a:rPr>
              <a:t>I</a:t>
            </a:r>
            <a:r>
              <a:rPr sz="3800" b="1" spc="-250" dirty="0">
                <a:latin typeface="Verdana"/>
                <a:cs typeface="Verdana"/>
              </a:rPr>
              <a:t>N</a:t>
            </a:r>
            <a:r>
              <a:rPr sz="3800" b="1" spc="-254" dirty="0">
                <a:latin typeface="Verdana"/>
                <a:cs typeface="Verdana"/>
              </a:rPr>
              <a:t>G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812" y="1476328"/>
            <a:ext cx="33705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60%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events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50390" y="9635353"/>
            <a:ext cx="5853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Collinearity</a:t>
            </a:r>
            <a:r>
              <a:rPr sz="30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sz="30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predictors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589" y="9353711"/>
            <a:ext cx="75031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Correlation</a:t>
            </a:r>
            <a:r>
              <a:rPr sz="30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dropped</a:t>
            </a:r>
            <a:r>
              <a:rPr sz="30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predictors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087" y="1019128"/>
            <a:ext cx="17341215" cy="277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  <a:tabLst>
                <a:tab pos="15271750" algn="l"/>
              </a:tabLst>
            </a:pPr>
            <a:r>
              <a:rPr sz="30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-We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dropping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those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columns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60%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outliers,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i.e.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-999.0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endParaRPr sz="3000">
              <a:latin typeface="Lucida Sans Unicode"/>
              <a:cs typeface="Lucida Sans Unicode"/>
            </a:endParaRPr>
          </a:p>
          <a:p>
            <a:pPr marL="234950" marR="5080" indent="-104139">
              <a:lnSpc>
                <a:spcPct val="116700"/>
              </a:lnSpc>
              <a:spcBef>
                <a:spcPts val="2170"/>
              </a:spcBef>
            </a:pPr>
            <a:r>
              <a:rPr sz="30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trained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baseline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along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dropped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predictors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found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improvement, </a:t>
            </a:r>
            <a:r>
              <a:rPr sz="3000" spc="-9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thus</a:t>
            </a:r>
            <a:r>
              <a:rPr sz="30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insignificant</a:t>
            </a: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0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-We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standardize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predictor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choose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upscaling(SMOTE)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method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0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imbalance</a:t>
            </a:r>
            <a:endParaRPr sz="3000">
              <a:latin typeface="Lucida Sans Unicode"/>
              <a:cs typeface="Lucida Sans Unicode"/>
            </a:endParaRPr>
          </a:p>
          <a:p>
            <a:pPr marL="150495">
              <a:lnSpc>
                <a:spcPct val="100000"/>
              </a:lnSpc>
              <a:spcBef>
                <a:spcPts val="300"/>
              </a:spcBef>
            </a:pPr>
            <a:r>
              <a:rPr sz="3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treatment</a:t>
            </a:r>
            <a:endParaRPr sz="30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90683" y="4838270"/>
            <a:ext cx="1724660" cy="419734"/>
            <a:chOff x="9090683" y="4838270"/>
            <a:chExt cx="1724660" cy="419734"/>
          </a:xfrm>
        </p:grpSpPr>
        <p:sp>
          <p:nvSpPr>
            <p:cNvPr id="12" name="object 12"/>
            <p:cNvSpPr/>
            <p:nvPr/>
          </p:nvSpPr>
          <p:spPr>
            <a:xfrm>
              <a:off x="9143093" y="5047842"/>
              <a:ext cx="1671955" cy="0"/>
            </a:xfrm>
            <a:custGeom>
              <a:avLst/>
              <a:gdLst/>
              <a:ahLst/>
              <a:cxnLst/>
              <a:rect l="l" t="t" r="r" b="b"/>
              <a:pathLst>
                <a:path w="1671954">
                  <a:moveTo>
                    <a:pt x="1671685" y="0"/>
                  </a:moveTo>
                  <a:lnTo>
                    <a:pt x="0" y="0"/>
                  </a:lnTo>
                </a:path>
              </a:pathLst>
            </a:custGeom>
            <a:ln w="104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3092" y="4890679"/>
              <a:ext cx="210185" cy="314325"/>
            </a:xfrm>
            <a:custGeom>
              <a:avLst/>
              <a:gdLst/>
              <a:ahLst/>
              <a:cxnLst/>
              <a:rect l="l" t="t" r="r" b="b"/>
              <a:pathLst>
                <a:path w="210184" h="314325">
                  <a:moveTo>
                    <a:pt x="209676" y="314325"/>
                  </a:moveTo>
                  <a:lnTo>
                    <a:pt x="0" y="157162"/>
                  </a:lnTo>
                  <a:lnTo>
                    <a:pt x="209676" y="0"/>
                  </a:lnTo>
                </a:path>
              </a:pathLst>
            </a:custGeom>
            <a:ln w="1048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466" y="4204904"/>
            <a:ext cx="5476874" cy="5248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177" y="408675"/>
            <a:ext cx="15157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00" dirty="0">
                <a:latin typeface="Tahoma"/>
                <a:cs typeface="Tahoma"/>
              </a:rPr>
              <a:t>M</a:t>
            </a:r>
            <a:r>
              <a:rPr sz="3800" b="1" spc="25" dirty="0">
                <a:latin typeface="Tahoma"/>
                <a:cs typeface="Tahoma"/>
              </a:rPr>
              <a:t>o</a:t>
            </a:r>
            <a:r>
              <a:rPr sz="3800" b="1" spc="55" dirty="0">
                <a:latin typeface="Tahoma"/>
                <a:cs typeface="Tahoma"/>
              </a:rPr>
              <a:t>d</a:t>
            </a:r>
            <a:r>
              <a:rPr sz="3800" b="1" spc="-40" dirty="0">
                <a:latin typeface="Tahoma"/>
                <a:cs typeface="Tahoma"/>
              </a:rPr>
              <a:t>e</a:t>
            </a:r>
            <a:r>
              <a:rPr sz="3800" b="1" spc="25" dirty="0">
                <a:latin typeface="Tahoma"/>
                <a:cs typeface="Tahoma"/>
              </a:rPr>
              <a:t>l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091" y="890064"/>
            <a:ext cx="12931140" cy="535305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680"/>
              </a:spcBef>
            </a:pPr>
            <a:r>
              <a:rPr sz="30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four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models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try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tune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hyperparameters</a:t>
            </a:r>
            <a:endParaRPr sz="3000">
              <a:latin typeface="Lucida Sans Unicode"/>
              <a:cs typeface="Lucida Sans Unicode"/>
            </a:endParaRPr>
          </a:p>
          <a:p>
            <a:pPr marL="473075">
              <a:lnSpc>
                <a:spcPct val="100000"/>
              </a:lnSpc>
              <a:spcBef>
                <a:spcPts val="1680"/>
              </a:spcBef>
            </a:pPr>
            <a:r>
              <a:rPr sz="3200" spc="-64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2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spc="35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3200">
              <a:latin typeface="Lucida Sans Unicode"/>
              <a:cs typeface="Lucida Sans Unicode"/>
            </a:endParaRPr>
          </a:p>
          <a:p>
            <a:pPr marL="482600">
              <a:lnSpc>
                <a:spcPct val="100000"/>
              </a:lnSpc>
              <a:spcBef>
                <a:spcPts val="1625"/>
              </a:spcBef>
            </a:pPr>
            <a:r>
              <a:rPr sz="3200" spc="-64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3200">
              <a:latin typeface="Lucida Sans Unicode"/>
              <a:cs typeface="Lucida Sans Unicode"/>
            </a:endParaRPr>
          </a:p>
          <a:p>
            <a:pPr marL="459105">
              <a:lnSpc>
                <a:spcPct val="100000"/>
              </a:lnSpc>
              <a:spcBef>
                <a:spcPts val="1070"/>
              </a:spcBef>
            </a:pPr>
            <a:r>
              <a:rPr sz="3200" spc="-64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3200">
              <a:latin typeface="Lucida Sans Unicode"/>
              <a:cs typeface="Lucida Sans Unicode"/>
            </a:endParaRPr>
          </a:p>
          <a:p>
            <a:pPr marL="443230">
              <a:lnSpc>
                <a:spcPct val="100000"/>
              </a:lnSpc>
              <a:spcBef>
                <a:spcPts val="1070"/>
              </a:spcBef>
            </a:pP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-AdaBoost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800" b="1" spc="-42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800" b="1" spc="-1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800" b="1" spc="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8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800" b="1" spc="-27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8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800" b="1" spc="10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229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00" b="1" spc="-27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00" b="1" spc="-7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8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800" spc="41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8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-3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3800">
              <a:latin typeface="Lucida Sans Unicode"/>
              <a:cs typeface="Lucida Sans Unicode"/>
            </a:endParaRPr>
          </a:p>
          <a:p>
            <a:pPr marL="303530">
              <a:lnSpc>
                <a:spcPct val="100000"/>
              </a:lnSpc>
              <a:spcBef>
                <a:spcPts val="1639"/>
              </a:spcBef>
            </a:pPr>
            <a:r>
              <a:rPr sz="3200" spc="-64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0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9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200" spc="-455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3200">
              <a:latin typeface="Lucida Sans Unicode"/>
              <a:cs typeface="Lucida Sans Unicode"/>
            </a:endParaRPr>
          </a:p>
          <a:p>
            <a:pPr marL="292735">
              <a:lnSpc>
                <a:spcPct val="100000"/>
              </a:lnSpc>
              <a:spcBef>
                <a:spcPts val="545"/>
              </a:spcBef>
            </a:pPr>
            <a:r>
              <a:rPr sz="3200" spc="-64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9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2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320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5364" y="9493290"/>
            <a:ext cx="70561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ROC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curve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Logistic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29" y="292817"/>
            <a:ext cx="6191249" cy="4210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0448" y="4859532"/>
            <a:ext cx="5429249" cy="52768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730" y="714439"/>
            <a:ext cx="36398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310" dirty="0">
                <a:latin typeface="Tahoma"/>
                <a:cs typeface="Tahoma"/>
              </a:rPr>
              <a:t>2</a:t>
            </a:r>
            <a:r>
              <a:rPr sz="3800" b="1" spc="-145" dirty="0">
                <a:latin typeface="Tahoma"/>
                <a:cs typeface="Tahoma"/>
              </a:rPr>
              <a:t>.</a:t>
            </a:r>
            <a:r>
              <a:rPr sz="3800" b="1" spc="15" dirty="0">
                <a:latin typeface="Tahoma"/>
                <a:cs typeface="Tahoma"/>
              </a:rPr>
              <a:t>D</a:t>
            </a:r>
            <a:r>
              <a:rPr sz="3800" b="1" spc="-40" dirty="0">
                <a:latin typeface="Tahoma"/>
                <a:cs typeface="Tahoma"/>
              </a:rPr>
              <a:t>e</a:t>
            </a:r>
            <a:r>
              <a:rPr sz="3800" b="1" spc="100" dirty="0">
                <a:latin typeface="Tahoma"/>
                <a:cs typeface="Tahoma"/>
              </a:rPr>
              <a:t>c</a:t>
            </a:r>
            <a:r>
              <a:rPr sz="3800" b="1" spc="-50" dirty="0">
                <a:latin typeface="Tahoma"/>
                <a:cs typeface="Tahoma"/>
              </a:rPr>
              <a:t>i</a:t>
            </a:r>
            <a:r>
              <a:rPr sz="3800" b="1" spc="-75" dirty="0">
                <a:latin typeface="Tahoma"/>
                <a:cs typeface="Tahoma"/>
              </a:rPr>
              <a:t>s</a:t>
            </a:r>
            <a:r>
              <a:rPr sz="3800" b="1" spc="-50" dirty="0">
                <a:latin typeface="Tahoma"/>
                <a:cs typeface="Tahoma"/>
              </a:rPr>
              <a:t>i</a:t>
            </a:r>
            <a:r>
              <a:rPr sz="3800" b="1" spc="25" dirty="0">
                <a:latin typeface="Tahoma"/>
                <a:cs typeface="Tahoma"/>
              </a:rPr>
              <a:t>o</a:t>
            </a:r>
            <a:r>
              <a:rPr sz="3800" b="1" spc="-40" dirty="0">
                <a:latin typeface="Tahoma"/>
                <a:cs typeface="Tahoma"/>
              </a:rPr>
              <a:t>n</a:t>
            </a:r>
            <a:r>
              <a:rPr sz="3800" b="1" spc="-220" dirty="0">
                <a:latin typeface="Tahoma"/>
                <a:cs typeface="Tahoma"/>
              </a:rPr>
              <a:t> </a:t>
            </a:r>
            <a:r>
              <a:rPr sz="3800" b="1" spc="-85" dirty="0">
                <a:latin typeface="Tahoma"/>
                <a:cs typeface="Tahoma"/>
              </a:rPr>
              <a:t>T</a:t>
            </a:r>
            <a:r>
              <a:rPr sz="3800" b="1" spc="-50" dirty="0">
                <a:latin typeface="Tahoma"/>
                <a:cs typeface="Tahoma"/>
              </a:rPr>
              <a:t>r</a:t>
            </a:r>
            <a:r>
              <a:rPr sz="3800" b="1" spc="-40" dirty="0">
                <a:latin typeface="Tahoma"/>
                <a:cs typeface="Tahoma"/>
              </a:rPr>
              <a:t>e</a:t>
            </a:r>
            <a:r>
              <a:rPr sz="3800" b="1" spc="-35" dirty="0">
                <a:latin typeface="Tahoma"/>
                <a:cs typeface="Tahoma"/>
              </a:rPr>
              <a:t>e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933" y="1654927"/>
            <a:ext cx="5843905" cy="99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ts val="3810"/>
              </a:lnSpc>
              <a:spcBef>
                <a:spcPts val="100"/>
              </a:spcBef>
            </a:pPr>
            <a:r>
              <a:rPr sz="3200" spc="-64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0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9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2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3200" spc="-27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ts val="3810"/>
              </a:lnSpc>
            </a:pPr>
            <a:r>
              <a:rPr sz="3200" spc="-64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9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2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3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891" y="6099034"/>
            <a:ext cx="9533890" cy="16573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15" marR="5080" indent="-6350">
              <a:lnSpc>
                <a:spcPts val="4040"/>
              </a:lnSpc>
              <a:spcBef>
                <a:spcPts val="265"/>
              </a:spcBef>
            </a:pP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g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 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34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3400">
              <a:latin typeface="Lucida Sans Unicode"/>
              <a:cs typeface="Lucida Sans Unicode"/>
            </a:endParaRPr>
          </a:p>
          <a:p>
            <a:pPr marL="17780">
              <a:lnSpc>
                <a:spcPct val="100000"/>
              </a:lnSpc>
              <a:spcBef>
                <a:spcPts val="525"/>
              </a:spcBef>
            </a:pP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2313" y="548007"/>
            <a:ext cx="6038849" cy="5924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243" y="2004551"/>
            <a:ext cx="7086599" cy="5924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5304" y="8674622"/>
            <a:ext cx="66262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sz="29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9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9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29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29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unimportant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841" y="450281"/>
            <a:ext cx="7736840" cy="110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75"/>
              </a:lnSpc>
              <a:spcBef>
                <a:spcPts val="100"/>
              </a:spcBef>
            </a:pPr>
            <a:r>
              <a:rPr sz="5700" b="1" spc="-270" baseline="2192" dirty="0">
                <a:latin typeface="Tahoma"/>
                <a:cs typeface="Tahoma"/>
              </a:rPr>
              <a:t>3</a:t>
            </a:r>
            <a:r>
              <a:rPr sz="5700" b="1" spc="-217" baseline="2192" dirty="0">
                <a:latin typeface="Tahoma"/>
                <a:cs typeface="Tahoma"/>
              </a:rPr>
              <a:t>.</a:t>
            </a:r>
            <a:r>
              <a:rPr sz="5700" b="1" spc="-345" baseline="2192" dirty="0">
                <a:latin typeface="Tahoma"/>
                <a:cs typeface="Tahoma"/>
              </a:rPr>
              <a:t>R</a:t>
            </a:r>
            <a:r>
              <a:rPr sz="5700" b="1" spc="-187" baseline="2192" dirty="0">
                <a:latin typeface="Tahoma"/>
                <a:cs typeface="Tahoma"/>
              </a:rPr>
              <a:t>a</a:t>
            </a:r>
            <a:r>
              <a:rPr sz="5700" b="1" spc="-67" baseline="2192" dirty="0">
                <a:latin typeface="Tahoma"/>
                <a:cs typeface="Tahoma"/>
              </a:rPr>
              <a:t>n</a:t>
            </a:r>
            <a:r>
              <a:rPr sz="5700" b="1" spc="82" baseline="2192" dirty="0">
                <a:latin typeface="Tahoma"/>
                <a:cs typeface="Tahoma"/>
              </a:rPr>
              <a:t>d</a:t>
            </a:r>
            <a:r>
              <a:rPr sz="5700" b="1" spc="37" baseline="2192" dirty="0">
                <a:latin typeface="Tahoma"/>
                <a:cs typeface="Tahoma"/>
              </a:rPr>
              <a:t>o</a:t>
            </a:r>
            <a:r>
              <a:rPr sz="5700" b="1" spc="-127" baseline="2192" dirty="0">
                <a:latin typeface="Tahoma"/>
                <a:cs typeface="Tahoma"/>
              </a:rPr>
              <a:t>m</a:t>
            </a:r>
            <a:r>
              <a:rPr sz="5700" b="1" spc="-330" baseline="2192" dirty="0">
                <a:latin typeface="Tahoma"/>
                <a:cs typeface="Tahoma"/>
              </a:rPr>
              <a:t> </a:t>
            </a:r>
            <a:r>
              <a:rPr sz="5700" b="1" spc="-30" baseline="2192" dirty="0">
                <a:latin typeface="Tahoma"/>
                <a:cs typeface="Tahoma"/>
              </a:rPr>
              <a:t>F</a:t>
            </a:r>
            <a:r>
              <a:rPr sz="5700" b="1" spc="37" baseline="2192" dirty="0">
                <a:latin typeface="Tahoma"/>
                <a:cs typeface="Tahoma"/>
              </a:rPr>
              <a:t>o</a:t>
            </a:r>
            <a:r>
              <a:rPr sz="5700" b="1" spc="-75" baseline="2192" dirty="0">
                <a:latin typeface="Tahoma"/>
                <a:cs typeface="Tahoma"/>
              </a:rPr>
              <a:t>r</a:t>
            </a:r>
            <a:r>
              <a:rPr sz="5700" b="1" spc="-60" baseline="2192" dirty="0">
                <a:latin typeface="Tahoma"/>
                <a:cs typeface="Tahoma"/>
              </a:rPr>
              <a:t>e</a:t>
            </a:r>
            <a:r>
              <a:rPr sz="5700" b="1" spc="-112" baseline="2192" dirty="0">
                <a:latin typeface="Tahoma"/>
                <a:cs typeface="Tahoma"/>
              </a:rPr>
              <a:t>s</a:t>
            </a:r>
            <a:r>
              <a:rPr sz="5700" b="1" spc="15" baseline="2192" dirty="0">
                <a:latin typeface="Tahoma"/>
                <a:cs typeface="Tahoma"/>
              </a:rPr>
              <a:t>t</a:t>
            </a:r>
            <a:r>
              <a:rPr sz="5700" b="1" spc="600" baseline="2192" dirty="0">
                <a:latin typeface="Tahoma"/>
                <a:cs typeface="Tahoma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(</a:t>
            </a:r>
            <a:r>
              <a:rPr sz="3200" spc="190" dirty="0">
                <a:latin typeface="Lucida Sans Unicode"/>
                <a:cs typeface="Lucida Sans Unicode"/>
              </a:rPr>
              <a:t>E</a:t>
            </a:r>
            <a:r>
              <a:rPr sz="3200" spc="-10" dirty="0">
                <a:latin typeface="Lucida Sans Unicode"/>
                <a:cs typeface="Lucida Sans Unicode"/>
              </a:rPr>
              <a:t>n</a:t>
            </a:r>
            <a:r>
              <a:rPr sz="3200" spc="-45" dirty="0">
                <a:latin typeface="Lucida Sans Unicode"/>
                <a:cs typeface="Lucida Sans Unicode"/>
              </a:rPr>
              <a:t>s</a:t>
            </a:r>
            <a:r>
              <a:rPr sz="3200" spc="45" dirty="0">
                <a:latin typeface="Lucida Sans Unicode"/>
                <a:cs typeface="Lucida Sans Unicode"/>
              </a:rPr>
              <a:t>e</a:t>
            </a:r>
            <a:r>
              <a:rPr sz="3200" spc="-55" dirty="0">
                <a:latin typeface="Lucida Sans Unicode"/>
                <a:cs typeface="Lucida Sans Unicode"/>
              </a:rPr>
              <a:t>m</a:t>
            </a:r>
            <a:r>
              <a:rPr sz="3200" spc="35" dirty="0">
                <a:latin typeface="Lucida Sans Unicode"/>
                <a:cs typeface="Lucida Sans Unicode"/>
              </a:rPr>
              <a:t>b</a:t>
            </a:r>
            <a:r>
              <a:rPr sz="3200" spc="5" dirty="0">
                <a:latin typeface="Lucida Sans Unicode"/>
                <a:cs typeface="Lucida Sans Unicode"/>
              </a:rPr>
              <a:t>l</a:t>
            </a:r>
            <a:r>
              <a:rPr sz="3200" spc="50" dirty="0">
                <a:latin typeface="Lucida Sans Unicode"/>
                <a:cs typeface="Lucida Sans Unicode"/>
              </a:rPr>
              <a:t>e</a:t>
            </a:r>
            <a:r>
              <a:rPr sz="3200" spc="-229" dirty="0">
                <a:latin typeface="Lucida Sans Unicode"/>
                <a:cs typeface="Lucida Sans Unicode"/>
              </a:rPr>
              <a:t> </a:t>
            </a:r>
            <a:r>
              <a:rPr sz="3200" spc="130" dirty="0">
                <a:latin typeface="Lucida Sans Unicode"/>
                <a:cs typeface="Lucida Sans Unicode"/>
              </a:rPr>
              <a:t>M</a:t>
            </a:r>
            <a:r>
              <a:rPr sz="3200" spc="5" dirty="0">
                <a:latin typeface="Lucida Sans Unicode"/>
                <a:cs typeface="Lucida Sans Unicode"/>
              </a:rPr>
              <a:t>o</a:t>
            </a:r>
            <a:r>
              <a:rPr sz="3200" spc="35" dirty="0">
                <a:latin typeface="Lucida Sans Unicode"/>
                <a:cs typeface="Lucida Sans Unicode"/>
              </a:rPr>
              <a:t>d</a:t>
            </a:r>
            <a:r>
              <a:rPr sz="3200" spc="45" dirty="0">
                <a:latin typeface="Lucida Sans Unicode"/>
                <a:cs typeface="Lucida Sans Unicode"/>
              </a:rPr>
              <a:t>e</a:t>
            </a:r>
            <a:r>
              <a:rPr sz="3200" spc="5" dirty="0">
                <a:latin typeface="Lucida Sans Unicode"/>
                <a:cs typeface="Lucida Sans Unicode"/>
              </a:rPr>
              <a:t>l</a:t>
            </a:r>
            <a:r>
              <a:rPr sz="3200" spc="-5" dirty="0">
                <a:latin typeface="Lucida Sans Unicode"/>
                <a:cs typeface="Lucida Sans Unicode"/>
              </a:rPr>
              <a:t>)</a:t>
            </a:r>
            <a:endParaRPr sz="3200">
              <a:latin typeface="Lucida Sans Unicode"/>
              <a:cs typeface="Lucida Sans Unicode"/>
            </a:endParaRPr>
          </a:p>
          <a:p>
            <a:pPr marL="445134">
              <a:lnSpc>
                <a:spcPts val="3995"/>
              </a:lnSpc>
            </a:pPr>
            <a:r>
              <a:rPr sz="3400" spc="20" dirty="0">
                <a:latin typeface="Lucida Sans Unicode"/>
                <a:cs typeface="Lucida Sans Unicode"/>
              </a:rPr>
              <a:t>with</a:t>
            </a:r>
            <a:r>
              <a:rPr sz="3400" spc="-265" dirty="0">
                <a:latin typeface="Lucida Sans Unicode"/>
                <a:cs typeface="Lucida Sans Unicode"/>
              </a:rPr>
              <a:t> </a:t>
            </a:r>
            <a:r>
              <a:rPr sz="3400" spc="10" dirty="0">
                <a:latin typeface="Lucida Sans Unicode"/>
                <a:cs typeface="Lucida Sans Unicode"/>
              </a:rPr>
              <a:t>Grid</a:t>
            </a:r>
            <a:r>
              <a:rPr sz="3400" spc="-265" dirty="0">
                <a:latin typeface="Lucida Sans Unicode"/>
                <a:cs typeface="Lucida Sans Unicode"/>
              </a:rPr>
              <a:t> </a:t>
            </a:r>
            <a:r>
              <a:rPr sz="3400" spc="75" dirty="0">
                <a:latin typeface="Lucida Sans Unicode"/>
                <a:cs typeface="Lucida Sans Unicode"/>
              </a:rPr>
              <a:t>Search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0323" y="6910559"/>
            <a:ext cx="6141720" cy="30562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1712595">
              <a:lnSpc>
                <a:spcPts val="3829"/>
              </a:lnSpc>
              <a:spcBef>
                <a:spcPts val="434"/>
              </a:spcBef>
            </a:pPr>
            <a:r>
              <a:rPr sz="3400" spc="37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spc="-34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844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sz="3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8  </a:t>
            </a:r>
            <a:r>
              <a:rPr sz="34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Configuration:</a:t>
            </a:r>
            <a:endParaRPr sz="3400">
              <a:latin typeface="Lucida Sans Unicode"/>
              <a:cs typeface="Lucida Sans Unicode"/>
            </a:endParaRPr>
          </a:p>
          <a:p>
            <a:pPr marL="349250">
              <a:lnSpc>
                <a:spcPts val="3729"/>
              </a:lnSpc>
            </a:pP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3400">
              <a:latin typeface="Lucida Sans Unicode"/>
              <a:cs typeface="Lucida Sans Unicode"/>
            </a:endParaRPr>
          </a:p>
          <a:p>
            <a:pPr marL="349250" marR="1456690" indent="33655">
              <a:lnSpc>
                <a:spcPts val="3900"/>
              </a:lnSpc>
              <a:spcBef>
                <a:spcPts val="395"/>
              </a:spcBef>
            </a:pP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5 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trees: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50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ts val="3940"/>
              </a:lnSpc>
            </a:pPr>
            <a:r>
              <a:rPr sz="34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AUC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RUC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curve: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0.92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9169" y="4203849"/>
            <a:ext cx="7181849" cy="4800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264" y="429322"/>
            <a:ext cx="27628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65" dirty="0">
                <a:latin typeface="Tahoma"/>
                <a:cs typeface="Tahoma"/>
              </a:rPr>
              <a:t>4</a:t>
            </a:r>
            <a:r>
              <a:rPr sz="3800" b="1" spc="-145" dirty="0">
                <a:latin typeface="Tahoma"/>
                <a:cs typeface="Tahoma"/>
              </a:rPr>
              <a:t>.</a:t>
            </a:r>
            <a:r>
              <a:rPr sz="3800" b="1" spc="35" dirty="0">
                <a:latin typeface="Tahoma"/>
                <a:cs typeface="Tahoma"/>
              </a:rPr>
              <a:t>A</a:t>
            </a:r>
            <a:r>
              <a:rPr sz="3800" b="1" spc="55" dirty="0">
                <a:latin typeface="Tahoma"/>
                <a:cs typeface="Tahoma"/>
              </a:rPr>
              <a:t>d</a:t>
            </a:r>
            <a:r>
              <a:rPr sz="3800" b="1" spc="-125" dirty="0">
                <a:latin typeface="Tahoma"/>
                <a:cs typeface="Tahoma"/>
              </a:rPr>
              <a:t>a</a:t>
            </a:r>
            <a:r>
              <a:rPr sz="3800" b="1" spc="40" dirty="0">
                <a:latin typeface="Tahoma"/>
                <a:cs typeface="Tahoma"/>
              </a:rPr>
              <a:t>B</a:t>
            </a:r>
            <a:r>
              <a:rPr sz="3800" b="1" spc="25" dirty="0">
                <a:latin typeface="Tahoma"/>
                <a:cs typeface="Tahoma"/>
              </a:rPr>
              <a:t>oo</a:t>
            </a:r>
            <a:r>
              <a:rPr sz="3800" b="1" spc="-75" dirty="0">
                <a:latin typeface="Tahoma"/>
                <a:cs typeface="Tahoma"/>
              </a:rPr>
              <a:t>s</a:t>
            </a:r>
            <a:r>
              <a:rPr sz="3800" b="1" spc="10" dirty="0">
                <a:latin typeface="Tahoma"/>
                <a:cs typeface="Tahoma"/>
              </a:rPr>
              <a:t>t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247" y="1116140"/>
            <a:ext cx="15840075" cy="274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 marR="5227955" indent="-10160">
              <a:lnSpc>
                <a:spcPct val="139600"/>
              </a:lnSpc>
              <a:spcBef>
                <a:spcPts val="100"/>
              </a:spcBef>
            </a:pPr>
            <a:r>
              <a:rPr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Decision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Tree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maximum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depth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weak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learner </a:t>
            </a:r>
            <a:r>
              <a:rPr sz="3000" spc="-9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F1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weak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learner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74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0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0.758</a:t>
            </a:r>
            <a:endParaRPr sz="3000">
              <a:latin typeface="Lucida Sans Unicode"/>
              <a:cs typeface="Lucida Sans Unicode"/>
            </a:endParaRPr>
          </a:p>
          <a:p>
            <a:pPr marL="133985" marR="5080" indent="-121920">
              <a:lnSpc>
                <a:spcPct val="115799"/>
              </a:lnSpc>
              <a:spcBef>
                <a:spcPts val="1915"/>
              </a:spcBef>
            </a:pPr>
            <a:r>
              <a:rPr sz="34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encounter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almost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plateau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region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F1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3400" spc="-10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estimators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become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100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379" y="5165955"/>
            <a:ext cx="9730105" cy="144907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795"/>
              </a:spcBef>
            </a:pP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_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g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844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34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3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9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320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sz="320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694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Lucida Sans Unicode</vt:lpstr>
      <vt:lpstr>Tahoma</vt:lpstr>
      <vt:lpstr>Verdana</vt:lpstr>
      <vt:lpstr>Office Theme</vt:lpstr>
      <vt:lpstr>Higgs Boson Challenge</vt:lpstr>
      <vt:lpstr>Problem Statement</vt:lpstr>
      <vt:lpstr>DATASET</vt:lpstr>
      <vt:lpstr>EDA(EXPLORATORY DATA ANALYSIS)</vt:lpstr>
      <vt:lpstr>DATA CLEANING</vt:lpstr>
      <vt:lpstr>Model</vt:lpstr>
      <vt:lpstr>2.Decision Tree</vt:lpstr>
      <vt:lpstr>3.Random Forest (Ensemble Model) with Grid Search</vt:lpstr>
      <vt:lpstr>4.AdaBoost</vt:lpstr>
      <vt:lpstr>Experimention/Observation</vt:lpstr>
      <vt:lpstr>Model Selection</vt:lpstr>
      <vt:lpstr>Prediction on Unseen data We performed the same preprocessing on the test dataset as the train dataset  We classified the events as signal and background events for the test dataset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Higgs Boson Challenge</dc:title>
  <dc:creator>AMEY BHATUSE</dc:creator>
  <cp:keywords>DAFPwGFA8K4,BAEw6V9SSfw</cp:keywords>
  <cp:lastModifiedBy>007</cp:lastModifiedBy>
  <cp:revision>4</cp:revision>
  <dcterms:created xsi:type="dcterms:W3CDTF">2022-10-22T15:51:24Z</dcterms:created>
  <dcterms:modified xsi:type="dcterms:W3CDTF">2022-10-22T16:48:39Z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2022-10-22T00:00:00Z</vt:filetime>
  </property>
  <property fmtid="{D5CDD505-2E9C-101B-9397-08002B2CF9AE}" pid="3" name="Creator">
    <vt:lpwstr>Canva</vt:lpwstr>
  </property>
  <property fmtid="{D5CDD505-2E9C-101B-9397-08002B2CF9AE}" pid="4" name="LastSaved">
    <vt:filetime>2022-10-22T00:00:00Z</vt:filetime>
  </property>
</Properties>
</file>