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7"/>
  </p:notesMasterIdLst>
  <p:handoutMasterIdLst>
    <p:handoutMasterId r:id="rId18"/>
  </p:handoutMasterIdLst>
  <p:sldIdLst>
    <p:sldId id="2549" r:id="rId2"/>
    <p:sldId id="2554" r:id="rId3"/>
    <p:sldId id="2563" r:id="rId4"/>
    <p:sldId id="2558" r:id="rId5"/>
    <p:sldId id="2538" r:id="rId6"/>
    <p:sldId id="2551" r:id="rId7"/>
    <p:sldId id="2564" r:id="rId8"/>
    <p:sldId id="2566" r:id="rId9"/>
    <p:sldId id="2556" r:id="rId10"/>
    <p:sldId id="2562" r:id="rId11"/>
    <p:sldId id="2559" r:id="rId12"/>
    <p:sldId id="2561" r:id="rId13"/>
    <p:sldId id="271" r:id="rId14"/>
    <p:sldId id="2565" r:id="rId15"/>
    <p:sldId id="25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5AE76"/>
    <a:srgbClr val="2F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34" autoAdjust="0"/>
  </p:normalViewPr>
  <p:slideViewPr>
    <p:cSldViewPr snapToGrid="0">
      <p:cViewPr varScale="1">
        <p:scale>
          <a:sx n="59" d="100"/>
          <a:sy n="59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Sharma" userId="a02c533d576e4f0c" providerId="LiveId" clId="{1B18F934-37A0-4F01-B32F-68121BD30A3E}"/>
    <pc:docChg chg="undo custSel mod modSld">
      <pc:chgData name="Rahul Sharma" userId="a02c533d576e4f0c" providerId="LiveId" clId="{1B18F934-37A0-4F01-B32F-68121BD30A3E}" dt="2020-08-17T06:58:36.311" v="2"/>
      <pc:docMkLst>
        <pc:docMk/>
      </pc:docMkLst>
      <pc:sldChg chg="modSp mod">
        <pc:chgData name="Rahul Sharma" userId="a02c533d576e4f0c" providerId="LiveId" clId="{1B18F934-37A0-4F01-B32F-68121BD30A3E}" dt="2020-08-17T06:58:27.957" v="1" actId="20577"/>
        <pc:sldMkLst>
          <pc:docMk/>
          <pc:sldMk cId="1564110906" sldId="2549"/>
        </pc:sldMkLst>
        <pc:spChg chg="mod">
          <ac:chgData name="Rahul Sharma" userId="a02c533d576e4f0c" providerId="LiveId" clId="{1B18F934-37A0-4F01-B32F-68121BD30A3E}" dt="2020-08-17T06:58:27.957" v="1" actId="20577"/>
          <ac:spMkLst>
            <pc:docMk/>
            <pc:sldMk cId="1564110906" sldId="2549"/>
            <ac:spMk id="5" creationId="{1E7C09F3-1BE8-0445-A3C4-9C100D32B8D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2400" dirty="0">
              <a:solidFill>
                <a:schemeClr val="bg1"/>
              </a:solidFill>
            </a:rPr>
            <a:t>Amazon</a:t>
          </a: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1701CF-77C7-46C0-A913-8CC39517BAB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2400" dirty="0">
              <a:solidFill>
                <a:schemeClr val="bg1"/>
              </a:solidFill>
            </a:rPr>
            <a:t>Kellogg's</a:t>
          </a: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2400" dirty="0">
              <a:solidFill>
                <a:schemeClr val="bg1"/>
              </a:solidFill>
            </a:rPr>
            <a:t>Airbnb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921081-529B-4D1C-83A4-C416BB4C5224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  <a:p>
          <a:endParaRPr lang="en-US" dirty="0">
            <a:solidFill>
              <a:schemeClr val="bg1"/>
            </a:solidFill>
          </a:endParaRP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B04A44-4013-4CA7-90FD-29AFC3C15E37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  <a:p>
          <a:endParaRPr lang="en-US" dirty="0">
            <a:solidFill>
              <a:schemeClr val="bg1"/>
            </a:solidFill>
          </a:endParaRP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2400" dirty="0">
              <a:solidFill>
                <a:schemeClr val="bg1"/>
              </a:solidFill>
            </a:rPr>
            <a:t>Adobe</a:t>
          </a: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AEE5C11-34AE-4EB7-8907-9BED418EA471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  <a:p>
          <a:endParaRPr lang="en-US" dirty="0">
            <a:solidFill>
              <a:schemeClr val="bg1"/>
            </a:solidFill>
          </a:endParaRP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0" i="1" dirty="0">
              <a:solidFill>
                <a:schemeClr val="bg1"/>
              </a:solidFill>
            </a:rPr>
            <a:t>General Electric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US" b="0" i="1" dirty="0">
              <a:solidFill>
                <a:schemeClr val="bg1"/>
              </a:solidFill>
            </a:rPr>
            <a:t>NETFLIX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EA069F3-397F-40D5-94A6-32C3E355C277}">
      <dgm:prSet/>
      <dgm:spPr/>
      <dgm:t>
        <a:bodyPr anchor="t"/>
        <a:lstStyle/>
        <a:p>
          <a:endParaRPr lang="en-US" i="1" dirty="0">
            <a:solidFill>
              <a:schemeClr val="bg1"/>
            </a:solidFill>
          </a:endParaRP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E529C6E-C939-479A-A075-9E9B02837B50}">
      <dgm:prSet/>
      <dgm:spPr/>
      <dgm:t>
        <a:bodyPr anchor="b"/>
        <a:lstStyle/>
        <a:p>
          <a:endParaRPr lang="en-US" dirty="0">
            <a:solidFill>
              <a:schemeClr val="bg1"/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/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/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/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/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987E6208-6FBF-4818-8D82-020440E776B4}" type="presOf" srcId="{9DCEA5FC-4640-45AF-B712-7A4FD94AEF0D}" destId="{85C50C56-6DC8-4C47-8DBC-4FD6B1554AA4}" srcOrd="0" destOrd="0" presId="urn:microsoft.com/office/officeart/2017/3/layout/DropPinTimeline"/>
    <dgm:cxn modelId="{995FAD0D-905C-4246-BEA6-E4CD468035A2}" type="presOf" srcId="{096A9AF0-0DAE-4EB3-B448-4501DA034F4A}" destId="{C1E34084-406C-48D5-88FE-7226282DBC49}" srcOrd="0" destOrd="0" presId="urn:microsoft.com/office/officeart/2017/3/layout/DropPinTimeline"/>
    <dgm:cxn modelId="{60631413-8B80-40CB-9203-B81CD7EC7CD0}" type="presOf" srcId="{1E529C6E-C939-479A-A075-9E9B02837B50}" destId="{5C5070CD-E29E-4F50-9A43-342A2DE968FF}" srcOrd="0" destOrd="0" presId="urn:microsoft.com/office/officeart/2017/3/layout/DropPinTimeline"/>
    <dgm:cxn modelId="{1C1A9A2A-3385-4187-A01C-97035BFB0369}" type="presOf" srcId="{A2560FD2-F12F-4A06-A96F-B86674952111}" destId="{6FED4196-A0D3-4E5C-83DA-99291A8FFFC3}" srcOrd="0" destOrd="0" presId="urn:microsoft.com/office/officeart/2017/3/layout/DropPinTimeline"/>
    <dgm:cxn modelId="{2CC2803D-31E2-494C-ADFC-FD81060C6D02}" type="presOf" srcId="{2AEE5C11-34AE-4EB7-8907-9BED418EA471}" destId="{D1646913-A3FA-4470-A3E9-C64B0A13A62A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63AB0265-EE84-426B-AD79-2D63AA53D68A}" type="presOf" srcId="{683CC5F6-E9B5-49F2-909E-A68D38896308}" destId="{4EB3AA5C-1289-44C6-9F3E-859ABA28E18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30821C78-AFB0-420D-8288-048EDC6649CD}" type="presOf" srcId="{212ADAAB-D5CB-4BBC-8DAF-7340FD334994}" destId="{6EC2FC68-E1B8-4274-8090-C2C96A4CD82C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17EA6585-A3CA-49D9-A4E8-4EA5E8670A02}" type="presOf" srcId="{4EA069F3-397F-40D5-94A6-32C3E355C277}" destId="{FC8603F2-85FC-4134-978C-4054E468209C}" srcOrd="0" destOrd="0" presId="urn:microsoft.com/office/officeart/2017/3/layout/DropPinTimeline"/>
    <dgm:cxn modelId="{D0B1DC87-C933-4D24-BC28-BB96D1BE402A}" type="presOf" srcId="{CA6B1BA0-B2FC-48AD-8EDA-F4AAA4AF2782}" destId="{3DA36ABE-9810-4ED4-9A55-2905E7588D06}" srcOrd="0" destOrd="0" presId="urn:microsoft.com/office/officeart/2017/3/layout/DropPinTimeline"/>
    <dgm:cxn modelId="{07F9AA91-E82B-4509-B7B2-312257F1270F}" type="presOf" srcId="{92921081-529B-4D1C-83A4-C416BB4C5224}" destId="{B608C5A1-CE9E-4410-9F2F-F714CC6AB069}" srcOrd="0" destOrd="0" presId="urn:microsoft.com/office/officeart/2017/3/layout/DropPinTimeline"/>
    <dgm:cxn modelId="{4731C8A4-66FB-42EB-9357-E1DC5B2CFC3F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87DFA5B7-83B7-4BCA-980A-FF288AD983E5}" type="presOf" srcId="{3CB04A44-4013-4CA7-90FD-29AFC3C15E37}" destId="{FE564261-183D-47F9-8E7E-BCFC5023A815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CB3F12BF-FFAB-4B6B-8AD9-1C5C1364E3A8}" type="presOf" srcId="{63085546-7C7C-4B3E-ABEB-2669F1A65FB2}" destId="{7A5D3400-AF5B-4297-8592-4C1EDB9D0973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7855D799-B7F1-42C4-B51A-6BAB4463E7AA}" type="presParOf" srcId="{7A5D3400-AF5B-4297-8592-4C1EDB9D0973}" destId="{BD204284-1F7C-4D58-BC79-8C2DEE7E9FAF}" srcOrd="0" destOrd="0" presId="urn:microsoft.com/office/officeart/2017/3/layout/DropPinTimeline"/>
    <dgm:cxn modelId="{5021CA74-DA6D-41C1-AB77-3DFDC0F87B9D}" type="presParOf" srcId="{7A5D3400-AF5B-4297-8592-4C1EDB9D0973}" destId="{46A6B157-7198-41C4-9D25-C4F8885F1B6F}" srcOrd="1" destOrd="0" presId="urn:microsoft.com/office/officeart/2017/3/layout/DropPinTimeline"/>
    <dgm:cxn modelId="{71EE67DA-1AFB-47E2-AE9F-162E771373B8}" type="presParOf" srcId="{46A6B157-7198-41C4-9D25-C4F8885F1B6F}" destId="{578E6A06-6F61-48BD-9F1A-48E731D6E26D}" srcOrd="0" destOrd="0" presId="urn:microsoft.com/office/officeart/2017/3/layout/DropPinTimeline"/>
    <dgm:cxn modelId="{DC74F29E-5521-4E9A-AE99-15A4777F9679}" type="presParOf" srcId="{578E6A06-6F61-48BD-9F1A-48E731D6E26D}" destId="{9F727168-E825-43C1-AF50-41E115F59C0C}" srcOrd="0" destOrd="0" presId="urn:microsoft.com/office/officeart/2017/3/layout/DropPinTimeline"/>
    <dgm:cxn modelId="{0F3C3050-EEFA-491F-B6D7-F4FC47260C29}" type="presParOf" srcId="{578E6A06-6F61-48BD-9F1A-48E731D6E26D}" destId="{0C380CA5-521A-4949-A022-450DA9C217F5}" srcOrd="1" destOrd="0" presId="urn:microsoft.com/office/officeart/2017/3/layout/DropPinTimeline"/>
    <dgm:cxn modelId="{7A3048AA-FDF2-4867-B85B-AC1915F18957}" type="presParOf" srcId="{0C380CA5-521A-4949-A022-450DA9C217F5}" destId="{19EF924A-339B-436A-9151-9C7B0B0377B9}" srcOrd="0" destOrd="0" presId="urn:microsoft.com/office/officeart/2017/3/layout/DropPinTimeline"/>
    <dgm:cxn modelId="{DA5A680B-108C-436B-9F6F-C2983AA7A769}" type="presParOf" srcId="{0C380CA5-521A-4949-A022-450DA9C217F5}" destId="{846B4BA4-33F0-43CE-A60E-B95E195AD5A9}" srcOrd="1" destOrd="0" presId="urn:microsoft.com/office/officeart/2017/3/layout/DropPinTimeline"/>
    <dgm:cxn modelId="{96B78FE3-9ABB-4A77-BABB-E52EC6124441}" type="presParOf" srcId="{578E6A06-6F61-48BD-9F1A-48E731D6E26D}" destId="{A782CF5D-A585-4990-846A-5EDBD19A9BDB}" srcOrd="2" destOrd="0" presId="urn:microsoft.com/office/officeart/2017/3/layout/DropPinTimeline"/>
    <dgm:cxn modelId="{BB2FC6F5-3544-45AC-930D-A6FC8C1198F5}" type="presParOf" srcId="{578E6A06-6F61-48BD-9F1A-48E731D6E26D}" destId="{85C50C56-6DC8-4C47-8DBC-4FD6B1554AA4}" srcOrd="3" destOrd="0" presId="urn:microsoft.com/office/officeart/2017/3/layout/DropPinTimeline"/>
    <dgm:cxn modelId="{1DF134D0-04A7-4AA1-A8CC-CBFA9135F98D}" type="presParOf" srcId="{578E6A06-6F61-48BD-9F1A-48E731D6E26D}" destId="{4F322B1B-F357-4BCD-BF34-8A0D705A1CE7}" srcOrd="4" destOrd="0" presId="urn:microsoft.com/office/officeart/2017/3/layout/DropPinTimeline"/>
    <dgm:cxn modelId="{538822C3-D342-4107-A9D5-F110AD9A616E}" type="presParOf" srcId="{578E6A06-6F61-48BD-9F1A-48E731D6E26D}" destId="{9FF32B1E-94FD-475E-9959-8E0546070C5B}" srcOrd="5" destOrd="0" presId="urn:microsoft.com/office/officeart/2017/3/layout/DropPinTimeline"/>
    <dgm:cxn modelId="{84BE10DC-749F-4BB3-BB1B-3CED24198736}" type="presParOf" srcId="{46A6B157-7198-41C4-9D25-C4F8885F1B6F}" destId="{C9E000F5-B650-46EB-A3B0-FBA6593CE548}" srcOrd="1" destOrd="0" presId="urn:microsoft.com/office/officeart/2017/3/layout/DropPinTimeline"/>
    <dgm:cxn modelId="{E7FF6C9D-05DB-49D9-BC17-49E3C7F3D181}" type="presParOf" srcId="{46A6B157-7198-41C4-9D25-C4F8885F1B6F}" destId="{64373A7D-C7A5-4C0C-9781-58743159539A}" srcOrd="2" destOrd="0" presId="urn:microsoft.com/office/officeart/2017/3/layout/DropPinTimeline"/>
    <dgm:cxn modelId="{FACF2D92-8500-4179-8F6A-C624B05FAEC1}" type="presParOf" srcId="{64373A7D-C7A5-4C0C-9781-58743159539A}" destId="{B57996C3-16BE-4CEB-B9E2-6FFC42938F41}" srcOrd="0" destOrd="0" presId="urn:microsoft.com/office/officeart/2017/3/layout/DropPinTimeline"/>
    <dgm:cxn modelId="{12FE0388-B819-4ABC-9721-3A9223FCADF4}" type="presParOf" srcId="{64373A7D-C7A5-4C0C-9781-58743159539A}" destId="{BC71368F-DA7E-405D-93AC-3A6767BF9FC6}" srcOrd="1" destOrd="0" presId="urn:microsoft.com/office/officeart/2017/3/layout/DropPinTimeline"/>
    <dgm:cxn modelId="{8D35E9BB-DA99-48E0-A867-949CAEAAA6D6}" type="presParOf" srcId="{BC71368F-DA7E-405D-93AC-3A6767BF9FC6}" destId="{5B4632EA-1574-417A-A3FA-D711159FBAD1}" srcOrd="0" destOrd="0" presId="urn:microsoft.com/office/officeart/2017/3/layout/DropPinTimeline"/>
    <dgm:cxn modelId="{D0388358-6C68-40DD-8CD3-BE893129D935}" type="presParOf" srcId="{BC71368F-DA7E-405D-93AC-3A6767BF9FC6}" destId="{032E0966-F86B-4BBD-BE80-8FAB861AF0E8}" srcOrd="1" destOrd="0" presId="urn:microsoft.com/office/officeart/2017/3/layout/DropPinTimeline"/>
    <dgm:cxn modelId="{E0FCD920-481D-4C5F-A576-55F0C1D5B3B7}" type="presParOf" srcId="{64373A7D-C7A5-4C0C-9781-58743159539A}" destId="{B608C5A1-CE9E-4410-9F2F-F714CC6AB069}" srcOrd="2" destOrd="0" presId="urn:microsoft.com/office/officeart/2017/3/layout/DropPinTimeline"/>
    <dgm:cxn modelId="{49B5B1AE-6FCE-42D4-9414-E335D81C76D0}" type="presParOf" srcId="{64373A7D-C7A5-4C0C-9781-58743159539A}" destId="{C1E34084-406C-48D5-88FE-7226282DBC49}" srcOrd="3" destOrd="0" presId="urn:microsoft.com/office/officeart/2017/3/layout/DropPinTimeline"/>
    <dgm:cxn modelId="{667712A9-633D-4DBA-A692-E37A521937E5}" type="presParOf" srcId="{64373A7D-C7A5-4C0C-9781-58743159539A}" destId="{33168228-1414-4AAF-B7E5-C08A80BBB2F1}" srcOrd="4" destOrd="0" presId="urn:microsoft.com/office/officeart/2017/3/layout/DropPinTimeline"/>
    <dgm:cxn modelId="{360C951A-2AD1-4A99-AAA9-B7B53FC1B0C7}" type="presParOf" srcId="{64373A7D-C7A5-4C0C-9781-58743159539A}" destId="{C791BCDD-76D3-4E0E-98B9-0C4903CF0E94}" srcOrd="5" destOrd="0" presId="urn:microsoft.com/office/officeart/2017/3/layout/DropPinTimeline"/>
    <dgm:cxn modelId="{35346C2A-6E88-41AD-BD47-ECD72929FCE5}" type="presParOf" srcId="{46A6B157-7198-41C4-9D25-C4F8885F1B6F}" destId="{3B1DA912-FDB7-4F73-8823-B30C56F7DE86}" srcOrd="3" destOrd="0" presId="urn:microsoft.com/office/officeart/2017/3/layout/DropPinTimeline"/>
    <dgm:cxn modelId="{E59057FA-847A-4126-8700-B9A4F3696325}" type="presParOf" srcId="{46A6B157-7198-41C4-9D25-C4F8885F1B6F}" destId="{DCEEC7C0-6CAC-4153-B66A-D920E3B7F504}" srcOrd="4" destOrd="0" presId="urn:microsoft.com/office/officeart/2017/3/layout/DropPinTimeline"/>
    <dgm:cxn modelId="{B82CCAF6-442B-46AB-9B68-6E7B4D62FD9B}" type="presParOf" srcId="{DCEEC7C0-6CAC-4153-B66A-D920E3B7F504}" destId="{56361E50-9FEC-48AD-A369-C1A8379B35EC}" srcOrd="0" destOrd="0" presId="urn:microsoft.com/office/officeart/2017/3/layout/DropPinTimeline"/>
    <dgm:cxn modelId="{FB91546B-98B7-42EC-A236-9D4B68AB7E57}" type="presParOf" srcId="{DCEEC7C0-6CAC-4153-B66A-D920E3B7F504}" destId="{70AC7E27-D774-4261-A80F-683BBD09A81D}" srcOrd="1" destOrd="0" presId="urn:microsoft.com/office/officeart/2017/3/layout/DropPinTimeline"/>
    <dgm:cxn modelId="{128291DE-3A47-4667-A1F6-84B5CC1950A2}" type="presParOf" srcId="{70AC7E27-D774-4261-A80F-683BBD09A81D}" destId="{7BC09B8D-1C75-4604-9F35-AEC078447C45}" srcOrd="0" destOrd="0" presId="urn:microsoft.com/office/officeart/2017/3/layout/DropPinTimeline"/>
    <dgm:cxn modelId="{F0A235D5-6DBF-4491-AD12-E87E187B0F86}" type="presParOf" srcId="{70AC7E27-D774-4261-A80F-683BBD09A81D}" destId="{DFE91A1F-E910-48AB-A4C9-128002268483}" srcOrd="1" destOrd="0" presId="urn:microsoft.com/office/officeart/2017/3/layout/DropPinTimeline"/>
    <dgm:cxn modelId="{629159BF-4A21-4870-8C08-E54A5441F29B}" type="presParOf" srcId="{DCEEC7C0-6CAC-4153-B66A-D920E3B7F504}" destId="{FC8603F2-85FC-4134-978C-4054E468209C}" srcOrd="2" destOrd="0" presId="urn:microsoft.com/office/officeart/2017/3/layout/DropPinTimeline"/>
    <dgm:cxn modelId="{3971FE38-66D8-41D3-BE10-92A1B7610DA7}" type="presParOf" srcId="{DCEEC7C0-6CAC-4153-B66A-D920E3B7F504}" destId="{4EB3AA5C-1289-44C6-9F3E-859ABA28E18F}" srcOrd="3" destOrd="0" presId="urn:microsoft.com/office/officeart/2017/3/layout/DropPinTimeline"/>
    <dgm:cxn modelId="{24B473FE-5054-4EAD-B373-555E7D091AD5}" type="presParOf" srcId="{DCEEC7C0-6CAC-4153-B66A-D920E3B7F504}" destId="{0BB03C0E-97EC-4D66-9B09-35D689DAB28C}" srcOrd="4" destOrd="0" presId="urn:microsoft.com/office/officeart/2017/3/layout/DropPinTimeline"/>
    <dgm:cxn modelId="{2B1D1BBE-6BAE-45B9-9995-CBBA5ED2EAC5}" type="presParOf" srcId="{DCEEC7C0-6CAC-4153-B66A-D920E3B7F504}" destId="{1A7A92CB-81F0-42D4-87BF-4008DEFA9CA8}" srcOrd="5" destOrd="0" presId="urn:microsoft.com/office/officeart/2017/3/layout/DropPinTimeline"/>
    <dgm:cxn modelId="{4B2CE620-6FD2-4B47-808E-767E9CD6E11B}" type="presParOf" srcId="{46A6B157-7198-41C4-9D25-C4F8885F1B6F}" destId="{ABE3202B-256B-4398-8B41-CB40EDB06266}" srcOrd="5" destOrd="0" presId="urn:microsoft.com/office/officeart/2017/3/layout/DropPinTimeline"/>
    <dgm:cxn modelId="{0A9A6102-F00A-4BE8-99F2-80FE0510D070}" type="presParOf" srcId="{46A6B157-7198-41C4-9D25-C4F8885F1B6F}" destId="{B744CD57-FD23-4E62-9589-4CAC57B034E9}" srcOrd="6" destOrd="0" presId="urn:microsoft.com/office/officeart/2017/3/layout/DropPinTimeline"/>
    <dgm:cxn modelId="{80501AE2-53E9-4D67-A594-F44DD214D7C2}" type="presParOf" srcId="{B744CD57-FD23-4E62-9589-4CAC57B034E9}" destId="{D891B168-1DA5-4124-931F-A51FCB8EFC11}" srcOrd="0" destOrd="0" presId="urn:microsoft.com/office/officeart/2017/3/layout/DropPinTimeline"/>
    <dgm:cxn modelId="{4D35DB16-6124-4B05-B478-8F4429226C6A}" type="presParOf" srcId="{B744CD57-FD23-4E62-9589-4CAC57B034E9}" destId="{42206762-CD73-4F82-B16A-D168E2503215}" srcOrd="1" destOrd="0" presId="urn:microsoft.com/office/officeart/2017/3/layout/DropPinTimeline"/>
    <dgm:cxn modelId="{AFAA8AC7-581B-4388-BFDB-A430EF0404FD}" type="presParOf" srcId="{42206762-CD73-4F82-B16A-D168E2503215}" destId="{C0DBECBF-E3AA-450B-95D4-8349AA21B4F8}" srcOrd="0" destOrd="0" presId="urn:microsoft.com/office/officeart/2017/3/layout/DropPinTimeline"/>
    <dgm:cxn modelId="{105641F0-544B-453F-B1D8-5713903E4682}" type="presParOf" srcId="{42206762-CD73-4F82-B16A-D168E2503215}" destId="{6EDDD44C-F5E4-49AD-B1D9-346B8B8AEE8F}" srcOrd="1" destOrd="0" presId="urn:microsoft.com/office/officeart/2017/3/layout/DropPinTimeline"/>
    <dgm:cxn modelId="{23AA1CD9-5481-4A25-AA47-1E309DD4E86A}" type="presParOf" srcId="{B744CD57-FD23-4E62-9589-4CAC57B034E9}" destId="{FE564261-183D-47F9-8E7E-BCFC5023A815}" srcOrd="2" destOrd="0" presId="urn:microsoft.com/office/officeart/2017/3/layout/DropPinTimeline"/>
    <dgm:cxn modelId="{6F6D3A0F-FECD-4629-BF0C-38737E381D62}" type="presParOf" srcId="{B744CD57-FD23-4E62-9589-4CAC57B034E9}" destId="{3DA36ABE-9810-4ED4-9A55-2905E7588D06}" srcOrd="3" destOrd="0" presId="urn:microsoft.com/office/officeart/2017/3/layout/DropPinTimeline"/>
    <dgm:cxn modelId="{18ABBD94-4B15-4F9E-B420-EF8067A53E59}" type="presParOf" srcId="{B744CD57-FD23-4E62-9589-4CAC57B034E9}" destId="{4B9F5909-A57C-4893-9C8A-D5960FE9BE37}" srcOrd="4" destOrd="0" presId="urn:microsoft.com/office/officeart/2017/3/layout/DropPinTimeline"/>
    <dgm:cxn modelId="{3A6EE7AF-C1D7-4FFA-BDB4-755BC98362FD}" type="presParOf" srcId="{B744CD57-FD23-4E62-9589-4CAC57B034E9}" destId="{DEDCEF89-DB8F-4197-B2D2-2D39426E0B96}" srcOrd="5" destOrd="0" presId="urn:microsoft.com/office/officeart/2017/3/layout/DropPinTimeline"/>
    <dgm:cxn modelId="{7B15E33A-34F5-40D3-9CD6-849B365E3CBA}" type="presParOf" srcId="{46A6B157-7198-41C4-9D25-C4F8885F1B6F}" destId="{4A96FD2F-C127-41DC-AA54-1EEBED6BA483}" srcOrd="7" destOrd="0" presId="urn:microsoft.com/office/officeart/2017/3/layout/DropPinTimeline"/>
    <dgm:cxn modelId="{8C7BB85F-FA93-45E7-9CE6-E6668DA2157F}" type="presParOf" srcId="{46A6B157-7198-41C4-9D25-C4F8885F1B6F}" destId="{A1AE2BC4-A99C-4DD3-A84D-EB3461D18287}" srcOrd="8" destOrd="0" presId="urn:microsoft.com/office/officeart/2017/3/layout/DropPinTimeline"/>
    <dgm:cxn modelId="{9BDE40F9-332B-43F6-B5F2-904336B3E2E2}" type="presParOf" srcId="{A1AE2BC4-A99C-4DD3-A84D-EB3461D18287}" destId="{278CF1E0-B1C4-4B10-A5EC-FD7EF0557E2D}" srcOrd="0" destOrd="0" presId="urn:microsoft.com/office/officeart/2017/3/layout/DropPinTimeline"/>
    <dgm:cxn modelId="{A45F876D-0399-4209-99E5-BAF9A0A9A0FA}" type="presParOf" srcId="{A1AE2BC4-A99C-4DD3-A84D-EB3461D18287}" destId="{27B65FB4-BE6A-41E6-BBE9-8DC9F7B73486}" srcOrd="1" destOrd="0" presId="urn:microsoft.com/office/officeart/2017/3/layout/DropPinTimeline"/>
    <dgm:cxn modelId="{294D0375-99E3-4A04-94E3-5D7DA36F61E4}" type="presParOf" srcId="{27B65FB4-BE6A-41E6-BBE9-8DC9F7B73486}" destId="{488CC4C6-DFBC-460C-A9ED-BEDA8CC682D4}" srcOrd="0" destOrd="0" presId="urn:microsoft.com/office/officeart/2017/3/layout/DropPinTimeline"/>
    <dgm:cxn modelId="{29335C10-EF6A-47DE-B0D3-9F04E5635A46}" type="presParOf" srcId="{27B65FB4-BE6A-41E6-BBE9-8DC9F7B73486}" destId="{48CA82DA-B677-461B-A08D-337683480059}" srcOrd="1" destOrd="0" presId="urn:microsoft.com/office/officeart/2017/3/layout/DropPinTimeline"/>
    <dgm:cxn modelId="{2F8CDC64-8858-4EB2-9148-A1F1844C0E3C}" type="presParOf" srcId="{A1AE2BC4-A99C-4DD3-A84D-EB3461D18287}" destId="{D1646913-A3FA-4470-A3E9-C64B0A13A62A}" srcOrd="2" destOrd="0" presId="urn:microsoft.com/office/officeart/2017/3/layout/DropPinTimeline"/>
    <dgm:cxn modelId="{D14EE3E2-BA3E-42AC-BEA2-572DF977A427}" type="presParOf" srcId="{A1AE2BC4-A99C-4DD3-A84D-EB3461D18287}" destId="{6EC2FC68-E1B8-4274-8090-C2C96A4CD82C}" srcOrd="3" destOrd="0" presId="urn:microsoft.com/office/officeart/2017/3/layout/DropPinTimeline"/>
    <dgm:cxn modelId="{923BB741-8273-439D-B9E2-1712691E3DE7}" type="presParOf" srcId="{A1AE2BC4-A99C-4DD3-A84D-EB3461D18287}" destId="{4F41BF23-550C-4E7F-977E-3D22E3AF7B51}" srcOrd="4" destOrd="0" presId="urn:microsoft.com/office/officeart/2017/3/layout/DropPinTimeline"/>
    <dgm:cxn modelId="{DD7D202E-CFA7-477E-AD34-2617E864E544}" type="presParOf" srcId="{A1AE2BC4-A99C-4DD3-A84D-EB3461D18287}" destId="{5018695D-CFD4-49F8-8967-BA8A0C0A0DE1}" srcOrd="5" destOrd="0" presId="urn:microsoft.com/office/officeart/2017/3/layout/DropPinTimeline"/>
    <dgm:cxn modelId="{D3E93E96-16D8-4A3E-BC6E-D4D386449E5E}" type="presParOf" srcId="{46A6B157-7198-41C4-9D25-C4F8885F1B6F}" destId="{61EA613E-57A8-485F-A4A9-29037092E83A}" srcOrd="9" destOrd="0" presId="urn:microsoft.com/office/officeart/2017/3/layout/DropPinTimeline"/>
    <dgm:cxn modelId="{CFE01775-C14B-4EDE-9E85-145F934516E5}" type="presParOf" srcId="{46A6B157-7198-41C4-9D25-C4F8885F1B6F}" destId="{0F3B3032-C16A-44EB-AE28-CB7C1D797D2B}" srcOrd="10" destOrd="0" presId="urn:microsoft.com/office/officeart/2017/3/layout/DropPinTimeline"/>
    <dgm:cxn modelId="{1C4D72CA-B300-4FEC-B5A9-D34FA56FE7E7}" type="presParOf" srcId="{0F3B3032-C16A-44EB-AE28-CB7C1D797D2B}" destId="{A64C6D16-2F77-439A-848A-F1081C5E5CBE}" srcOrd="0" destOrd="0" presId="urn:microsoft.com/office/officeart/2017/3/layout/DropPinTimeline"/>
    <dgm:cxn modelId="{7F9D72D2-5D75-4FF9-9F60-DE1AEFC42171}" type="presParOf" srcId="{0F3B3032-C16A-44EB-AE28-CB7C1D797D2B}" destId="{8EFC6EAF-71E5-48C3-9F69-6FB96640B14F}" srcOrd="1" destOrd="0" presId="urn:microsoft.com/office/officeart/2017/3/layout/DropPinTimeline"/>
    <dgm:cxn modelId="{D6418E4F-48ED-4E39-B9D9-FA010EF76866}" type="presParOf" srcId="{8EFC6EAF-71E5-48C3-9F69-6FB96640B14F}" destId="{73F98938-B973-410F-B6E0-43437FA146E6}" srcOrd="0" destOrd="0" presId="urn:microsoft.com/office/officeart/2017/3/layout/DropPinTimeline"/>
    <dgm:cxn modelId="{3E887726-7BD7-4074-8164-C71F4A6DAEE0}" type="presParOf" srcId="{8EFC6EAF-71E5-48C3-9F69-6FB96640B14F}" destId="{26BE64BD-02BC-4C6F-AC50-F9617E59754D}" srcOrd="1" destOrd="0" presId="urn:microsoft.com/office/officeart/2017/3/layout/DropPinTimeline"/>
    <dgm:cxn modelId="{6B3983BD-FDD8-4464-99B0-B737226ED090}" type="presParOf" srcId="{0F3B3032-C16A-44EB-AE28-CB7C1D797D2B}" destId="{5C5070CD-E29E-4F50-9A43-342A2DE968FF}" srcOrd="2" destOrd="0" presId="urn:microsoft.com/office/officeart/2017/3/layout/DropPinTimeline"/>
    <dgm:cxn modelId="{E040483A-E1D0-4CB5-AE78-35D83557FA15}" type="presParOf" srcId="{0F3B3032-C16A-44EB-AE28-CB7C1D797D2B}" destId="{6FED4196-A0D3-4E5C-83DA-99291A8FFFC3}" srcOrd="3" destOrd="0" presId="urn:microsoft.com/office/officeart/2017/3/layout/DropPinTimeline"/>
    <dgm:cxn modelId="{875E4306-BBD7-4464-A7BB-9A46E06C2634}" type="presParOf" srcId="{0F3B3032-C16A-44EB-AE28-CB7C1D797D2B}" destId="{54DE4918-169B-4E9C-B946-44A9D45AEC94}" srcOrd="4" destOrd="0" presId="urn:microsoft.com/office/officeart/2017/3/layout/DropPinTimeline"/>
    <dgm:cxn modelId="{14880338-8CF6-48F7-B22F-D70D12F904EB}" type="presParOf" srcId="{0F3B3032-C16A-44EB-AE28-CB7C1D797D2B}" destId="{75F2030E-997B-4809-B3F1-AEF48EEEDB2B}" srcOrd="5" destOrd="0" presId="urn:microsoft.com/office/officeart/2017/3/layout/DropPinTimeline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45368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65995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98133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415199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</dsp:txBody>
      <dsp:txXfrm>
        <a:off x="415199" y="802500"/>
        <a:ext cx="2482378" cy="1164412"/>
      </dsp:txXfrm>
    </dsp:sp>
    <dsp:sp modelId="{85C50C56-6DC8-4C47-8DBC-4FD6B1554AA4}">
      <dsp:nvSpPr>
        <dsp:cNvPr id="0" name=""/>
        <dsp:cNvSpPr/>
      </dsp:nvSpPr>
      <dsp:spPr>
        <a:xfrm>
          <a:off x="415199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solidFill>
                <a:schemeClr val="bg1"/>
              </a:solidFill>
            </a:rPr>
            <a:t>Amazon</a:t>
          </a:r>
        </a:p>
      </dsp:txBody>
      <dsp:txXfrm>
        <a:off x="415199" y="393382"/>
        <a:ext cx="2482378" cy="409117"/>
      </dsp:txXfrm>
    </dsp:sp>
    <dsp:sp modelId="{4F322B1B-F357-4BCD-BF34-8A0D705A1CE7}">
      <dsp:nvSpPr>
        <dsp:cNvPr id="0" name=""/>
        <dsp:cNvSpPr/>
      </dsp:nvSpPr>
      <dsp:spPr>
        <a:xfrm>
          <a:off x="210640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73101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556136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588274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5340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</dsp:txBody>
      <dsp:txXfrm>
        <a:off x="1905340" y="1966912"/>
        <a:ext cx="2482378" cy="1164412"/>
      </dsp:txXfrm>
    </dsp:sp>
    <dsp:sp modelId="{C1E34084-406C-48D5-88FE-7226282DBC49}">
      <dsp:nvSpPr>
        <dsp:cNvPr id="0" name=""/>
        <dsp:cNvSpPr/>
      </dsp:nvSpPr>
      <dsp:spPr>
        <a:xfrm>
          <a:off x="1905340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solidFill>
                <a:schemeClr val="bg1"/>
              </a:solidFill>
            </a:rPr>
            <a:t>Kellogg's</a:t>
          </a:r>
        </a:p>
      </dsp:txBody>
      <dsp:txXfrm>
        <a:off x="1905340" y="3131324"/>
        <a:ext cx="2482378" cy="409117"/>
      </dsp:txXfrm>
    </dsp:sp>
    <dsp:sp modelId="{33168228-1414-4AAF-B7E5-C08A80BBB2F1}">
      <dsp:nvSpPr>
        <dsp:cNvPr id="0" name=""/>
        <dsp:cNvSpPr/>
      </dsp:nvSpPr>
      <dsp:spPr>
        <a:xfrm>
          <a:off x="1700781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663243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046278" y="453296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078415" y="485434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395482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i="1" kern="1200" dirty="0">
            <a:solidFill>
              <a:schemeClr val="bg1"/>
            </a:solidFill>
          </a:endParaRPr>
        </a:p>
      </dsp:txBody>
      <dsp:txXfrm>
        <a:off x="3395482" y="802500"/>
        <a:ext cx="2482378" cy="1164412"/>
      </dsp:txXfrm>
    </dsp:sp>
    <dsp:sp modelId="{4EB3AA5C-1289-44C6-9F3E-859ABA28E18F}">
      <dsp:nvSpPr>
        <dsp:cNvPr id="0" name=""/>
        <dsp:cNvSpPr/>
      </dsp:nvSpPr>
      <dsp:spPr>
        <a:xfrm>
          <a:off x="3395482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NETFLIX</a:t>
          </a:r>
        </a:p>
      </dsp:txBody>
      <dsp:txXfrm>
        <a:off x="3395482" y="393382"/>
        <a:ext cx="2482378" cy="409117"/>
      </dsp:txXfrm>
    </dsp:sp>
    <dsp:sp modelId="{0BB03C0E-97EC-4D66-9B09-35D689DAB28C}">
      <dsp:nvSpPr>
        <dsp:cNvPr id="0" name=""/>
        <dsp:cNvSpPr/>
      </dsp:nvSpPr>
      <dsp:spPr>
        <a:xfrm>
          <a:off x="3190923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153384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536419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568557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885623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</dsp:txBody>
      <dsp:txXfrm>
        <a:off x="4885623" y="1966912"/>
        <a:ext cx="2482378" cy="1164412"/>
      </dsp:txXfrm>
    </dsp:sp>
    <dsp:sp modelId="{3DA36ABE-9810-4ED4-9A55-2905E7588D06}">
      <dsp:nvSpPr>
        <dsp:cNvPr id="0" name=""/>
        <dsp:cNvSpPr/>
      </dsp:nvSpPr>
      <dsp:spPr>
        <a:xfrm>
          <a:off x="4885623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solidFill>
                <a:schemeClr val="bg1"/>
              </a:solidFill>
            </a:rPr>
            <a:t>Airbnb</a:t>
          </a:r>
        </a:p>
      </dsp:txBody>
      <dsp:txXfrm>
        <a:off x="4885623" y="3131324"/>
        <a:ext cx="2482378" cy="409117"/>
      </dsp:txXfrm>
    </dsp:sp>
    <dsp:sp modelId="{4B9F5909-A57C-4893-9C8A-D5960FE9BE37}">
      <dsp:nvSpPr>
        <dsp:cNvPr id="0" name=""/>
        <dsp:cNvSpPr/>
      </dsp:nvSpPr>
      <dsp:spPr>
        <a:xfrm>
          <a:off x="4681064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643525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026560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058698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375764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</dsp:txBody>
      <dsp:txXfrm>
        <a:off x="6375764" y="802500"/>
        <a:ext cx="2482378" cy="1164412"/>
      </dsp:txXfrm>
    </dsp:sp>
    <dsp:sp modelId="{6EC2FC68-E1B8-4274-8090-C2C96A4CD82C}">
      <dsp:nvSpPr>
        <dsp:cNvPr id="0" name=""/>
        <dsp:cNvSpPr/>
      </dsp:nvSpPr>
      <dsp:spPr>
        <a:xfrm>
          <a:off x="6375764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solidFill>
                <a:schemeClr val="bg1"/>
              </a:solidFill>
            </a:rPr>
            <a:t>Adobe</a:t>
          </a:r>
        </a:p>
      </dsp:txBody>
      <dsp:txXfrm>
        <a:off x="6375764" y="393382"/>
        <a:ext cx="2482378" cy="409117"/>
      </dsp:txXfrm>
    </dsp:sp>
    <dsp:sp modelId="{4F41BF23-550C-4E7F-977E-3D22E3AF7B51}">
      <dsp:nvSpPr>
        <dsp:cNvPr id="0" name=""/>
        <dsp:cNvSpPr/>
      </dsp:nvSpPr>
      <dsp:spPr>
        <a:xfrm>
          <a:off x="6171205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133667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516702" y="3191238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548839" y="3223376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865906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</dsp:txBody>
      <dsp:txXfrm>
        <a:off x="7865906" y="1966912"/>
        <a:ext cx="2482378" cy="1164412"/>
      </dsp:txXfrm>
    </dsp:sp>
    <dsp:sp modelId="{6FED4196-A0D3-4E5C-83DA-99291A8FFFC3}">
      <dsp:nvSpPr>
        <dsp:cNvPr id="0" name=""/>
        <dsp:cNvSpPr/>
      </dsp:nvSpPr>
      <dsp:spPr>
        <a:xfrm>
          <a:off x="7865906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General Electric</a:t>
          </a:r>
        </a:p>
      </dsp:txBody>
      <dsp:txXfrm>
        <a:off x="7865906" y="3131324"/>
        <a:ext cx="2482378" cy="409117"/>
      </dsp:txXfrm>
    </dsp:sp>
    <dsp:sp modelId="{54DE4918-169B-4E9C-B946-44A9D45AEC94}">
      <dsp:nvSpPr>
        <dsp:cNvPr id="0" name=""/>
        <dsp:cNvSpPr/>
      </dsp:nvSpPr>
      <dsp:spPr>
        <a:xfrm>
          <a:off x="7661347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623808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8/17/2020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3.jfif"/><Relationship Id="rId12" Type="http://schemas.openxmlformats.org/officeDocument/2006/relationships/image" Target="../media/image5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5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4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19" Type="http://schemas.openxmlformats.org/officeDocument/2006/relationships/image" Target="../media/image49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726" y="3278413"/>
            <a:ext cx="5037331" cy="15800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Cloud Computing With AWS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620" y="5022991"/>
            <a:ext cx="4354184" cy="137860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Presented BY- RAHUL SHARMA</a:t>
            </a:r>
          </a:p>
          <a:p>
            <a:r>
              <a:rPr lang="en-US" b="1" dirty="0"/>
              <a:t>Roll No</a:t>
            </a:r>
            <a:r>
              <a:rPr lang="en-US" dirty="0"/>
              <a:t>.-</a:t>
            </a:r>
            <a:r>
              <a:rPr lang="en-US" b="1" dirty="0"/>
              <a:t>171190101023</a:t>
            </a:r>
          </a:p>
          <a:p>
            <a:r>
              <a:rPr lang="en-US" b="1" dirty="0"/>
              <a:t>CSE 4</a:t>
            </a:r>
            <a:r>
              <a:rPr lang="en-US" b="1" baseline="30000" dirty="0"/>
              <a:t>th</a:t>
            </a:r>
            <a:r>
              <a:rPr lang="en-US" b="1" dirty="0"/>
              <a:t> Year</a:t>
            </a:r>
          </a:p>
          <a:p>
            <a:r>
              <a:rPr lang="en-US" b="1" dirty="0"/>
              <a:t>Date-17/08/2020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58D86E-1A8F-46EF-A6D3-F607B9B9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55" y="2258055"/>
            <a:ext cx="3121124" cy="526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4333B-C371-4426-A2E1-2F478F4F6000}"/>
              </a:ext>
            </a:extLst>
          </p:cNvPr>
          <p:cNvSpPr txBox="1"/>
          <p:nvPr/>
        </p:nvSpPr>
        <p:spPr>
          <a:xfrm>
            <a:off x="1769886" y="2100192"/>
            <a:ext cx="280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Internship</a:t>
            </a:r>
            <a:r>
              <a:rPr lang="en-IN" dirty="0">
                <a:solidFill>
                  <a:schemeClr val="bg1"/>
                </a:solidFill>
              </a:rPr>
              <a:t> Performed At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A464411-F8C3-43E0-AAC3-DAF8631585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" r="34583"/>
          <a:stretch/>
        </p:blipFill>
        <p:spPr>
          <a:xfrm>
            <a:off x="4930163" y="0"/>
            <a:ext cx="7261837" cy="6858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583BA1-C6C1-47F8-9D08-7A2865D0E316}"/>
              </a:ext>
            </a:extLst>
          </p:cNvPr>
          <p:cNvSpPr txBox="1"/>
          <p:nvPr/>
        </p:nvSpPr>
        <p:spPr>
          <a:xfrm>
            <a:off x="2928026" y="386308"/>
            <a:ext cx="437929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Presentation On Internship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6D6C7-884F-4DAE-A9D5-7A9BAD6850C4}"/>
              </a:ext>
            </a:extLst>
          </p:cNvPr>
          <p:cNvSpPr txBox="1"/>
          <p:nvPr/>
        </p:nvSpPr>
        <p:spPr>
          <a:xfrm>
            <a:off x="4124793" y="2751470"/>
            <a:ext cx="229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Under AWS Academy</a:t>
            </a:r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522493" cy="703135"/>
          </a:xfrm>
        </p:spPr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Geographical Area</a:t>
            </a:r>
          </a:p>
          <a:p>
            <a:r>
              <a:rPr lang="en-US" dirty="0"/>
              <a:t>22 region Worldwide</a:t>
            </a:r>
          </a:p>
          <a:p>
            <a:r>
              <a:rPr lang="en-US" dirty="0"/>
              <a:t>Consist of at least 2 AZs for fault isolation</a:t>
            </a:r>
          </a:p>
          <a:p>
            <a:r>
              <a:rPr lang="en-US" dirty="0"/>
              <a:t>AWS recommends copying data across AZ for resiliency</a:t>
            </a:r>
          </a:p>
          <a:p>
            <a:r>
              <a:rPr lang="en-US" dirty="0"/>
              <a:t>Communication between regions goes over </a:t>
            </a:r>
            <a:r>
              <a:rPr lang="en-US" dirty="0" err="1"/>
              <a:t>te</a:t>
            </a:r>
            <a:r>
              <a:rPr lang="en-US" dirty="0"/>
              <a:t> public internet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Point of presence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FB2C5-19EB-8A4A-98B2-19E436877E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770084" cy="2870009"/>
          </a:xfrm>
        </p:spPr>
        <p:txBody>
          <a:bodyPr>
            <a:normAutofit/>
          </a:bodyPr>
          <a:lstStyle/>
          <a:p>
            <a:r>
              <a:rPr lang="en-US" dirty="0"/>
              <a:t>Edge location are used to stores cached content for faster delivery</a:t>
            </a:r>
          </a:p>
          <a:p>
            <a:r>
              <a:rPr lang="en-US" dirty="0"/>
              <a:t>Services like CloudFront use edge location to store data across the world</a:t>
            </a:r>
          </a:p>
          <a:p>
            <a:r>
              <a:rPr lang="en-US" dirty="0"/>
              <a:t>Data can be written to edge locations directly</a:t>
            </a:r>
          </a:p>
          <a:p>
            <a:r>
              <a:rPr lang="en-US" dirty="0"/>
              <a:t>Consists of 176 edges location and 11 Regional Edge Caches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153541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Placeholder Timeline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696760"/>
              </p:ext>
            </p:extLst>
          </p:nvPr>
        </p:nvGraphicFramePr>
        <p:xfrm>
          <a:off x="931863" y="2030413"/>
          <a:ext cx="104536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Companies Using AWS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BB04A-FD3C-4EF9-A3E8-FF9CEB442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9" y="2749482"/>
            <a:ext cx="1438275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695A0-6F31-4093-8FFA-F27789A90E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4" b="29372"/>
          <a:stretch/>
        </p:blipFill>
        <p:spPr>
          <a:xfrm>
            <a:off x="4336003" y="2749482"/>
            <a:ext cx="1438275" cy="752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1EDC32-F2E6-4B5C-9254-600281295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67" y="2749482"/>
            <a:ext cx="1438275" cy="752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53A0D7-9D35-4C77-805E-FE454D7CA9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61" y="4412389"/>
            <a:ext cx="1538389" cy="752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D0FA5-DE53-468E-8D0E-45B6C880EF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78" y="4412389"/>
            <a:ext cx="1659432" cy="752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CBD6F7-9E95-4D33-A230-CAD01D6AC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77" y="4221026"/>
            <a:ext cx="956554" cy="9565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Features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DD24D1-C007-4F80-8CDE-2E7F534F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1804221"/>
            <a:ext cx="10452848" cy="393315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High Availability</a:t>
            </a:r>
          </a:p>
          <a:p>
            <a:pPr lvl="3"/>
            <a:r>
              <a:rPr lang="en-IN" sz="1600" dirty="0"/>
              <a:t>Minimized Downtime</a:t>
            </a:r>
          </a:p>
          <a:p>
            <a:pPr lvl="3"/>
            <a:r>
              <a:rPr lang="en-IN" sz="1600" dirty="0"/>
              <a:t>No human intervention</a:t>
            </a:r>
          </a:p>
          <a:p>
            <a:pPr lvl="3"/>
            <a:r>
              <a:rPr lang="en-IN" sz="1600" dirty="0"/>
              <a:t>Operational performance</a:t>
            </a:r>
          </a:p>
          <a:p>
            <a:r>
              <a:rPr lang="en-IN" dirty="0">
                <a:solidFill>
                  <a:srgbClr val="00B0F0"/>
                </a:solidFill>
              </a:rPr>
              <a:t>Fault Tolerance</a:t>
            </a:r>
          </a:p>
          <a:p>
            <a:pPr lvl="3"/>
            <a:r>
              <a:rPr lang="en-IN" sz="1600" dirty="0"/>
              <a:t>Ability to withstand failure</a:t>
            </a:r>
          </a:p>
          <a:p>
            <a:pPr lvl="3"/>
            <a:r>
              <a:rPr lang="en-IN" sz="1600" dirty="0"/>
              <a:t>Built in redundancy of services</a:t>
            </a:r>
          </a:p>
          <a:p>
            <a:r>
              <a:rPr lang="en-IN" dirty="0">
                <a:solidFill>
                  <a:srgbClr val="00B0F0"/>
                </a:solidFill>
              </a:rPr>
              <a:t>Scalability</a:t>
            </a:r>
          </a:p>
          <a:p>
            <a:pPr lvl="3"/>
            <a:r>
              <a:rPr lang="en-IN" sz="1600" dirty="0"/>
              <a:t>Ability to accommodate growth by adding capacity automatically</a:t>
            </a:r>
          </a:p>
          <a:p>
            <a:r>
              <a:rPr lang="en-IN" dirty="0">
                <a:solidFill>
                  <a:srgbClr val="00B0F0"/>
                </a:solidFill>
              </a:rPr>
              <a:t>Elasticity</a:t>
            </a:r>
          </a:p>
          <a:p>
            <a:pPr lvl="3"/>
            <a:r>
              <a:rPr lang="en-IN" sz="1600" dirty="0"/>
              <a:t>Ability to shrink capacity when not required by terminating capacity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55EB6-0E56-4363-903B-12093CD15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8" b="1"/>
          <a:stretch/>
        </p:blipFill>
        <p:spPr>
          <a:xfrm>
            <a:off x="3888712" y="482321"/>
            <a:ext cx="9157053" cy="47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61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5EAE-3A37-43DE-9737-13DDF056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61" y="1348975"/>
            <a:ext cx="4534616" cy="39331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 hour billing</a:t>
            </a:r>
          </a:p>
          <a:p>
            <a:r>
              <a:rPr lang="en-US" dirty="0"/>
              <a:t>Region Specific Pricing</a:t>
            </a:r>
          </a:p>
          <a:p>
            <a:r>
              <a:rPr lang="en-US" dirty="0"/>
              <a:t>Saving up to 90% on reserved instances</a:t>
            </a:r>
          </a:p>
          <a:p>
            <a:r>
              <a:rPr lang="en-US" dirty="0"/>
              <a:t>Get incredibly low prices using spot pricing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9C09C-6E20-48F6-AE6D-C893A0F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Pricing/Cost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7A52123-1331-4B21-A3C5-492624B956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r="26618"/>
          <a:stretch/>
        </p:blipFill>
        <p:spPr>
          <a:xfrm>
            <a:off x="3827975" y="0"/>
            <a:ext cx="8464509" cy="6858000"/>
          </a:xfrm>
        </p:spPr>
      </p:pic>
    </p:spTree>
    <p:extLst>
      <p:ext uri="{BB962C8B-B14F-4D97-AF65-F5344CB8AC3E}">
        <p14:creationId xmlns:p14="http://schemas.microsoft.com/office/powerpoint/2010/main" val="4050992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Worked On These Various Projects </a:t>
            </a:r>
            <a:endParaRPr lang="en-US" dirty="0"/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77EC8742-9CC7-46B6-86D1-88DA9A108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8" r="29113"/>
          <a:stretch/>
        </p:blipFill>
        <p:spPr>
          <a:xfrm>
            <a:off x="6494411" y="0"/>
            <a:ext cx="5697589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698742-9F35-4127-855E-35DAC8F5B5DF}"/>
              </a:ext>
            </a:extLst>
          </p:cNvPr>
          <p:cNvSpPr txBox="1"/>
          <p:nvPr/>
        </p:nvSpPr>
        <p:spPr>
          <a:xfrm>
            <a:off x="728049" y="1740731"/>
            <a:ext cx="6733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A Static website in S3(Simple Storage Service)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Set up a static Website in S3, use CloudFront distribution, show page load times, and set up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Set up a highly available website in the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Create a Virtual Private Cloud (VPC), Create public subnets in the VPC, a load balancer,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F0"/>
                </a:solidFill>
              </a:rPr>
              <a:t>Set up a highly available relational database service (RDS)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Create an RDS that’s highly available, modify the database setting, and more.</a:t>
            </a:r>
          </a:p>
        </p:txBody>
      </p:sp>
    </p:spTree>
    <p:extLst>
      <p:ext uri="{BB962C8B-B14F-4D97-AF65-F5344CB8AC3E}">
        <p14:creationId xmlns:p14="http://schemas.microsoft.com/office/powerpoint/2010/main" val="31873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84" y="2881920"/>
            <a:ext cx="4534616" cy="9104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A4357E8-87F6-4CFD-A863-703CAB8B1F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r="152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We Learn Cloud Computing With AWS</a:t>
            </a:r>
          </a:p>
          <a:p>
            <a:r>
              <a:rPr lang="en-US" dirty="0"/>
              <a:t>Introduction To Cloud Computing</a:t>
            </a:r>
          </a:p>
          <a:p>
            <a:r>
              <a:rPr lang="en-US" dirty="0"/>
              <a:t>Service Model of Cloud Computing</a:t>
            </a:r>
          </a:p>
          <a:p>
            <a:r>
              <a:rPr lang="en-US" dirty="0"/>
              <a:t>Amazon Web Services</a:t>
            </a:r>
          </a:p>
          <a:p>
            <a:r>
              <a:rPr lang="en-US" dirty="0"/>
              <a:t>Amazon Web Services Overview</a:t>
            </a:r>
          </a:p>
          <a:p>
            <a:r>
              <a:rPr lang="en-US" dirty="0"/>
              <a:t>AWS Global Infrastructures </a:t>
            </a:r>
          </a:p>
          <a:p>
            <a:r>
              <a:rPr lang="en-US" dirty="0"/>
              <a:t>Companies Using AWS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Pricing/Costs</a:t>
            </a:r>
          </a:p>
          <a:p>
            <a:r>
              <a:rPr lang="en-US" dirty="0"/>
              <a:t>Various Projects</a:t>
            </a:r>
          </a:p>
          <a:p>
            <a:endParaRPr lang="en-US" dirty="0"/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95" y="531491"/>
            <a:ext cx="6155105" cy="7497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Why we Learn Cloud Computing with AWS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0049" y="1281232"/>
            <a:ext cx="7241235" cy="527083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High Demand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With every business going online and using cloud, the demand for this skill is very high and continue to grow.</a:t>
            </a:r>
            <a:endParaRPr lang="en-US" sz="1600" dirty="0"/>
          </a:p>
          <a:p>
            <a:r>
              <a:rPr lang="en-US" sz="2000" dirty="0">
                <a:solidFill>
                  <a:srgbClr val="00B0F0"/>
                </a:solidFill>
              </a:rPr>
              <a:t>To Improve our Earing Potential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By Forbes, Professional with an AWS CSAC have a potential annual salary of $125971.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Secured Jobs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This is because most companies find it difficult to find IT professionals with this skills they need.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It is the Future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Online Streaming, E-commerce, machine learning, IOT and More, it is powering the Future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461D361-C83E-4451-95E7-F646AF8F2B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5" t="13498" r="28075" b="-82"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91706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the people still thinks Cloud is only a Storage, but Cloud can actually used for lots of different tasks and application that we want to do Local Server, Local Machine and On all premises data centers.</a:t>
            </a:r>
            <a:endParaRPr lang="en-US" sz="2000" dirty="0"/>
          </a:p>
          <a:p>
            <a:r>
              <a:rPr lang="en-US" dirty="0"/>
              <a:t>Basically, Cloud Computing is On-Demand Delivery of computing Power, Database, Storage, Application and other IT Resources.</a:t>
            </a:r>
            <a:endParaRPr lang="en-US" sz="2000" dirty="0"/>
          </a:p>
          <a:p>
            <a:r>
              <a:rPr lang="en-US" dirty="0"/>
              <a:t>It can be used for the interest with Pay-As-You-Go pricing.</a:t>
            </a:r>
          </a:p>
          <a:p>
            <a:pPr marL="0" indent="0">
              <a:buNone/>
            </a:pPr>
            <a:r>
              <a:rPr lang="en-US" sz="3000" dirty="0"/>
              <a:t>  </a:t>
            </a:r>
            <a:r>
              <a:rPr lang="en-US" sz="3000" dirty="0">
                <a:solidFill>
                  <a:schemeClr val="bg1"/>
                </a:solidFill>
              </a:rPr>
              <a:t>Deployment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Hybrid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On-premises Cloud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4806891" cy="1476462"/>
          </a:xfrm>
        </p:spPr>
        <p:txBody>
          <a:bodyPr/>
          <a:lstStyle/>
          <a:p>
            <a:r>
              <a:rPr lang="en-US" dirty="0"/>
              <a:t>Service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27A099-F551-462D-A8E4-ECE7DFBA10DC}"/>
              </a:ext>
            </a:extLst>
          </p:cNvPr>
          <p:cNvSpPr/>
          <p:nvPr/>
        </p:nvSpPr>
        <p:spPr>
          <a:xfrm>
            <a:off x="3322040" y="1308683"/>
            <a:ext cx="1199626" cy="102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IAAS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5307AD-55D9-4186-8451-8BB67E0ED764}"/>
              </a:ext>
            </a:extLst>
          </p:cNvPr>
          <p:cNvSpPr/>
          <p:nvPr/>
        </p:nvSpPr>
        <p:spPr>
          <a:xfrm>
            <a:off x="2122414" y="2984384"/>
            <a:ext cx="1199626" cy="102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PAAS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A4FFD7-6CDA-4B54-B417-67D3764046BC}"/>
              </a:ext>
            </a:extLst>
          </p:cNvPr>
          <p:cNvSpPr/>
          <p:nvPr/>
        </p:nvSpPr>
        <p:spPr>
          <a:xfrm>
            <a:off x="922788" y="4658687"/>
            <a:ext cx="1199626" cy="102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SAAS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D1C17-D3CB-429C-8AF9-60BE5C68305D}"/>
              </a:ext>
            </a:extLst>
          </p:cNvPr>
          <p:cNvSpPr txBox="1"/>
          <p:nvPr/>
        </p:nvSpPr>
        <p:spPr>
          <a:xfrm>
            <a:off x="6526635" y="1388378"/>
            <a:ext cx="4983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Infrastructure as a Service, Cloud-based services, pay-as-you-go for services such as Storage Networking and Virtualization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DDD01-4ABE-4764-88E6-22CE3C9BB296}"/>
              </a:ext>
            </a:extLst>
          </p:cNvPr>
          <p:cNvSpPr txBox="1"/>
          <p:nvPr/>
        </p:nvSpPr>
        <p:spPr>
          <a:xfrm>
            <a:off x="5738068" y="3172946"/>
            <a:ext cx="459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Platform as a Service, Hardware and Software tools available over 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3CC1E-49D6-4B83-A883-01E3A593B6A4}"/>
              </a:ext>
            </a:extLst>
          </p:cNvPr>
          <p:cNvSpPr txBox="1"/>
          <p:nvPr/>
        </p:nvSpPr>
        <p:spPr>
          <a:xfrm>
            <a:off x="5176008" y="4823291"/>
            <a:ext cx="480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Software as a Service, Software that is available via a third- party over the internet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50A0FC8-E516-4274-8299-5E3B94AF450F}"/>
              </a:ext>
            </a:extLst>
          </p:cNvPr>
          <p:cNvSpPr/>
          <p:nvPr/>
        </p:nvSpPr>
        <p:spPr>
          <a:xfrm>
            <a:off x="5251508" y="1623540"/>
            <a:ext cx="1199626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9154E8-59D8-45D5-9BC9-2E284787DF3E}"/>
              </a:ext>
            </a:extLst>
          </p:cNvPr>
          <p:cNvSpPr/>
          <p:nvPr/>
        </p:nvSpPr>
        <p:spPr>
          <a:xfrm>
            <a:off x="4349692" y="3269608"/>
            <a:ext cx="1291904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42F188-0709-4D6E-A002-D5BFAA1C7352}"/>
              </a:ext>
            </a:extLst>
          </p:cNvPr>
          <p:cNvSpPr/>
          <p:nvPr/>
        </p:nvSpPr>
        <p:spPr>
          <a:xfrm>
            <a:off x="3573709" y="4968809"/>
            <a:ext cx="1333850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6"/>
            <a:ext cx="7417230" cy="187169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</a:rPr>
              <a:t>Amazon Web Services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D4B10F-ADAA-B74F-8461-59D7CAF3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952" y="413307"/>
            <a:ext cx="7187874" cy="35240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provides cloud computing platforms and APIs on a pay-as-you-go 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2020, they offer 212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Categories like Compute, Storage, Networking, Database, Analytics Application, Services, Deployment And IOT.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Subscriber pay for OS/Software/Networking/Availability and service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E5F5B9A-8B19-4C9D-BE71-C6010DB2DA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0650"/>
          <a:stretch/>
        </p:blipFill>
        <p:spPr>
          <a:xfrm flipH="1">
            <a:off x="7394826" y="0"/>
            <a:ext cx="479717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F2C2E-0EFB-4F27-A66F-1E0684CDB938}"/>
              </a:ext>
            </a:extLst>
          </p:cNvPr>
          <p:cNvSpPr txBox="1"/>
          <p:nvPr/>
        </p:nvSpPr>
        <p:spPr>
          <a:xfrm>
            <a:off x="-2" y="4792847"/>
            <a:ext cx="7394828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to AWS Services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</a:rPr>
              <a:t>AWS management Console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</a:rPr>
              <a:t>Command Line Interfaces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</a:rPr>
              <a:t>Software Development Kits</a:t>
            </a:r>
          </a:p>
          <a:p>
            <a:pPr marL="914400" lvl="1" indent="-457200">
              <a:buFont typeface="+mj-lt"/>
              <a:buAutoNum type="arabicPeriod"/>
            </a:pP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16" name="Graphic 15" descr="Internet">
            <a:extLst>
              <a:ext uri="{FF2B5EF4-FFF2-40B4-BE49-F238E27FC236}">
                <a16:creationId xmlns:a16="http://schemas.microsoft.com/office/drawing/2014/main" id="{461C3633-204F-47B3-8C3B-96E316245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994" y="3661725"/>
            <a:ext cx="914400" cy="9144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AB07A3E3-CCF9-4EA2-9A5D-F5B8FC5D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8486" y="3728295"/>
            <a:ext cx="730314" cy="730314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48332734-D2AC-4190-BA00-BCC6BB3B2D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1429" y="3851745"/>
            <a:ext cx="730314" cy="612488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6FF7ED85-9A0B-40C1-8D3B-A44F5AC96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3576" y="3535009"/>
            <a:ext cx="786360" cy="786360"/>
          </a:xfrm>
          <a:prstGeom prst="rect">
            <a:avLst/>
          </a:prstGeom>
        </p:spPr>
      </p:pic>
      <p:grpSp>
        <p:nvGrpSpPr>
          <p:cNvPr id="29" name="Graphic 25" descr="Open folder">
            <a:extLst>
              <a:ext uri="{FF2B5EF4-FFF2-40B4-BE49-F238E27FC236}">
                <a16:creationId xmlns:a16="http://schemas.microsoft.com/office/drawing/2014/main" id="{3DDC386F-58B8-410C-9904-DBB6A87198E3}"/>
              </a:ext>
            </a:extLst>
          </p:cNvPr>
          <p:cNvGrpSpPr/>
          <p:nvPr/>
        </p:nvGrpSpPr>
        <p:grpSpPr>
          <a:xfrm>
            <a:off x="2760325" y="3697373"/>
            <a:ext cx="914400" cy="914400"/>
            <a:chOff x="3105726" y="3685009"/>
            <a:chExt cx="914400" cy="9144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AA6B14-E9C1-4BA6-9E19-8E9199D7ECCF}"/>
                </a:ext>
              </a:extLst>
            </p:cNvPr>
            <p:cNvSpPr/>
            <p:nvPr/>
          </p:nvSpPr>
          <p:spPr>
            <a:xfrm>
              <a:off x="3191451" y="3875509"/>
              <a:ext cx="666750" cy="504834"/>
            </a:xfrm>
            <a:custGeom>
              <a:avLst/>
              <a:gdLst>
                <a:gd name="connsiteX0" fmla="*/ 189548 w 666750"/>
                <a:gd name="connsiteY0" fmla="*/ 161925 h 504834"/>
                <a:gd name="connsiteX1" fmla="*/ 666750 w 666750"/>
                <a:gd name="connsiteY1" fmla="*/ 161925 h 504834"/>
                <a:gd name="connsiteX2" fmla="*/ 666750 w 666750"/>
                <a:gd name="connsiteY2" fmla="*/ 114300 h 504834"/>
                <a:gd name="connsiteX3" fmla="*/ 628650 w 666750"/>
                <a:gd name="connsiteY3" fmla="*/ 76200 h 504834"/>
                <a:gd name="connsiteX4" fmla="*/ 342900 w 666750"/>
                <a:gd name="connsiteY4" fmla="*/ 76200 h 504834"/>
                <a:gd name="connsiteX5" fmla="*/ 238125 w 666750"/>
                <a:gd name="connsiteY5" fmla="*/ 6668 h 504834"/>
                <a:gd name="connsiteX6" fmla="*/ 217170 w 666750"/>
                <a:gd name="connsiteY6" fmla="*/ 0 h 504834"/>
                <a:gd name="connsiteX7" fmla="*/ 38100 w 666750"/>
                <a:gd name="connsiteY7" fmla="*/ 0 h 504834"/>
                <a:gd name="connsiteX8" fmla="*/ 0 w 666750"/>
                <a:gd name="connsiteY8" fmla="*/ 38100 h 504834"/>
                <a:gd name="connsiteX9" fmla="*/ 0 w 666750"/>
                <a:gd name="connsiteY9" fmla="*/ 504825 h 504834"/>
                <a:gd name="connsiteX10" fmla="*/ 122873 w 666750"/>
                <a:gd name="connsiteY10" fmla="*/ 206693 h 504834"/>
                <a:gd name="connsiteX11" fmla="*/ 189548 w 666750"/>
                <a:gd name="connsiteY11" fmla="*/ 161925 h 50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0" h="504834">
                  <a:moveTo>
                    <a:pt x="189548" y="161925"/>
                  </a:moveTo>
                  <a:lnTo>
                    <a:pt x="666750" y="161925"/>
                  </a:lnTo>
                  <a:lnTo>
                    <a:pt x="666750" y="114300"/>
                  </a:lnTo>
                  <a:cubicBezTo>
                    <a:pt x="666750" y="93345"/>
                    <a:pt x="649605" y="76200"/>
                    <a:pt x="628650" y="76200"/>
                  </a:cubicBezTo>
                  <a:lnTo>
                    <a:pt x="342900" y="76200"/>
                  </a:lnTo>
                  <a:lnTo>
                    <a:pt x="238125" y="6668"/>
                  </a:lnTo>
                  <a:cubicBezTo>
                    <a:pt x="231458" y="2857"/>
                    <a:pt x="224790" y="0"/>
                    <a:pt x="21717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504825"/>
                  </a:lnTo>
                  <a:cubicBezTo>
                    <a:pt x="0" y="506730"/>
                    <a:pt x="122873" y="206693"/>
                    <a:pt x="122873" y="206693"/>
                  </a:cubicBezTo>
                  <a:cubicBezTo>
                    <a:pt x="134303" y="180023"/>
                    <a:pt x="160020" y="161925"/>
                    <a:pt x="189548" y="161925"/>
                  </a:cubicBezTo>
                  <a:close/>
                </a:path>
              </a:pathLst>
            </a:custGeom>
            <a:solidFill>
              <a:schemeClr val="lt1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E79AA6E-BEF3-4480-B071-91FE235F507B}"/>
                </a:ext>
              </a:extLst>
            </p:cNvPr>
            <p:cNvSpPr/>
            <p:nvPr/>
          </p:nvSpPr>
          <p:spPr>
            <a:xfrm>
              <a:off x="3220026" y="4075534"/>
              <a:ext cx="714375" cy="333375"/>
            </a:xfrm>
            <a:custGeom>
              <a:avLst/>
              <a:gdLst>
                <a:gd name="connsiteX0" fmla="*/ 714375 w 714375"/>
                <a:gd name="connsiteY0" fmla="*/ 38100 h 333375"/>
                <a:gd name="connsiteX1" fmla="*/ 680085 w 714375"/>
                <a:gd name="connsiteY1" fmla="*/ 0 h 333375"/>
                <a:gd name="connsiteX2" fmla="*/ 160973 w 714375"/>
                <a:gd name="connsiteY2" fmla="*/ 0 h 333375"/>
                <a:gd name="connsiteX3" fmla="*/ 128588 w 714375"/>
                <a:gd name="connsiteY3" fmla="*/ 20955 h 333375"/>
                <a:gd name="connsiteX4" fmla="*/ 0 w 714375"/>
                <a:gd name="connsiteY4" fmla="*/ 333375 h 333375"/>
                <a:gd name="connsiteX5" fmla="*/ 581025 w 714375"/>
                <a:gd name="connsiteY5" fmla="*/ 333375 h 333375"/>
                <a:gd name="connsiteX6" fmla="*/ 710565 w 714375"/>
                <a:gd name="connsiteY6" fmla="*/ 55245 h 333375"/>
                <a:gd name="connsiteX7" fmla="*/ 714375 w 714375"/>
                <a:gd name="connsiteY7" fmla="*/ 38100 h 333375"/>
                <a:gd name="connsiteX8" fmla="*/ 714375 w 714375"/>
                <a:gd name="connsiteY8" fmla="*/ 3810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" h="333375">
                  <a:moveTo>
                    <a:pt x="714375" y="38100"/>
                  </a:moveTo>
                  <a:cubicBezTo>
                    <a:pt x="714375" y="18098"/>
                    <a:pt x="700088" y="1905"/>
                    <a:pt x="680085" y="0"/>
                  </a:cubicBezTo>
                  <a:lnTo>
                    <a:pt x="160973" y="0"/>
                  </a:lnTo>
                  <a:cubicBezTo>
                    <a:pt x="146685" y="0"/>
                    <a:pt x="134303" y="8573"/>
                    <a:pt x="128588" y="20955"/>
                  </a:cubicBezTo>
                  <a:lnTo>
                    <a:pt x="0" y="333375"/>
                  </a:lnTo>
                  <a:lnTo>
                    <a:pt x="581025" y="333375"/>
                  </a:lnTo>
                  <a:lnTo>
                    <a:pt x="710565" y="55245"/>
                  </a:lnTo>
                  <a:cubicBezTo>
                    <a:pt x="713423" y="49530"/>
                    <a:pt x="714375" y="43815"/>
                    <a:pt x="714375" y="38100"/>
                  </a:cubicBezTo>
                  <a:lnTo>
                    <a:pt x="714375" y="38100"/>
                  </a:lnTo>
                  <a:close/>
                </a:path>
              </a:pathLst>
            </a:custGeom>
            <a:solidFill>
              <a:schemeClr val="lt1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33" name="Graphic 32" descr="Bar chart RTL">
            <a:extLst>
              <a:ext uri="{FF2B5EF4-FFF2-40B4-BE49-F238E27FC236}">
                <a16:creationId xmlns:a16="http://schemas.microsoft.com/office/drawing/2014/main" id="{2D781A01-31F3-4A66-BBE8-DB805097A9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5682" y="3626096"/>
            <a:ext cx="914400" cy="914400"/>
          </a:xfrm>
          <a:prstGeom prst="rect">
            <a:avLst/>
          </a:prstGeom>
        </p:spPr>
      </p:pic>
      <p:pic>
        <p:nvPicPr>
          <p:cNvPr id="35" name="Graphic 34" descr="Research">
            <a:extLst>
              <a:ext uri="{FF2B5EF4-FFF2-40B4-BE49-F238E27FC236}">
                <a16:creationId xmlns:a16="http://schemas.microsoft.com/office/drawing/2014/main" id="{1961BCAE-72D7-4335-8E28-19A32CEF54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1770" y="3844553"/>
            <a:ext cx="608265" cy="608265"/>
          </a:xfrm>
          <a:prstGeom prst="rect">
            <a:avLst/>
          </a:prstGeom>
        </p:spPr>
      </p:pic>
      <p:pic>
        <p:nvPicPr>
          <p:cNvPr id="37" name="Graphic 36" descr="Smart Phone">
            <a:extLst>
              <a:ext uri="{FF2B5EF4-FFF2-40B4-BE49-F238E27FC236}">
                <a16:creationId xmlns:a16="http://schemas.microsoft.com/office/drawing/2014/main" id="{2B57C1FC-313A-4E52-A1F3-FB94EF0027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27878" y="3606911"/>
            <a:ext cx="868554" cy="778458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42F43B08-FA3A-4496-A4AA-0C79BA5320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43976" y="3764249"/>
            <a:ext cx="628458" cy="628458"/>
          </a:xfrm>
          <a:prstGeom prst="rect">
            <a:avLst/>
          </a:prstGeom>
        </p:spPr>
      </p:pic>
      <p:pic>
        <p:nvPicPr>
          <p:cNvPr id="41" name="Graphic 40" descr="Gears">
            <a:extLst>
              <a:ext uri="{FF2B5EF4-FFF2-40B4-BE49-F238E27FC236}">
                <a16:creationId xmlns:a16="http://schemas.microsoft.com/office/drawing/2014/main" id="{D76AAC91-2640-43A4-8C95-C4A065C5662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258205" y="3834456"/>
            <a:ext cx="628458" cy="628458"/>
          </a:xfrm>
          <a:prstGeom prst="rect">
            <a:avLst/>
          </a:prstGeom>
        </p:spPr>
      </p:pic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D5FEE142-F2D1-49AF-A797-29B44F711D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53353" y="4011341"/>
            <a:ext cx="400740" cy="400740"/>
          </a:xfrm>
          <a:prstGeom prst="rect">
            <a:avLst/>
          </a:prstGeom>
        </p:spPr>
      </p:pic>
      <p:pic>
        <p:nvPicPr>
          <p:cNvPr id="45" name="Graphic 44" descr="Paper">
            <a:extLst>
              <a:ext uri="{FF2B5EF4-FFF2-40B4-BE49-F238E27FC236}">
                <a16:creationId xmlns:a16="http://schemas.microsoft.com/office/drawing/2014/main" id="{8F3B78E5-10B3-4423-B293-22379DBF28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33632" y="3589277"/>
            <a:ext cx="914400" cy="914400"/>
          </a:xfrm>
          <a:prstGeom prst="rect">
            <a:avLst/>
          </a:prstGeom>
        </p:spPr>
      </p:pic>
      <p:pic>
        <p:nvPicPr>
          <p:cNvPr id="47" name="Graphic 46" descr="Contract">
            <a:extLst>
              <a:ext uri="{FF2B5EF4-FFF2-40B4-BE49-F238E27FC236}">
                <a16:creationId xmlns:a16="http://schemas.microsoft.com/office/drawing/2014/main" id="{1BA876F7-D39D-4CF4-9B97-74967F946A90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096619" y="3996140"/>
            <a:ext cx="349590" cy="349590"/>
          </a:xfrm>
          <a:prstGeom prst="rect">
            <a:avLst/>
          </a:prstGeom>
        </p:spPr>
      </p:pic>
      <p:pic>
        <p:nvPicPr>
          <p:cNvPr id="49" name="Graphic 48" descr="User">
            <a:extLst>
              <a:ext uri="{FF2B5EF4-FFF2-40B4-BE49-F238E27FC236}">
                <a16:creationId xmlns:a16="http://schemas.microsoft.com/office/drawing/2014/main" id="{56E2BBD3-EE35-4752-B698-6146413D7F0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364296" y="3515247"/>
            <a:ext cx="422646" cy="422646"/>
          </a:xfrm>
          <a:prstGeom prst="rect">
            <a:avLst/>
          </a:prstGeom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55C2ED1E-18A1-48D4-B853-7CFFD78B7EE9}"/>
              </a:ext>
            </a:extLst>
          </p:cNvPr>
          <p:cNvSpPr/>
          <p:nvPr/>
        </p:nvSpPr>
        <p:spPr>
          <a:xfrm>
            <a:off x="6158853" y="3616796"/>
            <a:ext cx="287356" cy="284309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76C966BB-BF66-4FF0-A0F8-9CA0D3222E09}"/>
              </a:ext>
            </a:extLst>
          </p:cNvPr>
          <p:cNvSpPr/>
          <p:nvPr/>
        </p:nvSpPr>
        <p:spPr>
          <a:xfrm rot="5400000">
            <a:off x="6703888" y="3641375"/>
            <a:ext cx="276909" cy="27983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5E26483-5425-4E5F-A338-D3F22A688CD7}"/>
              </a:ext>
            </a:extLst>
          </p:cNvPr>
          <p:cNvSpPr/>
          <p:nvPr/>
        </p:nvSpPr>
        <p:spPr>
          <a:xfrm>
            <a:off x="6407175" y="4115629"/>
            <a:ext cx="279891" cy="17925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44299-F454-4A3F-B959-A12FA8DBC0DA}"/>
              </a:ext>
            </a:extLst>
          </p:cNvPr>
          <p:cNvSpPr txBox="1"/>
          <p:nvPr/>
        </p:nvSpPr>
        <p:spPr>
          <a:xfrm>
            <a:off x="430065" y="4534615"/>
            <a:ext cx="125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Computing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8206-4A96-4F83-9528-1FE511FEA321}"/>
              </a:ext>
            </a:extLst>
          </p:cNvPr>
          <p:cNvSpPr txBox="1"/>
          <p:nvPr/>
        </p:nvSpPr>
        <p:spPr>
          <a:xfrm>
            <a:off x="1717648" y="4534615"/>
            <a:ext cx="112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E0A4D-7253-4BA0-8331-D820221CC2EB}"/>
              </a:ext>
            </a:extLst>
          </p:cNvPr>
          <p:cNvSpPr txBox="1"/>
          <p:nvPr/>
        </p:nvSpPr>
        <p:spPr>
          <a:xfrm>
            <a:off x="2781283" y="4536751"/>
            <a:ext cx="90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355F7A-4A06-4661-A775-2A3BA88F03E4}"/>
              </a:ext>
            </a:extLst>
          </p:cNvPr>
          <p:cNvSpPr txBox="1"/>
          <p:nvPr/>
        </p:nvSpPr>
        <p:spPr>
          <a:xfrm>
            <a:off x="3828215" y="4516678"/>
            <a:ext cx="139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Analytics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DC449-02A9-47F4-9CD3-2332E201402A}"/>
              </a:ext>
            </a:extLst>
          </p:cNvPr>
          <p:cNvSpPr txBox="1"/>
          <p:nvPr/>
        </p:nvSpPr>
        <p:spPr>
          <a:xfrm>
            <a:off x="4878361" y="4500514"/>
            <a:ext cx="139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Application</a:t>
            </a:r>
          </a:p>
          <a:p>
            <a:r>
              <a:rPr lang="en-IN" dirty="0">
                <a:solidFill>
                  <a:srgbClr val="FF0000"/>
                </a:solidFill>
              </a:rPr>
              <a:t>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624AC-E1BC-4D85-ABE8-875AF4DFBBFD}"/>
              </a:ext>
            </a:extLst>
          </p:cNvPr>
          <p:cNvSpPr txBox="1"/>
          <p:nvPr/>
        </p:nvSpPr>
        <p:spPr>
          <a:xfrm>
            <a:off x="6033628" y="4529718"/>
            <a:ext cx="140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 animBg="1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1059" y="-274316"/>
            <a:ext cx="5545012" cy="300235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AWS Services Overview</a:t>
            </a:r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ABDA1983-14B5-4E74-BB17-092AD437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25" y="4615774"/>
            <a:ext cx="914400" cy="914400"/>
          </a:xfrm>
          <a:prstGeom prst="rect">
            <a:avLst/>
          </a:prstGeom>
        </p:spPr>
      </p:pic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7749C47C-241D-4533-8B13-C5EAA20DE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2954" y="4615774"/>
            <a:ext cx="914400" cy="914400"/>
          </a:xfrm>
          <a:prstGeom prst="rect">
            <a:avLst/>
          </a:prstGeom>
        </p:spPr>
      </p:pic>
      <p:pic>
        <p:nvPicPr>
          <p:cNvPr id="11" name="Graphic 10" descr="Network">
            <a:extLst>
              <a:ext uri="{FF2B5EF4-FFF2-40B4-BE49-F238E27FC236}">
                <a16:creationId xmlns:a16="http://schemas.microsoft.com/office/drawing/2014/main" id="{9721F5FF-CCD0-4EB0-809B-A611595B0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Server">
            <a:extLst>
              <a:ext uri="{FF2B5EF4-FFF2-40B4-BE49-F238E27FC236}">
                <a16:creationId xmlns:a16="http://schemas.microsoft.com/office/drawing/2014/main" id="{866592A2-ACA7-4D90-9BF0-C856E8ED1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482" y="739908"/>
            <a:ext cx="914400" cy="914400"/>
          </a:xfrm>
          <a:prstGeom prst="rect">
            <a:avLst/>
          </a:prstGeom>
        </p:spPr>
      </p:pic>
      <p:pic>
        <p:nvPicPr>
          <p:cNvPr id="15" name="Graphic 14" descr="Server">
            <a:extLst>
              <a:ext uri="{FF2B5EF4-FFF2-40B4-BE49-F238E27FC236}">
                <a16:creationId xmlns:a16="http://schemas.microsoft.com/office/drawing/2014/main" id="{C860F16C-6756-4AF4-B3B5-668AE700D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44363" y="1998179"/>
            <a:ext cx="914400" cy="914400"/>
          </a:xfrm>
          <a:prstGeom prst="rect">
            <a:avLst/>
          </a:prstGeom>
        </p:spPr>
      </p:pic>
      <p:pic>
        <p:nvPicPr>
          <p:cNvPr id="17" name="Graphic 16" descr="Server">
            <a:extLst>
              <a:ext uri="{FF2B5EF4-FFF2-40B4-BE49-F238E27FC236}">
                <a16:creationId xmlns:a16="http://schemas.microsoft.com/office/drawing/2014/main" id="{14258120-1032-4655-AA0E-C47D3F1BC9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19482" y="3255109"/>
            <a:ext cx="914400" cy="914400"/>
          </a:xfrm>
          <a:prstGeom prst="rect">
            <a:avLst/>
          </a:prstGeom>
        </p:spPr>
      </p:pic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74D1CBDE-F04C-4105-849C-AA3458EB47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93565" y="2282288"/>
            <a:ext cx="914400" cy="914400"/>
          </a:xfrm>
          <a:prstGeom prst="rect">
            <a:avLst/>
          </a:prstGeom>
        </p:spPr>
      </p:pic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3ACB8F69-4D02-42B9-A083-3EBC55B088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58400" y="2130660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C7E27-0767-418A-B985-5A31C97CD36B}"/>
              </a:ext>
            </a:extLst>
          </p:cNvPr>
          <p:cNvCxnSpPr>
            <a:cxnSpLocks/>
          </p:cNvCxnSpPr>
          <p:nvPr/>
        </p:nvCxnSpPr>
        <p:spPr>
          <a:xfrm>
            <a:off x="3545734" y="5072974"/>
            <a:ext cx="9257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AF9C50-06ED-44B9-AC0E-FF0E012219DB}"/>
              </a:ext>
            </a:extLst>
          </p:cNvPr>
          <p:cNvCxnSpPr>
            <a:cxnSpLocks/>
          </p:cNvCxnSpPr>
          <p:nvPr/>
        </p:nvCxnSpPr>
        <p:spPr>
          <a:xfrm flipV="1">
            <a:off x="1648838" y="5064866"/>
            <a:ext cx="984116" cy="810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723398-8288-4A6B-AABA-DCFC594D556E}"/>
              </a:ext>
            </a:extLst>
          </p:cNvPr>
          <p:cNvCxnSpPr>
            <a:cxnSpLocks/>
          </p:cNvCxnSpPr>
          <p:nvPr/>
        </p:nvCxnSpPr>
        <p:spPr>
          <a:xfrm flipV="1">
            <a:off x="5108292" y="3850778"/>
            <a:ext cx="680722" cy="11101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8930EB-82D2-4001-AAA7-759D1C215469}"/>
              </a:ext>
            </a:extLst>
          </p:cNvPr>
          <p:cNvCxnSpPr>
            <a:cxnSpLocks/>
          </p:cNvCxnSpPr>
          <p:nvPr/>
        </p:nvCxnSpPr>
        <p:spPr>
          <a:xfrm flipV="1">
            <a:off x="8318059" y="3045060"/>
            <a:ext cx="1709820" cy="61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5E2A52-E284-49D4-8569-389DEA9A93F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380699" y="2163015"/>
            <a:ext cx="1677701" cy="42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23747B-8EC2-4BC7-8CB2-A72EA92B5922}"/>
              </a:ext>
            </a:extLst>
          </p:cNvPr>
          <p:cNvCxnSpPr>
            <a:cxnSpLocks/>
          </p:cNvCxnSpPr>
          <p:nvPr/>
        </p:nvCxnSpPr>
        <p:spPr>
          <a:xfrm flipV="1">
            <a:off x="6106285" y="1198948"/>
            <a:ext cx="1554079" cy="1904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507675-9C4B-419F-8136-D76E0927D2D4}"/>
              </a:ext>
            </a:extLst>
          </p:cNvPr>
          <p:cNvCxnSpPr>
            <a:cxnSpLocks/>
          </p:cNvCxnSpPr>
          <p:nvPr/>
        </p:nvCxnSpPr>
        <p:spPr>
          <a:xfrm flipV="1">
            <a:off x="6445784" y="2134263"/>
            <a:ext cx="1233151" cy="1153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9EB7B1-A658-401E-9BAA-D19B62911392}"/>
              </a:ext>
            </a:extLst>
          </p:cNvPr>
          <p:cNvCxnSpPr>
            <a:cxnSpLocks/>
          </p:cNvCxnSpPr>
          <p:nvPr/>
        </p:nvCxnSpPr>
        <p:spPr>
          <a:xfrm>
            <a:off x="8305800" y="1200349"/>
            <a:ext cx="1684506" cy="108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1A3BD6-F42C-43A5-94C8-36D0C3353A6D}"/>
              </a:ext>
            </a:extLst>
          </p:cNvPr>
          <p:cNvCxnSpPr>
            <a:cxnSpLocks/>
          </p:cNvCxnSpPr>
          <p:nvPr/>
        </p:nvCxnSpPr>
        <p:spPr>
          <a:xfrm>
            <a:off x="6429729" y="3392534"/>
            <a:ext cx="1226781" cy="31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A49A3C-C6AE-40ED-AD97-E9B5622FD87C}"/>
              </a:ext>
            </a:extLst>
          </p:cNvPr>
          <p:cNvSpPr txBox="1"/>
          <p:nvPr/>
        </p:nvSpPr>
        <p:spPr>
          <a:xfrm>
            <a:off x="259870" y="2172033"/>
            <a:ext cx="4721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Consider a web application which is to hosted.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 the number of users increases, your servers become slow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 a feature of cloud computing, the moment your servers becomes slow a new server is launched to take the extra burden, and return to normal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92E9A0-D476-41C4-96FC-5F4067358020}"/>
              </a:ext>
            </a:extLst>
          </p:cNvPr>
          <p:cNvSpPr txBox="1"/>
          <p:nvPr/>
        </p:nvSpPr>
        <p:spPr>
          <a:xfrm>
            <a:off x="914400" y="5455472"/>
            <a:ext cx="79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853B0C-7131-49DB-BF9B-660124D3C893}"/>
              </a:ext>
            </a:extLst>
          </p:cNvPr>
          <p:cNvSpPr txBox="1"/>
          <p:nvPr/>
        </p:nvSpPr>
        <p:spPr>
          <a:xfrm>
            <a:off x="2632955" y="5455472"/>
            <a:ext cx="91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771660-C2A3-4B99-9140-0B87EC56A7A5}"/>
              </a:ext>
            </a:extLst>
          </p:cNvPr>
          <p:cNvSpPr txBox="1"/>
          <p:nvPr/>
        </p:nvSpPr>
        <p:spPr>
          <a:xfrm>
            <a:off x="4269917" y="5465299"/>
            <a:ext cx="1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Route 5.3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8AB525-871F-4A4B-A1B2-48BE3F07949B}"/>
              </a:ext>
            </a:extLst>
          </p:cNvPr>
          <p:cNvSpPr txBox="1"/>
          <p:nvPr/>
        </p:nvSpPr>
        <p:spPr>
          <a:xfrm>
            <a:off x="5788485" y="3781326"/>
            <a:ext cx="118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</a:t>
            </a:r>
          </a:p>
          <a:p>
            <a:r>
              <a:rPr lang="en-IN" dirty="0"/>
              <a:t>Balancer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474D991-4BC9-43E0-8580-6BC0F684DD4B}"/>
              </a:ext>
            </a:extLst>
          </p:cNvPr>
          <p:cNvSpPr/>
          <p:nvPr/>
        </p:nvSpPr>
        <p:spPr>
          <a:xfrm>
            <a:off x="7070658" y="346414"/>
            <a:ext cx="4206942" cy="539729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C8CDC3-8980-48E2-8354-C30B796374B8}"/>
              </a:ext>
            </a:extLst>
          </p:cNvPr>
          <p:cNvSpPr txBox="1"/>
          <p:nvPr/>
        </p:nvSpPr>
        <p:spPr>
          <a:xfrm>
            <a:off x="9990306" y="3141529"/>
            <a:ext cx="118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A4DFD-21FE-4C85-BCF1-7A8A7F705B1D}"/>
              </a:ext>
            </a:extLst>
          </p:cNvPr>
          <p:cNvSpPr txBox="1"/>
          <p:nvPr/>
        </p:nvSpPr>
        <p:spPr>
          <a:xfrm>
            <a:off x="9727566" y="541830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</a:t>
            </a:r>
          </a:p>
        </p:txBody>
      </p:sp>
      <p:pic>
        <p:nvPicPr>
          <p:cNvPr id="6" name="Graphic 5" descr="Signpost">
            <a:extLst>
              <a:ext uri="{FF2B5EF4-FFF2-40B4-BE49-F238E27FC236}">
                <a16:creationId xmlns:a16="http://schemas.microsoft.com/office/drawing/2014/main" id="{C1BE411E-9EF3-4C85-BBB5-54EFE7E3C6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35050" y="4607666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7F3758-BD6A-46CB-BAD5-F7A2FF6D0B2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41608" y="4576370"/>
            <a:ext cx="914479" cy="91447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E4A311-56FB-4348-A666-5F5237B365EC}"/>
              </a:ext>
            </a:extLst>
          </p:cNvPr>
          <p:cNvCxnSpPr>
            <a:cxnSpLocks/>
          </p:cNvCxnSpPr>
          <p:nvPr/>
        </p:nvCxnSpPr>
        <p:spPr>
          <a:xfrm>
            <a:off x="6429729" y="3735062"/>
            <a:ext cx="1220009" cy="96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5542CF-6884-4B04-853B-371E40B05CBA}"/>
              </a:ext>
            </a:extLst>
          </p:cNvPr>
          <p:cNvCxnSpPr>
            <a:cxnSpLocks/>
          </p:cNvCxnSpPr>
          <p:nvPr/>
        </p:nvCxnSpPr>
        <p:spPr>
          <a:xfrm flipV="1">
            <a:off x="8396309" y="3193860"/>
            <a:ext cx="1746397" cy="158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A448BE6-3721-42F8-BB04-8399654B577E}"/>
              </a:ext>
            </a:extLst>
          </p:cNvPr>
          <p:cNvSpPr txBox="1"/>
          <p:nvPr/>
        </p:nvSpPr>
        <p:spPr>
          <a:xfrm>
            <a:off x="8308721" y="2499349"/>
            <a:ext cx="122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 Server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71C368-DA4E-4BDD-861A-AD4AF1451245}"/>
              </a:ext>
            </a:extLst>
          </p:cNvPr>
          <p:cNvSpPr txBox="1"/>
          <p:nvPr/>
        </p:nvSpPr>
        <p:spPr>
          <a:xfrm>
            <a:off x="8246118" y="719168"/>
            <a:ext cx="122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4D4DE2-E965-44AF-94B7-C0FD6C330E20}"/>
              </a:ext>
            </a:extLst>
          </p:cNvPr>
          <p:cNvSpPr txBox="1"/>
          <p:nvPr/>
        </p:nvSpPr>
        <p:spPr>
          <a:xfrm>
            <a:off x="8282486" y="5086140"/>
            <a:ext cx="122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 Server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39CA68-CDA9-4B29-A9BC-4BD9556F12A0}"/>
              </a:ext>
            </a:extLst>
          </p:cNvPr>
          <p:cNvSpPr txBox="1"/>
          <p:nvPr/>
        </p:nvSpPr>
        <p:spPr>
          <a:xfrm>
            <a:off x="8300024" y="3618316"/>
            <a:ext cx="122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 Server</a:t>
            </a:r>
          </a:p>
        </p:txBody>
      </p:sp>
    </p:spTree>
    <p:extLst>
      <p:ext uri="{BB962C8B-B14F-4D97-AF65-F5344CB8AC3E}">
        <p14:creationId xmlns:p14="http://schemas.microsoft.com/office/powerpoint/2010/main" val="822106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5792C-0F74-4236-9631-E171A3FFD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6" t="20348"/>
          <a:stretch/>
        </p:blipFill>
        <p:spPr>
          <a:xfrm>
            <a:off x="948224" y="1628586"/>
            <a:ext cx="9832155" cy="45113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26CDD0-E6DA-4F39-A580-D3C5F18C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27" y="776769"/>
            <a:ext cx="10452849" cy="910492"/>
          </a:xfrm>
        </p:spPr>
        <p:txBody>
          <a:bodyPr/>
          <a:lstStyle/>
          <a:p>
            <a:r>
              <a:rPr lang="en-IN" dirty="0"/>
              <a:t>Global Infrastructure Component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562D0-590A-4804-8FEF-A0DADBCFF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25292" r="81443" b="20687"/>
          <a:stretch/>
        </p:blipFill>
        <p:spPr>
          <a:xfrm>
            <a:off x="948224" y="2031879"/>
            <a:ext cx="1885361" cy="370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23066-81D8-4842-B90C-9C212857C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72029" r="56315" b="22198"/>
          <a:stretch/>
        </p:blipFill>
        <p:spPr>
          <a:xfrm>
            <a:off x="1140644" y="1628586"/>
            <a:ext cx="2931736" cy="395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0D835F-84CB-496F-9517-A9E85ACA1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72029" r="56315" b="22198"/>
          <a:stretch/>
        </p:blipFill>
        <p:spPr>
          <a:xfrm>
            <a:off x="7128235" y="5538649"/>
            <a:ext cx="2931736" cy="3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522493" cy="703135"/>
          </a:xfrm>
        </p:spPr>
        <p:txBody>
          <a:bodyPr/>
          <a:lstStyle/>
          <a:p>
            <a:r>
              <a:rPr lang="en-US" dirty="0"/>
              <a:t>AWS Data Centers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centers are where actual data resides</a:t>
            </a:r>
          </a:p>
          <a:p>
            <a:r>
              <a:rPr lang="en-US" dirty="0"/>
              <a:t>Physical servers in the form of racks</a:t>
            </a:r>
          </a:p>
          <a:p>
            <a:r>
              <a:rPr lang="en-US" dirty="0"/>
              <a:t>Redundant power, networking and Connectivity</a:t>
            </a:r>
          </a:p>
          <a:p>
            <a:r>
              <a:rPr lang="en-US" dirty="0"/>
              <a:t>Typically 50000 to 80000 servers in one Data Center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FB2C5-19EB-8A4A-98B2-19E436877E9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770084" cy="2870009"/>
          </a:xfrm>
        </p:spPr>
        <p:txBody>
          <a:bodyPr/>
          <a:lstStyle/>
          <a:p>
            <a:r>
              <a:rPr lang="en-US" dirty="0"/>
              <a:t>Cluster of Data Centers is called an Availability Zone</a:t>
            </a:r>
          </a:p>
          <a:p>
            <a:r>
              <a:rPr lang="en-US" dirty="0"/>
              <a:t>Isolated partition of the AWS Infrastructure</a:t>
            </a:r>
          </a:p>
          <a:p>
            <a:r>
              <a:rPr lang="en-US" dirty="0"/>
              <a:t>69 Availability zones Worldwide</a:t>
            </a:r>
          </a:p>
          <a:p>
            <a:r>
              <a:rPr lang="en-US" dirty="0"/>
              <a:t>We can choose our own AZ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1822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2153</TotalTime>
  <Words>750</Words>
  <Application>Microsoft Office PowerPoint</Application>
  <PresentationFormat>Widescreen</PresentationFormat>
  <Paragraphs>136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RetrospectVTI</vt:lpstr>
      <vt:lpstr>Cloud Computing With AWS</vt:lpstr>
      <vt:lpstr>Overview</vt:lpstr>
      <vt:lpstr>Why we Learn Cloud Computing with AWS</vt:lpstr>
      <vt:lpstr>Introduction to Cloud Computing</vt:lpstr>
      <vt:lpstr>Service Models</vt:lpstr>
      <vt:lpstr>Amazon Web Services</vt:lpstr>
      <vt:lpstr>AWS Services Overview</vt:lpstr>
      <vt:lpstr>Global Infrastructure Component</vt:lpstr>
      <vt:lpstr>AWS Global Infrastructures</vt:lpstr>
      <vt:lpstr>AWS Global Infrastructures</vt:lpstr>
      <vt:lpstr>Companies Using AWS</vt:lpstr>
      <vt:lpstr>Features</vt:lpstr>
      <vt:lpstr>AWS Pricing/Cost</vt:lpstr>
      <vt:lpstr>Worked On These Various Projects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Presentation</dc:title>
  <dc:creator>Rahul Sharma</dc:creator>
  <cp:lastModifiedBy>Rahul Sharma</cp:lastModifiedBy>
  <cp:revision>88</cp:revision>
  <dcterms:created xsi:type="dcterms:W3CDTF">2020-08-15T11:08:44Z</dcterms:created>
  <dcterms:modified xsi:type="dcterms:W3CDTF">2020-08-17T06:58:52Z</dcterms:modified>
  <cp:contentStatus/>
</cp:coreProperties>
</file>