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8" r:id="rId11"/>
    <p:sldId id="266" r:id="rId12"/>
    <p:sldId id="269"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29" autoAdjust="0"/>
    <p:restoredTop sz="94660"/>
  </p:normalViewPr>
  <p:slideViewPr>
    <p:cSldViewPr>
      <p:cViewPr>
        <p:scale>
          <a:sx n="80" d="100"/>
          <a:sy n="80" d="100"/>
        </p:scale>
        <p:origin x="-1068"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951E7EB-A37A-408A-B4B1-093F070E1B45}" type="datetimeFigureOut">
              <a:rPr lang="en-US" smtClean="0"/>
              <a:pPr/>
              <a:t>3/22/2021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5A3178F-921B-4E8B-9340-5AEBF7F7A4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51E7EB-A37A-408A-B4B1-093F070E1B45}"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3178F-921B-4E8B-9340-5AEBF7F7A4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51E7EB-A37A-408A-B4B1-093F070E1B45}"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3178F-921B-4E8B-9340-5AEBF7F7A4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51E7EB-A37A-408A-B4B1-093F070E1B45}"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3178F-921B-4E8B-9340-5AEBF7F7A4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51E7EB-A37A-408A-B4B1-093F070E1B45}"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3178F-921B-4E8B-9340-5AEBF7F7A4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51E7EB-A37A-408A-B4B1-093F070E1B45}"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3178F-921B-4E8B-9340-5AEBF7F7A4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51E7EB-A37A-408A-B4B1-093F070E1B45}" type="datetimeFigureOut">
              <a:rPr lang="en-US" smtClean="0"/>
              <a:pPr/>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3178F-921B-4E8B-9340-5AEBF7F7A4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51E7EB-A37A-408A-B4B1-093F070E1B45}" type="datetimeFigureOut">
              <a:rPr lang="en-US" smtClean="0"/>
              <a:pPr/>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3178F-921B-4E8B-9340-5AEBF7F7A4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1E7EB-A37A-408A-B4B1-093F070E1B45}" type="datetimeFigureOut">
              <a:rPr lang="en-US" smtClean="0"/>
              <a:pPr/>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3178F-921B-4E8B-9340-5AEBF7F7A4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51E7EB-A37A-408A-B4B1-093F070E1B45}"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3178F-921B-4E8B-9340-5AEBF7F7A4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51E7EB-A37A-408A-B4B1-093F070E1B45}"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5A3178F-921B-4E8B-9340-5AEBF7F7A4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51E7EB-A37A-408A-B4B1-093F070E1B45}" type="datetimeFigureOut">
              <a:rPr lang="en-US" smtClean="0"/>
              <a:pPr/>
              <a:t>3/22/2021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5A3178F-921B-4E8B-9340-5AEBF7F7A4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noChangeArrowheads="1"/>
          </p:cNvSpPr>
          <p:nvPr>
            <p:ph type="ctrTitle"/>
          </p:nvPr>
        </p:nvSpPr>
        <p:spPr bwMode="auto">
          <a:xfrm>
            <a:off x="533400" y="838201"/>
            <a:ext cx="7851775" cy="984885"/>
          </a:xfrm>
          <a:prstGeom prst="rect">
            <a:avLst/>
          </a:prstGeom>
          <a:noFill/>
          <a:ln w="9525">
            <a:noFill/>
            <a:miter lim="800000"/>
            <a:headEnd/>
            <a:tailEnd/>
          </a:ln>
        </p:spPr>
        <p:txBody>
          <a:bodyPr wrap="square">
            <a:spAutoFit/>
          </a:bodyPr>
          <a:lstStyle/>
          <a:p>
            <a:pPr algn="ctr"/>
            <a:r>
              <a:rPr lang="en-IN" altLang="en-US" sz="3200" dirty="0" smtClean="0">
                <a:solidFill>
                  <a:schemeClr val="bg1"/>
                </a:solidFill>
              </a:rPr>
              <a:t>A Presentation on </a:t>
            </a:r>
            <a:br>
              <a:rPr lang="en-IN" altLang="en-US" sz="3200" dirty="0" smtClean="0">
                <a:solidFill>
                  <a:schemeClr val="bg1"/>
                </a:solidFill>
              </a:rPr>
            </a:br>
            <a:endParaRPr lang="en-IN" altLang="en-US" sz="3200" dirty="0">
              <a:solidFill>
                <a:schemeClr val="bg1"/>
              </a:solidFill>
            </a:endParaRPr>
          </a:p>
        </p:txBody>
      </p:sp>
      <p:sp>
        <p:nvSpPr>
          <p:cNvPr id="5" name="TextBox 10"/>
          <p:cNvSpPr txBox="1">
            <a:spLocks noChangeArrowheads="1"/>
          </p:cNvSpPr>
          <p:nvPr/>
        </p:nvSpPr>
        <p:spPr bwMode="auto">
          <a:xfrm>
            <a:off x="990600" y="1447800"/>
            <a:ext cx="7315200" cy="707886"/>
          </a:xfrm>
          <a:prstGeom prst="rect">
            <a:avLst/>
          </a:prstGeom>
          <a:noFill/>
          <a:ln w="9525">
            <a:noFill/>
            <a:miter lim="800000"/>
            <a:headEnd/>
            <a:tailEnd/>
          </a:ln>
        </p:spPr>
        <p:txBody>
          <a:bodyPr wrap="square">
            <a:spAutoFit/>
          </a:bodyPr>
          <a:lstStyle/>
          <a:p>
            <a:pPr algn="ctr" eaLnBrk="1" hangingPunct="1"/>
            <a:r>
              <a:rPr lang="en-US" altLang="en-US" sz="4000" b="1" dirty="0" smtClean="0">
                <a:solidFill>
                  <a:schemeClr val="tx2">
                    <a:lumMod val="75000"/>
                  </a:schemeClr>
                </a:solidFill>
                <a:latin typeface="Times New Roman" pitchFamily="18" charset="0"/>
                <a:cs typeface="Times New Roman" pitchFamily="18" charset="0"/>
              </a:rPr>
              <a:t>Gap Model of Service Quality</a:t>
            </a:r>
            <a:endParaRPr lang="en-US" altLang="en-US" sz="4000" b="1" dirty="0">
              <a:solidFill>
                <a:schemeClr val="tx2">
                  <a:lumMod val="75000"/>
                </a:schemeClr>
              </a:solidFill>
              <a:latin typeface="Times New Roman" pitchFamily="18" charset="0"/>
              <a:cs typeface="Times New Roman" pitchFamily="18" charset="0"/>
            </a:endParaRPr>
          </a:p>
        </p:txBody>
      </p:sp>
      <p:sp>
        <p:nvSpPr>
          <p:cNvPr id="6" name="Rectangle 11"/>
          <p:cNvSpPr>
            <a:spLocks noChangeArrowheads="1"/>
          </p:cNvSpPr>
          <p:nvPr/>
        </p:nvSpPr>
        <p:spPr bwMode="auto">
          <a:xfrm>
            <a:off x="1447800" y="2362200"/>
            <a:ext cx="6019800" cy="2123658"/>
          </a:xfrm>
          <a:prstGeom prst="rect">
            <a:avLst/>
          </a:prstGeom>
          <a:noFill/>
          <a:ln w="9525">
            <a:noFill/>
            <a:miter lim="800000"/>
            <a:headEnd/>
            <a:tailEnd/>
          </a:ln>
        </p:spPr>
        <p:txBody>
          <a:bodyPr wrap="square" lIns="0" tIns="0" rIns="0" bIns="0" anchor="ctr">
            <a:spAutoFit/>
          </a:bodyPr>
          <a:lstStyle/>
          <a:p>
            <a:pPr algn="ctr" eaLnBrk="1" hangingPunct="1"/>
            <a:r>
              <a:rPr lang="en-US" altLang="en-US" sz="2000" dirty="0">
                <a:solidFill>
                  <a:schemeClr val="bg1"/>
                </a:solidFill>
                <a:latin typeface="Times New Roman" pitchFamily="18" charset="0"/>
              </a:rPr>
              <a:t>By</a:t>
            </a:r>
          </a:p>
          <a:p>
            <a:pPr algn="ctr" eaLnBrk="1" hangingPunct="1"/>
            <a:endParaRPr lang="en-US" altLang="en-US" sz="2000" dirty="0">
              <a:solidFill>
                <a:schemeClr val="bg1"/>
              </a:solidFill>
              <a:latin typeface="Times New Roman" pitchFamily="18" charset="0"/>
            </a:endParaRPr>
          </a:p>
          <a:p>
            <a:pPr algn="ctr" eaLnBrk="1" hangingPunct="1"/>
            <a:r>
              <a:rPr lang="en-US" altLang="en-US" sz="2000" b="1" dirty="0" err="1" smtClean="0">
                <a:solidFill>
                  <a:schemeClr val="bg1"/>
                </a:solidFill>
                <a:latin typeface="Times New Roman" pitchFamily="18" charset="0"/>
              </a:rPr>
              <a:t>Raminder</a:t>
            </a:r>
            <a:r>
              <a:rPr lang="en-US" altLang="en-US" sz="2000" b="1" dirty="0" smtClean="0">
                <a:solidFill>
                  <a:schemeClr val="bg1"/>
                </a:solidFill>
                <a:latin typeface="Times New Roman" pitchFamily="18" charset="0"/>
              </a:rPr>
              <a:t> Pal Singh </a:t>
            </a:r>
            <a:r>
              <a:rPr lang="en-US" altLang="en-US" sz="2000" b="1" dirty="0" err="1" smtClean="0">
                <a:solidFill>
                  <a:schemeClr val="bg1"/>
                </a:solidFill>
                <a:latin typeface="Times New Roman" pitchFamily="18" charset="0"/>
              </a:rPr>
              <a:t>Arora</a:t>
            </a:r>
            <a:endParaRPr lang="en-US" altLang="en-US" sz="2000" dirty="0">
              <a:solidFill>
                <a:schemeClr val="bg1"/>
              </a:solidFill>
              <a:latin typeface="Times New Roman" pitchFamily="18" charset="0"/>
            </a:endParaRPr>
          </a:p>
          <a:p>
            <a:pPr algn="ctr" eaLnBrk="1" hangingPunct="1"/>
            <a:r>
              <a:rPr lang="en-US" altLang="en-US" sz="2000" dirty="0" smtClean="0">
                <a:solidFill>
                  <a:schemeClr val="bg1"/>
                </a:solidFill>
                <a:latin typeface="Times New Roman" pitchFamily="18" charset="0"/>
              </a:rPr>
              <a:t>Assistant Professor</a:t>
            </a:r>
          </a:p>
          <a:p>
            <a:pPr algn="ctr" eaLnBrk="1" hangingPunct="1"/>
            <a:r>
              <a:rPr lang="en-US" altLang="en-US" sz="2000" dirty="0" smtClean="0">
                <a:solidFill>
                  <a:schemeClr val="bg1"/>
                </a:solidFill>
                <a:latin typeface="Times New Roman" pitchFamily="18" charset="0"/>
              </a:rPr>
              <a:t>Graduate School of  Business </a:t>
            </a:r>
          </a:p>
          <a:p>
            <a:pPr algn="ctr" eaLnBrk="1" hangingPunct="1"/>
            <a:r>
              <a:rPr lang="en-US" altLang="en-US" sz="2000" dirty="0" smtClean="0">
                <a:solidFill>
                  <a:schemeClr val="bg1"/>
                </a:solidFill>
                <a:latin typeface="Times New Roman" pitchFamily="18" charset="0"/>
              </a:rPr>
              <a:t>Tula’s </a:t>
            </a:r>
            <a:r>
              <a:rPr lang="en-US" altLang="en-US" sz="2000" dirty="0">
                <a:solidFill>
                  <a:schemeClr val="bg1"/>
                </a:solidFill>
                <a:latin typeface="Times New Roman" pitchFamily="18" charset="0"/>
              </a:rPr>
              <a:t>Institute, Dehradun</a:t>
            </a:r>
          </a:p>
          <a:p>
            <a:pPr algn="ctr" eaLnBrk="1" hangingPunct="1"/>
            <a:endParaRPr lang="en-US" altLang="en-US" dirty="0">
              <a:latin typeface="Times New Roman" pitchFamily="18" charset="0"/>
            </a:endParaRPr>
          </a:p>
        </p:txBody>
      </p:sp>
      <p:pic>
        <p:nvPicPr>
          <p:cNvPr id="7" name="Picture 2"/>
          <p:cNvPicPr>
            <a:picLocks noChangeAspect="1"/>
          </p:cNvPicPr>
          <p:nvPr/>
        </p:nvPicPr>
        <p:blipFill>
          <a:blip r:embed="rId2"/>
          <a:srcRect/>
          <a:stretch>
            <a:fillRect/>
          </a:stretch>
        </p:blipFill>
        <p:spPr bwMode="auto">
          <a:xfrm>
            <a:off x="3886200" y="4724400"/>
            <a:ext cx="990600" cy="914400"/>
          </a:xfrm>
          <a:prstGeom prst="rect">
            <a:avLst/>
          </a:prstGeom>
          <a:noFill/>
          <a:ln w="9525">
            <a:noFill/>
            <a:miter lim="800000"/>
            <a:headEnd/>
            <a:tailEnd/>
          </a:ln>
        </p:spPr>
      </p:pic>
      <p:sp>
        <p:nvSpPr>
          <p:cNvPr id="8" name="Rectangle 1"/>
          <p:cNvSpPr>
            <a:spLocks noChangeArrowheads="1"/>
          </p:cNvSpPr>
          <p:nvPr/>
        </p:nvSpPr>
        <p:spPr bwMode="auto">
          <a:xfrm>
            <a:off x="685800" y="5867400"/>
            <a:ext cx="7620000" cy="708025"/>
          </a:xfrm>
          <a:prstGeom prst="rect">
            <a:avLst/>
          </a:prstGeom>
          <a:noFill/>
          <a:ln w="9525">
            <a:noFill/>
            <a:miter lim="800000"/>
            <a:headEnd/>
            <a:tailEnd/>
          </a:ln>
        </p:spPr>
        <p:txBody>
          <a:bodyPr>
            <a:spAutoFit/>
          </a:bodyPr>
          <a:lstStyle/>
          <a:p>
            <a:pPr algn="ctr" eaLnBrk="1" hangingPunct="1"/>
            <a:r>
              <a:rPr lang="en-US" altLang="en-US" sz="4000" dirty="0">
                <a:solidFill>
                  <a:schemeClr val="bg1"/>
                </a:solidFill>
                <a:latin typeface="Times New Roman" pitchFamily="18" charset="0"/>
              </a:rPr>
              <a:t>Tula’s Institute, Dehradun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a:buNone/>
            </a:pPr>
            <a:r>
              <a:rPr lang="en-US" b="1" dirty="0" smtClean="0"/>
              <a:t>Some of the reasons for Gap-3 to occur are:</a:t>
            </a:r>
          </a:p>
          <a:p>
            <a:r>
              <a:rPr lang="en-US" dirty="0" smtClean="0"/>
              <a:t>Ineffective recruitment, role ambiguity;</a:t>
            </a:r>
          </a:p>
          <a:p>
            <a:r>
              <a:rPr lang="en-US" dirty="0" smtClean="0"/>
              <a:t>Role conflict;</a:t>
            </a:r>
          </a:p>
          <a:p>
            <a:r>
              <a:rPr lang="en-US" dirty="0" smtClean="0"/>
              <a:t>Lack of empowerment, control and poor teamwork;</a:t>
            </a:r>
          </a:p>
          <a:p>
            <a:r>
              <a:rPr lang="en-US" dirty="0" smtClean="0"/>
              <a:t>Failure to match supply and demand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i="1" dirty="0" smtClean="0"/>
              <a:t>Gap 4: Service Delivery-External Communications to Customer Not</a:t>
            </a:r>
            <a:r>
              <a:rPr lang="en-US" sz="2800" dirty="0" smtClean="0"/>
              <a:t> matching performance to promises</a:t>
            </a:r>
            <a:r>
              <a:rPr lang="en-US" sz="2800" b="1" dirty="0" smtClean="0"/>
              <a:t/>
            </a:r>
            <a:br>
              <a:rPr lang="en-US" sz="2800" b="1" dirty="0" smtClean="0"/>
            </a:br>
            <a:endParaRPr lang="en-US" sz="2800" dirty="0"/>
          </a:p>
        </p:txBody>
      </p:sp>
      <p:sp>
        <p:nvSpPr>
          <p:cNvPr id="3" name="Content Placeholder 2"/>
          <p:cNvSpPr>
            <a:spLocks noGrp="1"/>
          </p:cNvSpPr>
          <p:nvPr>
            <p:ph idx="1"/>
          </p:nvPr>
        </p:nvSpPr>
        <p:spPr>
          <a:xfrm>
            <a:off x="457200" y="1676400"/>
            <a:ext cx="8229600" cy="4648200"/>
          </a:xfrm>
        </p:spPr>
        <p:txBody>
          <a:bodyPr>
            <a:normAutofit fontScale="92500" lnSpcReduction="10000"/>
          </a:bodyPr>
          <a:lstStyle/>
          <a:p>
            <a:pPr>
              <a:buNone/>
            </a:pPr>
            <a:r>
              <a:rPr lang="en-US" dirty="0" smtClean="0"/>
              <a:t>    This is essentially a communication gap. The gap is the difference between service delivery intention and capability and what is being communicated to the customers.</a:t>
            </a:r>
          </a:p>
          <a:p>
            <a:r>
              <a:rPr lang="en-US" dirty="0" smtClean="0"/>
              <a:t>Lack of cohesiveness in marketing communications;</a:t>
            </a:r>
          </a:p>
          <a:p>
            <a:r>
              <a:rPr lang="en-US" dirty="0" smtClean="0"/>
              <a:t> Absence of strong internal marketing program, not being able to meet customers.</a:t>
            </a:r>
          </a:p>
          <a:p>
            <a:r>
              <a:rPr lang="en-US" dirty="0" smtClean="0"/>
              <a:t>expectations through communications;</a:t>
            </a:r>
          </a:p>
          <a:p>
            <a:r>
              <a:rPr lang="en-US" dirty="0" smtClean="0"/>
              <a:t>Lack of trained employees</a:t>
            </a:r>
          </a:p>
          <a:p>
            <a:r>
              <a:rPr lang="en-US" b="1" dirty="0" smtClean="0"/>
              <a:t>Over-promising in advertising and personal selling</a:t>
            </a:r>
            <a:r>
              <a:rPr lang="en-US" dirty="0" smtClean="0"/>
              <a:t>;</a:t>
            </a:r>
          </a:p>
          <a:p>
            <a:r>
              <a:rPr lang="en-US" b="1" dirty="0" smtClean="0"/>
              <a:t>Inadequate horizontal communication between sales and operations</a:t>
            </a:r>
            <a:r>
              <a:rPr lang="en-US" dirty="0" smtClean="0"/>
              <a:t>;</a:t>
            </a:r>
          </a:p>
          <a:p>
            <a:r>
              <a:rPr lang="en-US" dirty="0" smtClean="0"/>
              <a:t>Differences in policies and procedures across branches, etc.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3276600" y="457200"/>
            <a:ext cx="17526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Expected service</a:t>
            </a:r>
            <a:endParaRPr lang="en-US" dirty="0"/>
          </a:p>
        </p:txBody>
      </p:sp>
      <p:sp>
        <p:nvSpPr>
          <p:cNvPr id="4" name="Rectangle 3"/>
          <p:cNvSpPr/>
          <p:nvPr/>
        </p:nvSpPr>
        <p:spPr>
          <a:xfrm>
            <a:off x="3276600" y="1447800"/>
            <a:ext cx="18288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Perceived Service</a:t>
            </a:r>
            <a:endParaRPr lang="en-US" dirty="0"/>
          </a:p>
        </p:txBody>
      </p:sp>
      <p:sp>
        <p:nvSpPr>
          <p:cNvPr id="6" name="Rectangle 5"/>
          <p:cNvSpPr/>
          <p:nvPr/>
        </p:nvSpPr>
        <p:spPr>
          <a:xfrm>
            <a:off x="6324600" y="2590800"/>
            <a:ext cx="1905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External communication to customers</a:t>
            </a:r>
            <a:endParaRPr lang="en-US" dirty="0"/>
          </a:p>
        </p:txBody>
      </p:sp>
      <p:sp>
        <p:nvSpPr>
          <p:cNvPr id="7" name="Rectangle 6"/>
          <p:cNvSpPr/>
          <p:nvPr/>
        </p:nvSpPr>
        <p:spPr>
          <a:xfrm>
            <a:off x="3276600" y="2590800"/>
            <a:ext cx="18288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Service Delivery</a:t>
            </a:r>
            <a:endParaRPr lang="en-US" dirty="0"/>
          </a:p>
        </p:txBody>
      </p:sp>
      <p:sp>
        <p:nvSpPr>
          <p:cNvPr id="8" name="Rectangle 7"/>
          <p:cNvSpPr/>
          <p:nvPr/>
        </p:nvSpPr>
        <p:spPr>
          <a:xfrm>
            <a:off x="3276600" y="4038600"/>
            <a:ext cx="18288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Customer driven design</a:t>
            </a:r>
            <a:endParaRPr lang="en-US" dirty="0"/>
          </a:p>
        </p:txBody>
      </p:sp>
      <p:sp>
        <p:nvSpPr>
          <p:cNvPr id="9" name="Rectangle 8"/>
          <p:cNvSpPr/>
          <p:nvPr/>
        </p:nvSpPr>
        <p:spPr>
          <a:xfrm>
            <a:off x="3276600" y="5410200"/>
            <a:ext cx="19050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Company perception of consumer expectation</a:t>
            </a:r>
            <a:endParaRPr lang="en-US" dirty="0"/>
          </a:p>
        </p:txBody>
      </p:sp>
      <p:cxnSp>
        <p:nvCxnSpPr>
          <p:cNvPr id="11" name="Straight Connector 10"/>
          <p:cNvCxnSpPr/>
          <p:nvPr/>
        </p:nvCxnSpPr>
        <p:spPr>
          <a:xfrm rot="10800000">
            <a:off x="2743200" y="762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14300" y="3390900"/>
            <a:ext cx="525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1"/>
          </p:cNvCxnSpPr>
          <p:nvPr/>
        </p:nvCxnSpPr>
        <p:spPr>
          <a:xfrm>
            <a:off x="2743200" y="60198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76400" y="30480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Gap -1</a:t>
            </a:r>
            <a:endParaRPr lang="en-US" dirty="0"/>
          </a:p>
        </p:txBody>
      </p:sp>
      <p:sp>
        <p:nvSpPr>
          <p:cNvPr id="23" name="Rectangle 22"/>
          <p:cNvSpPr/>
          <p:nvPr/>
        </p:nvSpPr>
        <p:spPr>
          <a:xfrm>
            <a:off x="4572000" y="50292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Gap-2</a:t>
            </a:r>
            <a:endParaRPr lang="en-US" dirty="0"/>
          </a:p>
        </p:txBody>
      </p:sp>
      <p:cxnSp>
        <p:nvCxnSpPr>
          <p:cNvPr id="25" name="Straight Arrow Connector 24"/>
          <p:cNvCxnSpPr/>
          <p:nvPr/>
        </p:nvCxnSpPr>
        <p:spPr>
          <a:xfrm rot="5400000">
            <a:off x="4000500" y="37719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495800" y="3581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Gap-3</a:t>
            </a:r>
            <a:endParaRPr lang="en-US" dirty="0"/>
          </a:p>
        </p:txBody>
      </p:sp>
      <p:cxnSp>
        <p:nvCxnSpPr>
          <p:cNvPr id="28" name="Straight Arrow Connector 27"/>
          <p:cNvCxnSpPr/>
          <p:nvPr/>
        </p:nvCxnSpPr>
        <p:spPr>
          <a:xfrm>
            <a:off x="5257800" y="3048000"/>
            <a:ext cx="914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334000"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Gap-4</a:t>
            </a:r>
            <a:endParaRPr lang="en-US" dirty="0"/>
          </a:p>
        </p:txBody>
      </p:sp>
      <p:cxnSp>
        <p:nvCxnSpPr>
          <p:cNvPr id="31" name="Straight Arrow Connector 30"/>
          <p:cNvCxnSpPr/>
          <p:nvPr/>
        </p:nvCxnSpPr>
        <p:spPr>
          <a:xfrm rot="5400000">
            <a:off x="4038600" y="5181600"/>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305800" cy="1143000"/>
          </a:xfrm>
        </p:spPr>
        <p:txBody>
          <a:bodyPr/>
          <a:lstStyle/>
          <a:p>
            <a:pPr algn="ctr"/>
            <a:r>
              <a:rPr lang="en-US" dirty="0" smtClean="0">
                <a:latin typeface="Jokerman" pitchFamily="82" charset="0"/>
              </a:rPr>
              <a:t>THANK  YOU</a:t>
            </a:r>
            <a:endParaRPr lang="en-US" dirty="0">
              <a:latin typeface="Jokerm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smtClean="0"/>
              <a:t>Introduction </a:t>
            </a:r>
            <a:r>
              <a:rPr lang="en-US" dirty="0" smtClean="0"/>
              <a:t> </a:t>
            </a:r>
            <a:endParaRPr lang="en-US" dirty="0"/>
          </a:p>
        </p:txBody>
      </p:sp>
      <p:sp>
        <p:nvSpPr>
          <p:cNvPr id="3" name="Content Placeholder 2"/>
          <p:cNvSpPr>
            <a:spLocks noGrp="1"/>
          </p:cNvSpPr>
          <p:nvPr>
            <p:ph idx="1"/>
          </p:nvPr>
        </p:nvSpPr>
        <p:spPr>
          <a:xfrm>
            <a:off x="457200" y="1524000"/>
            <a:ext cx="8229600" cy="4800600"/>
          </a:xfrm>
        </p:spPr>
        <p:txBody>
          <a:bodyPr>
            <a:normAutofit lnSpcReduction="10000"/>
          </a:bodyPr>
          <a:lstStyle/>
          <a:p>
            <a:r>
              <a:rPr lang="en-US" dirty="0" smtClean="0"/>
              <a:t>Quality in service is as perceived by the customer. There is no other way to either comprehend or administer. As service is intangible; the only way to measure quality in service is to measure the expectation of the customer before the receipt of service and measure his perception after the experience, that is, the service encounter. </a:t>
            </a:r>
          </a:p>
          <a:p>
            <a:r>
              <a:rPr lang="en-US" dirty="0" smtClean="0"/>
              <a:t>The gap between the two is a measure of the service quality. The larger the gap, the worse is the service quality; the narrower the gap, better the service quality of the firm; i.e., the firm is successful in meeting the customer's expectations... So far.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Types of gap in service quality </a:t>
            </a:r>
            <a:endParaRPr lang="en-US" dirty="0"/>
          </a:p>
        </p:txBody>
      </p:sp>
      <p:sp>
        <p:nvSpPr>
          <p:cNvPr id="3" name="Content Placeholder 2"/>
          <p:cNvSpPr>
            <a:spLocks noGrp="1"/>
          </p:cNvSpPr>
          <p:nvPr>
            <p:ph idx="1"/>
          </p:nvPr>
        </p:nvSpPr>
        <p:spPr/>
        <p:txBody>
          <a:bodyPr/>
          <a:lstStyle/>
          <a:p>
            <a:pPr>
              <a:buNone/>
            </a:pPr>
            <a:r>
              <a:rPr lang="en-US" dirty="0" smtClean="0"/>
              <a:t>   Measuring the gap between the Expectation and Perception, the model professes two types of gaps:</a:t>
            </a:r>
          </a:p>
          <a:p>
            <a:r>
              <a:rPr lang="en-US" b="1" dirty="0" smtClean="0"/>
              <a:t>The Customer Gap</a:t>
            </a:r>
          </a:p>
          <a:p>
            <a:r>
              <a:rPr lang="en-US" b="1" dirty="0" smtClean="0"/>
              <a:t>The Provider Gap</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295400"/>
          </a:xfrm>
        </p:spPr>
        <p:txBody>
          <a:bodyPr>
            <a:normAutofit fontScale="90000"/>
          </a:bodyPr>
          <a:lstStyle/>
          <a:p>
            <a:r>
              <a:rPr lang="en-US" b="1" dirty="0" smtClean="0"/>
              <a:t>The Customer Gap</a:t>
            </a:r>
            <a:br>
              <a:rPr lang="en-US" b="1" dirty="0" smtClean="0"/>
            </a:br>
            <a:endParaRPr lang="en-US" dirty="0"/>
          </a:p>
        </p:txBody>
      </p:sp>
      <p:sp>
        <p:nvSpPr>
          <p:cNvPr id="3" name="Content Placeholder 2"/>
          <p:cNvSpPr>
            <a:spLocks noGrp="1"/>
          </p:cNvSpPr>
          <p:nvPr>
            <p:ph idx="1"/>
          </p:nvPr>
        </p:nvSpPr>
        <p:spPr/>
        <p:txBody>
          <a:bodyPr/>
          <a:lstStyle/>
          <a:p>
            <a:r>
              <a:rPr lang="en-US" b="1" dirty="0" smtClean="0"/>
              <a:t>Customer Gap is the gap between customer expectations and customer perceptions</a:t>
            </a:r>
            <a:r>
              <a:rPr lang="en-US" dirty="0" smtClean="0"/>
              <a:t>. This, in other words, is the service quality shortfall as seen by the customers. </a:t>
            </a:r>
          </a:p>
          <a:p>
            <a:r>
              <a:rPr lang="en-US" dirty="0" smtClean="0"/>
              <a:t>The customer gap indicates the difference between actual performance and the customer’s perception of the service. There are a lot of subjective judgments made by customers.</a:t>
            </a:r>
            <a:endParaRPr lang="en-US" dirty="0"/>
          </a:p>
        </p:txBody>
      </p:sp>
      <p:sp>
        <p:nvSpPr>
          <p:cNvPr id="4" name="Rectangle 3"/>
          <p:cNvSpPr/>
          <p:nvPr/>
        </p:nvSpPr>
        <p:spPr>
          <a:xfrm>
            <a:off x="609600" y="5410200"/>
            <a:ext cx="22860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Expected Service</a:t>
            </a:r>
            <a:endParaRPr lang="en-US" dirty="0"/>
          </a:p>
        </p:txBody>
      </p:sp>
      <p:sp>
        <p:nvSpPr>
          <p:cNvPr id="5" name="Rectangle 4"/>
          <p:cNvSpPr/>
          <p:nvPr/>
        </p:nvSpPr>
        <p:spPr>
          <a:xfrm>
            <a:off x="5943600" y="5410200"/>
            <a:ext cx="22860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Perceived Service</a:t>
            </a:r>
            <a:endParaRPr lang="en-US" dirty="0"/>
          </a:p>
        </p:txBody>
      </p:sp>
      <p:cxnSp>
        <p:nvCxnSpPr>
          <p:cNvPr id="7" name="Straight Arrow Connector 6"/>
          <p:cNvCxnSpPr/>
          <p:nvPr/>
        </p:nvCxnSpPr>
        <p:spPr>
          <a:xfrm>
            <a:off x="2971800" y="5791200"/>
            <a:ext cx="2819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52800" y="53340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Gap</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pPr algn="ctr"/>
            <a:r>
              <a:rPr lang="en-US" b="1" dirty="0" smtClean="0"/>
              <a:t>The Provider Gap</a:t>
            </a:r>
            <a:endParaRPr lang="en-US" dirty="0"/>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r>
              <a:rPr lang="en-US" dirty="0" smtClean="0"/>
              <a:t>There are four provider gaps and these in sum total are the cause of the Customer Gap. They are the shortfalls within the service firm. To close the customer gap, the provider gap (or, as also known, Company Gap) has to be bridged. The four provider gaps are:</a:t>
            </a:r>
          </a:p>
          <a:p>
            <a:endParaRPr lang="en-US" dirty="0" smtClean="0"/>
          </a:p>
          <a:p>
            <a:r>
              <a:rPr lang="en-US" sz="2400" b="1" dirty="0" smtClean="0">
                <a:latin typeface="+mj-lt"/>
              </a:rPr>
              <a:t>Gap 1: Customer Expectation - Management Perception Gap(</a:t>
            </a:r>
            <a:r>
              <a:rPr lang="en-US" sz="2400" dirty="0" smtClean="0">
                <a:latin typeface="+mj-lt"/>
              </a:rPr>
              <a:t>Not knowing what customers expect </a:t>
            </a:r>
            <a:r>
              <a:rPr lang="en-US" dirty="0" smtClean="0"/>
              <a:t>)</a:t>
            </a:r>
          </a:p>
          <a:p>
            <a:pPr>
              <a:buNone/>
            </a:pPr>
            <a:endParaRPr lang="en-US" dirty="0" smtClean="0"/>
          </a:p>
          <a:p>
            <a:r>
              <a:rPr lang="fr-FR" sz="2400" b="1" dirty="0" smtClean="0">
                <a:latin typeface="+mj-lt"/>
              </a:rPr>
              <a:t>Gap 2: Management Perception -Service Quality Expectation Gap(</a:t>
            </a:r>
            <a:r>
              <a:rPr lang="en-US" sz="2400" dirty="0" smtClean="0"/>
              <a:t>Not selecting the right service designs and standards)</a:t>
            </a:r>
          </a:p>
          <a:p>
            <a:pPr>
              <a:buNone/>
            </a:pPr>
            <a:endParaRPr lang="en-US" sz="2400" dirty="0" smtClean="0"/>
          </a:p>
          <a:p>
            <a:r>
              <a:rPr lang="en-US" b="1" i="1" dirty="0" smtClean="0">
                <a:latin typeface="+mj-lt"/>
              </a:rPr>
              <a:t>Gap 3: Service Quality Specifications - Service Delivery Gap(</a:t>
            </a:r>
            <a:r>
              <a:rPr lang="en-US" dirty="0" smtClean="0">
                <a:latin typeface="+mj-lt"/>
              </a:rPr>
              <a:t>Not delivering to service standards)</a:t>
            </a:r>
          </a:p>
          <a:p>
            <a:pPr>
              <a:buNone/>
            </a:pPr>
            <a:endParaRPr lang="en-US" dirty="0" smtClean="0">
              <a:latin typeface="+mj-lt"/>
            </a:endParaRPr>
          </a:p>
          <a:p>
            <a:r>
              <a:rPr lang="en-US" b="1" i="1" dirty="0" smtClean="0">
                <a:latin typeface="+mj-lt"/>
              </a:rPr>
              <a:t>Gap 4: Service Delivery-External Communications to Customer Not</a:t>
            </a:r>
            <a:r>
              <a:rPr lang="en-US" dirty="0" smtClean="0">
                <a:latin typeface="+mj-lt"/>
              </a:rPr>
              <a:t> matching performance to promises</a:t>
            </a:r>
            <a:endParaRPr lang="en-US" b="1" dirty="0" smtClean="0">
              <a:latin typeface="+mj-lt"/>
            </a:endParaRPr>
          </a:p>
          <a:p>
            <a:pPr>
              <a:buNone/>
            </a:pPr>
            <a:r>
              <a:rPr lang="en-US" dirty="0" smtClean="0">
                <a:latin typeface="+mj-lt"/>
              </a:rPr>
              <a:t>    </a:t>
            </a:r>
            <a:endParaRPr lang="en-US"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Autofit/>
          </a:bodyPr>
          <a:lstStyle/>
          <a:p>
            <a:r>
              <a:rPr lang="en-US" sz="2800" b="1" i="1" dirty="0" smtClean="0"/>
              <a:t>Gap 1: Customer Expectation - Management Perception Gap(</a:t>
            </a:r>
            <a:r>
              <a:rPr lang="en-US" sz="2800" dirty="0" smtClean="0"/>
              <a:t>Not knowing what customers expect )</a:t>
            </a:r>
            <a:br>
              <a:rPr lang="en-US" sz="2800" dirty="0" smtClean="0"/>
            </a:br>
            <a:endParaRPr lang="en-US" sz="2800" dirty="0"/>
          </a:p>
        </p:txBody>
      </p:sp>
      <p:sp>
        <p:nvSpPr>
          <p:cNvPr id="3" name="Content Placeholder 2"/>
          <p:cNvSpPr>
            <a:spLocks noGrp="1"/>
          </p:cNvSpPr>
          <p:nvPr>
            <p:ph idx="1"/>
          </p:nvPr>
        </p:nvSpPr>
        <p:spPr>
          <a:xfrm>
            <a:off x="457200" y="2133600"/>
            <a:ext cx="8229600" cy="4191000"/>
          </a:xfrm>
        </p:spPr>
        <p:txBody>
          <a:bodyPr>
            <a:normAutofit/>
          </a:bodyPr>
          <a:lstStyle/>
          <a:p>
            <a:r>
              <a:rPr lang="en-US" dirty="0" smtClean="0"/>
              <a:t> It is the inability of top management to perceive what the customer wants, and is the main reason why a firm cannot meet a customer's expectations.  </a:t>
            </a:r>
          </a:p>
          <a:p>
            <a:pPr>
              <a:buNone/>
            </a:pPr>
            <a:r>
              <a:rPr lang="en-US" dirty="0" smtClean="0"/>
              <a:t> Reasons why Gap-1 can occur are:</a:t>
            </a:r>
          </a:p>
          <a:p>
            <a:r>
              <a:rPr lang="en-US" dirty="0" smtClean="0"/>
              <a:t>Inadequate marketing research;</a:t>
            </a:r>
          </a:p>
          <a:p>
            <a:r>
              <a:rPr lang="en-US" dirty="0" smtClean="0"/>
              <a:t>Lack of upward communication in the organization;</a:t>
            </a:r>
          </a:p>
          <a:p>
            <a:r>
              <a:rPr lang="en-US" dirty="0" smtClean="0"/>
              <a:t>Insufficient focus on relationship building (don't care. attitude), etc.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400" b="1" dirty="0" smtClean="0"/>
              <a:t>Gap 2: Management Perception - Service Quality Expectation  Gap(</a:t>
            </a:r>
            <a:r>
              <a:rPr lang="en-US" sz="2400" b="1" dirty="0" smtClean="0"/>
              <a:t>Not selecting the right service designs and standards)</a:t>
            </a:r>
            <a:r>
              <a:rPr lang="fr-FR" sz="2400" b="1" dirty="0" smtClean="0"/>
              <a:t/>
            </a:r>
            <a:br>
              <a:rPr lang="fr-FR" sz="2400" b="1" dirty="0" smtClean="0"/>
            </a:br>
            <a:endParaRPr lang="en-US" sz="2400" b="1" dirty="0"/>
          </a:p>
        </p:txBody>
      </p:sp>
      <p:sp>
        <p:nvSpPr>
          <p:cNvPr id="3" name="Content Placeholder 2"/>
          <p:cNvSpPr>
            <a:spLocks noGrp="1"/>
          </p:cNvSpPr>
          <p:nvPr>
            <p:ph idx="1"/>
          </p:nvPr>
        </p:nvSpPr>
        <p:spPr/>
        <p:txBody>
          <a:bodyPr>
            <a:normAutofit/>
          </a:bodyPr>
          <a:lstStyle/>
          <a:p>
            <a:r>
              <a:rPr lang="en-US" dirty="0" smtClean="0">
                <a:latin typeface="+mj-lt"/>
              </a:rPr>
              <a:t>This gap is created in the design process of the service product and lying down of specifications for service quality during service transactions. </a:t>
            </a:r>
            <a:r>
              <a:rPr lang="en-US" b="1" dirty="0" smtClean="0">
                <a:solidFill>
                  <a:srgbClr val="002060"/>
                </a:solidFill>
                <a:latin typeface="+mj-lt"/>
              </a:rPr>
              <a:t>In the design process, this gap arises during the translation of management's perception of customer-expectation into design specifications. </a:t>
            </a:r>
            <a:r>
              <a:rPr lang="en-US" dirty="0" smtClean="0">
                <a:latin typeface="+mj-lt"/>
              </a:rPr>
              <a:t>Managers would set specifications for service quality on the basis of what they believe the customer requires . </a:t>
            </a:r>
            <a:endParaRPr lang="en-US"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181600"/>
          </a:xfrm>
        </p:spPr>
        <p:txBody>
          <a:bodyPr>
            <a:normAutofit/>
          </a:bodyPr>
          <a:lstStyle/>
          <a:p>
            <a:pPr>
              <a:buNone/>
            </a:pPr>
            <a:r>
              <a:rPr lang="en-US" b="1" dirty="0" smtClean="0"/>
              <a:t>   </a:t>
            </a:r>
            <a:r>
              <a:rPr lang="en-US" sz="2400" b="1" dirty="0" smtClean="0">
                <a:latin typeface="+mj-lt"/>
              </a:rPr>
              <a:t>Example: </a:t>
            </a:r>
            <a:r>
              <a:rPr lang="en-US" sz="2400" dirty="0" smtClean="0">
                <a:latin typeface="+mj-lt"/>
              </a:rPr>
              <a:t>A bank would believe that customer friendly interaction is what the customers prefer but the standard would be set on computerization . which is impersonal and neutral. There is no human contact to support the concept of .friendliness..    </a:t>
            </a:r>
          </a:p>
          <a:p>
            <a:pPr>
              <a:buNone/>
            </a:pPr>
            <a:r>
              <a:rPr lang="en-US" b="1" dirty="0" smtClean="0">
                <a:latin typeface="+mj-lt"/>
              </a:rPr>
              <a:t>Some reasons for Gap-2 to occur are:</a:t>
            </a:r>
          </a:p>
          <a:p>
            <a:r>
              <a:rPr lang="en-US" dirty="0" smtClean="0">
                <a:latin typeface="+mj-lt"/>
              </a:rPr>
              <a:t> Failure to connect service design to service positioning</a:t>
            </a:r>
          </a:p>
          <a:p>
            <a:r>
              <a:rPr lang="en-US" dirty="0" smtClean="0">
                <a:latin typeface="+mj-lt"/>
              </a:rPr>
              <a:t>Unsystematic new-service development process</a:t>
            </a:r>
          </a:p>
          <a:p>
            <a:r>
              <a:rPr lang="en-US" dirty="0" smtClean="0">
                <a:latin typeface="+mj-lt"/>
              </a:rPr>
              <a:t>Lack of customer-defined service standards</a:t>
            </a:r>
            <a:endParaRPr lang="en-US"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Gap 3: Service Quality Specifications - Service Delivery Gap</a:t>
            </a:r>
            <a:r>
              <a:rPr lang="en-US" sz="3200" b="1" i="1" dirty="0" smtClean="0"/>
              <a:t> (</a:t>
            </a:r>
            <a:r>
              <a:rPr lang="en-US" sz="3200" dirty="0" smtClean="0"/>
              <a:t>Not delivering to service standards or service performance gap)</a:t>
            </a:r>
            <a:endParaRPr lang="en-US" sz="3200" dirty="0"/>
          </a:p>
        </p:txBody>
      </p:sp>
      <p:sp>
        <p:nvSpPr>
          <p:cNvPr id="3" name="Content Placeholder 2"/>
          <p:cNvSpPr>
            <a:spLocks noGrp="1"/>
          </p:cNvSpPr>
          <p:nvPr>
            <p:ph idx="1"/>
          </p:nvPr>
        </p:nvSpPr>
        <p:spPr/>
        <p:txBody>
          <a:bodyPr>
            <a:normAutofit fontScale="85000" lnSpcReduction="10000"/>
          </a:bodyPr>
          <a:lstStyle/>
          <a:p>
            <a:r>
              <a:rPr lang="en-US" dirty="0" smtClean="0">
                <a:latin typeface="+mj-lt"/>
              </a:rPr>
              <a:t>This occurs at the service provider level when there is deviation from service standards specified and actually delivered to the customers.</a:t>
            </a:r>
          </a:p>
          <a:p>
            <a:pPr>
              <a:buNone/>
            </a:pPr>
            <a:r>
              <a:rPr lang="en-US" dirty="0" smtClean="0">
                <a:latin typeface="+mj-lt"/>
              </a:rPr>
              <a:t/>
            </a:r>
            <a:br>
              <a:rPr lang="en-US" dirty="0" smtClean="0">
                <a:latin typeface="+mj-lt"/>
              </a:rPr>
            </a:br>
            <a:r>
              <a:rPr lang="en-US" b="1" dirty="0" smtClean="0">
                <a:latin typeface="+mj-lt"/>
              </a:rPr>
              <a:t>Example:</a:t>
            </a:r>
            <a:r>
              <a:rPr lang="en-US" i="1" dirty="0" smtClean="0">
                <a:latin typeface="+mj-lt"/>
              </a:rPr>
              <a:t> Public sector banks might have the best of design specifications set by Reserve </a:t>
            </a:r>
            <a:r>
              <a:rPr lang="en-US" dirty="0" smtClean="0">
                <a:latin typeface="+mj-lt"/>
              </a:rPr>
              <a:t>Bank of India; yet late-coming staff, corrupt employees would bring large gaps in quality to put it mildly</a:t>
            </a:r>
            <a:r>
              <a:rPr lang="en-US" dirty="0" smtClean="0"/>
              <a:t>.</a:t>
            </a:r>
          </a:p>
          <a:p>
            <a:pPr>
              <a:buNone/>
            </a:pPr>
            <a:endParaRPr lang="en-US" dirty="0" smtClean="0"/>
          </a:p>
          <a:p>
            <a:pPr>
              <a:buNone/>
            </a:pPr>
            <a:r>
              <a:rPr lang="en-US" dirty="0" smtClean="0"/>
              <a:t>    </a:t>
            </a:r>
            <a:r>
              <a:rPr lang="en-US" dirty="0" smtClean="0">
                <a:latin typeface="+mj-lt"/>
              </a:rPr>
              <a:t>This gap is seen during the rush hours at the banks or during the peak hours. The service delivery is unable to keep pace with the customer demand even though the service standards may be right, the  provider is unable to deliver  what he has set for himself.</a:t>
            </a:r>
            <a:endParaRPr lang="en-US" dirty="0">
              <a:latin typeface="+mj-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132</TotalTime>
  <Words>787</Words>
  <Application>Microsoft Office PowerPoint</Application>
  <PresentationFormat>On-screen Show (4:3)</PresentationFormat>
  <Paragraphs>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A Presentation on  </vt:lpstr>
      <vt:lpstr>Introduction  </vt:lpstr>
      <vt:lpstr>Types of gap in service quality </vt:lpstr>
      <vt:lpstr>The Customer Gap </vt:lpstr>
      <vt:lpstr>The Provider Gap</vt:lpstr>
      <vt:lpstr>Gap 1: Customer Expectation - Management Perception Gap(Not knowing what customers expect ) </vt:lpstr>
      <vt:lpstr>Gap 2: Management Perception - Service Quality Expectation  Gap(Not selecting the right service designs and standards) </vt:lpstr>
      <vt:lpstr>Slide 8</vt:lpstr>
      <vt:lpstr>Gap 3: Service Quality Specifications - Service Delivery Gap (Not delivering to service standards or service performance gap)</vt:lpstr>
      <vt:lpstr>Slide 10</vt:lpstr>
      <vt:lpstr>Gap 4: Service Delivery-External Communications to Customer Not matching performance to promises </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dc:title>
  <dc:creator>Nilesh Bahuguna</dc:creator>
  <cp:lastModifiedBy>Windows User</cp:lastModifiedBy>
  <cp:revision>11</cp:revision>
  <dcterms:created xsi:type="dcterms:W3CDTF">2020-05-22T18:01:52Z</dcterms:created>
  <dcterms:modified xsi:type="dcterms:W3CDTF">2021-03-22T05:35:55Z</dcterms:modified>
</cp:coreProperties>
</file>