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06" r:id="rId2"/>
    <p:sldId id="270" r:id="rId3"/>
    <p:sldId id="271" r:id="rId4"/>
    <p:sldId id="272" r:id="rId5"/>
    <p:sldId id="273" r:id="rId6"/>
    <p:sldId id="274" r:id="rId7"/>
    <p:sldId id="275" r:id="rId8"/>
    <p:sldId id="305" r:id="rId9"/>
    <p:sldId id="276" r:id="rId10"/>
    <p:sldId id="277" r:id="rId11"/>
    <p:sldId id="278" r:id="rId12"/>
    <p:sldId id="279" r:id="rId13"/>
    <p:sldId id="280" r:id="rId14"/>
    <p:sldId id="281" r:id="rId15"/>
    <p:sldId id="282" r:id="rId16"/>
    <p:sldId id="283" r:id="rId17"/>
    <p:sldId id="285" r:id="rId18"/>
    <p:sldId id="304" r:id="rId19"/>
    <p:sldId id="286" r:id="rId20"/>
    <p:sldId id="287" r:id="rId21"/>
    <p:sldId id="288" r:id="rId22"/>
    <p:sldId id="289" r:id="rId23"/>
    <p:sldId id="295" r:id="rId24"/>
    <p:sldId id="290" r:id="rId25"/>
    <p:sldId id="292" r:id="rId26"/>
    <p:sldId id="293" r:id="rId27"/>
    <p:sldId id="294" r:id="rId28"/>
    <p:sldId id="296" r:id="rId29"/>
    <p:sldId id="297" r:id="rId30"/>
    <p:sldId id="298" r:id="rId31"/>
    <p:sldId id="299" r:id="rId32"/>
    <p:sldId id="300" r:id="rId33"/>
    <p:sldId id="301" r:id="rId34"/>
    <p:sldId id="30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p:scale>
          <a:sx n="75" d="100"/>
          <a:sy n="75" d="100"/>
        </p:scale>
        <p:origin x="-1230"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0914D-F9F3-46E3-8ADF-697D305F71AB}" type="datetimeFigureOut">
              <a:rPr lang="en-US" smtClean="0"/>
              <a:pPr/>
              <a:t>3/20/2021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4F01F7-EF3D-47BF-AE06-F8280D3879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4F01F7-EF3D-47BF-AE06-F8280D387998}"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FC7F71-3364-45FB-B23E-8BA0BC620900}" type="datetimeFigureOut">
              <a:rPr lang="en-US" smtClean="0"/>
              <a:pPr/>
              <a:t>3/20/2021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94A08C5-AD14-4BD4-B309-0DAD860182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FC7F71-3364-45FB-B23E-8BA0BC620900}"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FC7F71-3364-45FB-B23E-8BA0BC620900}"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FC7F71-3364-45FB-B23E-8BA0BC620900}"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FC7F71-3364-45FB-B23E-8BA0BC620900}"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A08C5-AD14-4BD4-B309-0DAD860182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FC7F71-3364-45FB-B23E-8BA0BC620900}"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FC7F71-3364-45FB-B23E-8BA0BC620900}" type="datetimeFigureOut">
              <a:rPr lang="en-US" smtClean="0"/>
              <a:pPr/>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FC7F71-3364-45FB-B23E-8BA0BC620900}" type="datetimeFigureOut">
              <a:rPr lang="en-US" smtClean="0"/>
              <a:pPr/>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C7F71-3364-45FB-B23E-8BA0BC620900}" type="datetimeFigureOut">
              <a:rPr lang="en-US" smtClean="0"/>
              <a:pPr/>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FC7F71-3364-45FB-B23E-8BA0BC620900}"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A08C5-AD14-4BD4-B309-0DAD860182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FC7F71-3364-45FB-B23E-8BA0BC620900}"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94A08C5-AD14-4BD4-B309-0DAD8601828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FC7F71-3364-45FB-B23E-8BA0BC620900}" type="datetimeFigureOut">
              <a:rPr lang="en-US" smtClean="0"/>
              <a:pPr/>
              <a:t>3/20/2021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94A08C5-AD14-4BD4-B309-0DAD8601828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noChangeArrowheads="1"/>
          </p:cNvSpPr>
          <p:nvPr>
            <p:ph type="ctrTitle"/>
          </p:nvPr>
        </p:nvSpPr>
        <p:spPr bwMode="auto">
          <a:xfrm>
            <a:off x="533400" y="838201"/>
            <a:ext cx="7851775" cy="984885"/>
          </a:xfrm>
          <a:prstGeom prst="rect">
            <a:avLst/>
          </a:prstGeom>
          <a:noFill/>
          <a:ln w="9525">
            <a:noFill/>
            <a:miter lim="800000"/>
            <a:headEnd/>
            <a:tailEnd/>
          </a:ln>
        </p:spPr>
        <p:txBody>
          <a:bodyPr wrap="square">
            <a:spAutoFit/>
          </a:bodyPr>
          <a:lstStyle/>
          <a:p>
            <a:pPr algn="ctr"/>
            <a:r>
              <a:rPr lang="en-IN" altLang="en-US" sz="3200" dirty="0" smtClean="0">
                <a:solidFill>
                  <a:schemeClr val="bg1"/>
                </a:solidFill>
              </a:rPr>
              <a:t>A Presentation on </a:t>
            </a:r>
            <a:br>
              <a:rPr lang="en-IN" altLang="en-US" sz="3200" dirty="0" smtClean="0">
                <a:solidFill>
                  <a:schemeClr val="bg1"/>
                </a:solidFill>
              </a:rPr>
            </a:br>
            <a:endParaRPr lang="en-IN" altLang="en-US" sz="3200" dirty="0">
              <a:solidFill>
                <a:schemeClr val="bg1"/>
              </a:solidFill>
            </a:endParaRPr>
          </a:p>
        </p:txBody>
      </p:sp>
      <p:sp>
        <p:nvSpPr>
          <p:cNvPr id="5" name="TextBox 10"/>
          <p:cNvSpPr txBox="1">
            <a:spLocks noChangeArrowheads="1"/>
          </p:cNvSpPr>
          <p:nvPr/>
        </p:nvSpPr>
        <p:spPr bwMode="auto">
          <a:xfrm>
            <a:off x="457200" y="838200"/>
            <a:ext cx="8153400" cy="1200329"/>
          </a:xfrm>
          <a:prstGeom prst="rect">
            <a:avLst/>
          </a:prstGeom>
          <a:noFill/>
          <a:ln w="9525">
            <a:noFill/>
            <a:miter lim="800000"/>
            <a:headEnd/>
            <a:tailEnd/>
          </a:ln>
        </p:spPr>
        <p:txBody>
          <a:bodyPr wrap="square">
            <a:spAutoFit/>
          </a:bodyPr>
          <a:lstStyle/>
          <a:p>
            <a:endParaRPr lang="en-US" sz="4000" dirty="0"/>
          </a:p>
          <a:p>
            <a:pPr algn="ctr"/>
            <a:r>
              <a:rPr lang="en-US" sz="3200" b="1" dirty="0" smtClean="0">
                <a:solidFill>
                  <a:schemeClr val="accent2">
                    <a:lumMod val="60000"/>
                    <a:lumOff val="40000"/>
                  </a:schemeClr>
                </a:solidFill>
              </a:rPr>
              <a:t>Evolution of Service Marketing  </a:t>
            </a:r>
            <a:endParaRPr lang="en-US" sz="3200" dirty="0">
              <a:solidFill>
                <a:schemeClr val="accent2">
                  <a:lumMod val="60000"/>
                  <a:lumOff val="40000"/>
                </a:schemeClr>
              </a:solidFill>
            </a:endParaRPr>
          </a:p>
        </p:txBody>
      </p:sp>
      <p:sp>
        <p:nvSpPr>
          <p:cNvPr id="6" name="Rectangle 11"/>
          <p:cNvSpPr>
            <a:spLocks noChangeArrowheads="1"/>
          </p:cNvSpPr>
          <p:nvPr/>
        </p:nvSpPr>
        <p:spPr bwMode="auto">
          <a:xfrm>
            <a:off x="1447800" y="2209800"/>
            <a:ext cx="6019800" cy="2123658"/>
          </a:xfrm>
          <a:prstGeom prst="rect">
            <a:avLst/>
          </a:prstGeom>
          <a:noFill/>
          <a:ln w="9525">
            <a:noFill/>
            <a:miter lim="800000"/>
            <a:headEnd/>
            <a:tailEnd/>
          </a:ln>
        </p:spPr>
        <p:txBody>
          <a:bodyPr wrap="square" lIns="0" tIns="0" rIns="0" bIns="0" anchor="ctr">
            <a:spAutoFit/>
          </a:bodyPr>
          <a:lstStyle/>
          <a:p>
            <a:pPr algn="ctr" eaLnBrk="1" hangingPunct="1"/>
            <a:r>
              <a:rPr lang="en-US" altLang="en-US" sz="2000" dirty="0">
                <a:solidFill>
                  <a:schemeClr val="bg1"/>
                </a:solidFill>
                <a:latin typeface="Times New Roman" pitchFamily="18" charset="0"/>
              </a:rPr>
              <a:t>By</a:t>
            </a:r>
          </a:p>
          <a:p>
            <a:pPr algn="ctr" eaLnBrk="1" hangingPunct="1"/>
            <a:endParaRPr lang="en-US" altLang="en-US" sz="2000" dirty="0">
              <a:solidFill>
                <a:schemeClr val="bg1"/>
              </a:solidFill>
              <a:latin typeface="Times New Roman" pitchFamily="18" charset="0"/>
            </a:endParaRPr>
          </a:p>
          <a:p>
            <a:pPr algn="ctr" eaLnBrk="1" hangingPunct="1"/>
            <a:r>
              <a:rPr lang="en-US" altLang="en-US" sz="2000" b="1" dirty="0" smtClean="0">
                <a:solidFill>
                  <a:schemeClr val="bg1"/>
                </a:solidFill>
                <a:latin typeface="Times New Roman" pitchFamily="18" charset="0"/>
              </a:rPr>
              <a:t>Raminder Pal Singh Arora</a:t>
            </a:r>
            <a:endParaRPr lang="en-US" altLang="en-US" sz="2000" dirty="0">
              <a:solidFill>
                <a:schemeClr val="bg1"/>
              </a:solidFill>
              <a:latin typeface="Times New Roman" pitchFamily="18" charset="0"/>
            </a:endParaRPr>
          </a:p>
          <a:p>
            <a:pPr algn="ctr" eaLnBrk="1" hangingPunct="1"/>
            <a:r>
              <a:rPr lang="en-US" altLang="en-US" sz="2000" dirty="0" smtClean="0">
                <a:solidFill>
                  <a:schemeClr val="bg1"/>
                </a:solidFill>
                <a:latin typeface="Times New Roman" pitchFamily="18" charset="0"/>
              </a:rPr>
              <a:t>Assistant Professor</a:t>
            </a:r>
          </a:p>
          <a:p>
            <a:pPr algn="ctr" eaLnBrk="1" hangingPunct="1"/>
            <a:r>
              <a:rPr lang="en-US" altLang="en-US" sz="2000" dirty="0" smtClean="0">
                <a:solidFill>
                  <a:schemeClr val="bg1"/>
                </a:solidFill>
                <a:latin typeface="Times New Roman" pitchFamily="18" charset="0"/>
              </a:rPr>
              <a:t>Graduate School of  Business </a:t>
            </a:r>
          </a:p>
          <a:p>
            <a:pPr algn="ctr" eaLnBrk="1" hangingPunct="1"/>
            <a:r>
              <a:rPr lang="en-US" altLang="en-US" sz="2000" dirty="0" smtClean="0">
                <a:solidFill>
                  <a:schemeClr val="bg1"/>
                </a:solidFill>
                <a:latin typeface="Times New Roman" pitchFamily="18" charset="0"/>
              </a:rPr>
              <a:t>Tula’s </a:t>
            </a:r>
            <a:r>
              <a:rPr lang="en-US" altLang="en-US" sz="2000" dirty="0">
                <a:solidFill>
                  <a:schemeClr val="bg1"/>
                </a:solidFill>
                <a:latin typeface="Times New Roman" pitchFamily="18" charset="0"/>
              </a:rPr>
              <a:t>Institute, Dehradun</a:t>
            </a:r>
          </a:p>
          <a:p>
            <a:pPr algn="ctr" eaLnBrk="1" hangingPunct="1"/>
            <a:endParaRPr lang="en-US" altLang="en-US" dirty="0">
              <a:latin typeface="Times New Roman" pitchFamily="18" charset="0"/>
            </a:endParaRPr>
          </a:p>
        </p:txBody>
      </p:sp>
      <p:pic>
        <p:nvPicPr>
          <p:cNvPr id="7" name="Picture 2"/>
          <p:cNvPicPr>
            <a:picLocks noChangeAspect="1"/>
          </p:cNvPicPr>
          <p:nvPr/>
        </p:nvPicPr>
        <p:blipFill>
          <a:blip r:embed="rId2"/>
          <a:srcRect/>
          <a:stretch>
            <a:fillRect/>
          </a:stretch>
        </p:blipFill>
        <p:spPr bwMode="auto">
          <a:xfrm>
            <a:off x="3886200" y="4572000"/>
            <a:ext cx="1219200" cy="914400"/>
          </a:xfrm>
          <a:prstGeom prst="rect">
            <a:avLst/>
          </a:prstGeom>
          <a:noFill/>
          <a:ln w="9525">
            <a:noFill/>
            <a:miter lim="800000"/>
            <a:headEnd/>
            <a:tailEnd/>
          </a:ln>
        </p:spPr>
      </p:pic>
      <p:sp>
        <p:nvSpPr>
          <p:cNvPr id="8" name="Rectangle 1"/>
          <p:cNvSpPr>
            <a:spLocks noChangeArrowheads="1"/>
          </p:cNvSpPr>
          <p:nvPr/>
        </p:nvSpPr>
        <p:spPr bwMode="auto">
          <a:xfrm>
            <a:off x="685800" y="5867400"/>
            <a:ext cx="7620000" cy="708025"/>
          </a:xfrm>
          <a:prstGeom prst="rect">
            <a:avLst/>
          </a:prstGeom>
          <a:noFill/>
          <a:ln w="9525">
            <a:noFill/>
            <a:miter lim="800000"/>
            <a:headEnd/>
            <a:tailEnd/>
          </a:ln>
        </p:spPr>
        <p:txBody>
          <a:bodyPr>
            <a:spAutoFit/>
          </a:bodyPr>
          <a:lstStyle/>
          <a:p>
            <a:pPr algn="ctr" eaLnBrk="1" hangingPunct="1"/>
            <a:r>
              <a:rPr lang="en-US" altLang="en-US" sz="4000" dirty="0">
                <a:solidFill>
                  <a:schemeClr val="bg1"/>
                </a:solidFill>
                <a:latin typeface="Times New Roman" pitchFamily="18" charset="0"/>
              </a:rPr>
              <a:t>Tula’s Institute, Dehradun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lesh Bahuguna\Desktop\Untitled.png"/>
          <p:cNvPicPr>
            <a:picLocks noGrp="1" noChangeAspect="1" noChangeArrowheads="1"/>
          </p:cNvPicPr>
          <p:nvPr>
            <p:ph idx="1"/>
          </p:nvPr>
        </p:nvPicPr>
        <p:blipFill>
          <a:blip r:embed="rId2"/>
          <a:srcRect/>
          <a:stretch>
            <a:fillRect/>
          </a:stretch>
        </p:blipFill>
        <p:spPr bwMode="auto">
          <a:xfrm>
            <a:off x="685800" y="1066800"/>
            <a:ext cx="7619999" cy="52577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b="1" dirty="0" smtClean="0"/>
              <a:t>Classification of services by Industry</a:t>
            </a:r>
            <a:endParaRPr lang="en-US" sz="3600" b="1" dirty="0"/>
          </a:p>
        </p:txBody>
      </p:sp>
      <p:graphicFrame>
        <p:nvGraphicFramePr>
          <p:cNvPr id="4" name="Content Placeholder 3"/>
          <p:cNvGraphicFramePr>
            <a:graphicFrameLocks noGrp="1"/>
          </p:cNvGraphicFramePr>
          <p:nvPr>
            <p:ph idx="1"/>
          </p:nvPr>
        </p:nvGraphicFramePr>
        <p:xfrm>
          <a:off x="457200" y="1676400"/>
          <a:ext cx="8229600" cy="5029200"/>
        </p:xfrm>
        <a:graphic>
          <a:graphicData uri="http://schemas.openxmlformats.org/drawingml/2006/table">
            <a:tbl>
              <a:tblPr firstRow="1" bandRow="1">
                <a:tableStyleId>{5C22544A-7EE6-4342-B048-85BDC9FD1C3A}</a:tableStyleId>
              </a:tblPr>
              <a:tblGrid>
                <a:gridCol w="4114800"/>
                <a:gridCol w="4114800"/>
              </a:tblGrid>
              <a:tr h="4648200">
                <a:tc>
                  <a:txBody>
                    <a:bodyPr/>
                    <a:lstStyle/>
                    <a:p>
                      <a:pPr algn="ctr"/>
                      <a:r>
                        <a:rPr lang="en-US" dirty="0" smtClean="0"/>
                        <a:t>INDUSTRY</a:t>
                      </a:r>
                      <a:r>
                        <a:rPr lang="en-US" baseline="0" dirty="0" smtClean="0"/>
                        <a:t> </a:t>
                      </a:r>
                    </a:p>
                    <a:p>
                      <a:pPr algn="l"/>
                      <a:endParaRPr lang="en-US" baseline="0" dirty="0" smtClean="0"/>
                    </a:p>
                    <a:p>
                      <a:pPr marL="342900" indent="-342900" algn="l">
                        <a:buFont typeface="+mj-lt"/>
                        <a:buAutoNum type="alphaLcParenR"/>
                      </a:pPr>
                      <a:r>
                        <a:rPr lang="en-US" baseline="0" dirty="0" smtClean="0"/>
                        <a:t>Entertainment Industry</a:t>
                      </a:r>
                    </a:p>
                    <a:p>
                      <a:pPr marL="342900" indent="-342900" algn="l">
                        <a:buFont typeface="+mj-lt"/>
                        <a:buNone/>
                      </a:pPr>
                      <a:endParaRPr lang="en-US" baseline="0" dirty="0" smtClean="0"/>
                    </a:p>
                    <a:p>
                      <a:pPr marL="342900" indent="-342900" algn="l">
                        <a:buFont typeface="+mj-lt"/>
                        <a:buNone/>
                      </a:pPr>
                      <a:endParaRPr lang="en-US" baseline="0" dirty="0" smtClean="0"/>
                    </a:p>
                    <a:p>
                      <a:pPr marL="342900" indent="-342900" algn="l">
                        <a:buFont typeface="+mj-lt"/>
                        <a:buAutoNum type="alphaLcParenR" startAt="2"/>
                      </a:pPr>
                      <a:r>
                        <a:rPr lang="en-US" baseline="0" dirty="0" smtClean="0"/>
                        <a:t>Hospitality Industry </a:t>
                      </a:r>
                    </a:p>
                    <a:p>
                      <a:pPr marL="342900" indent="-342900" algn="l">
                        <a:buFont typeface="+mj-lt"/>
                        <a:buAutoNum type="alphaLcParenR" startAt="2"/>
                      </a:pPr>
                      <a:endParaRPr lang="en-US" baseline="0" dirty="0" smtClean="0"/>
                    </a:p>
                    <a:p>
                      <a:pPr marL="342900" indent="-342900" algn="l">
                        <a:buFont typeface="+mj-lt"/>
                        <a:buAutoNum type="alphaLcParenR" startAt="2"/>
                      </a:pPr>
                      <a:endParaRPr lang="en-US" baseline="0" dirty="0" smtClean="0"/>
                    </a:p>
                    <a:p>
                      <a:pPr marL="342900" indent="-342900" algn="l">
                        <a:buFont typeface="+mj-lt"/>
                        <a:buAutoNum type="alphaLcParenR" startAt="2"/>
                      </a:pPr>
                      <a:endParaRPr lang="en-US" baseline="0" dirty="0" smtClean="0"/>
                    </a:p>
                    <a:p>
                      <a:pPr marL="342900" indent="-342900" algn="l">
                        <a:buFont typeface="+mj-lt"/>
                        <a:buAutoNum type="alphaLcParenR" startAt="2"/>
                      </a:pPr>
                      <a:r>
                        <a:rPr lang="en-US" baseline="0" dirty="0" smtClean="0"/>
                        <a:t>Trading </a:t>
                      </a:r>
                    </a:p>
                    <a:p>
                      <a:pPr marL="342900" indent="-342900" algn="l">
                        <a:buFont typeface="+mj-lt"/>
                        <a:buAutoNum type="alphaLcParenR" startAt="2"/>
                      </a:pPr>
                      <a:endParaRPr lang="en-US" baseline="0" dirty="0" smtClean="0"/>
                    </a:p>
                    <a:p>
                      <a:pPr marL="342900" indent="-342900" algn="l">
                        <a:buFont typeface="+mj-lt"/>
                        <a:buAutoNum type="alphaLcParenR" startAt="2"/>
                      </a:pPr>
                      <a:endParaRPr lang="en-US" baseline="0" dirty="0" smtClean="0"/>
                    </a:p>
                    <a:p>
                      <a:pPr marL="342900" indent="-342900" algn="l">
                        <a:buFont typeface="+mj-lt"/>
                        <a:buAutoNum type="alphaLcParenR" startAt="2"/>
                      </a:pPr>
                      <a:endParaRPr lang="en-US" baseline="0" dirty="0" smtClean="0"/>
                    </a:p>
                    <a:p>
                      <a:pPr marL="342900" indent="-342900" algn="l">
                        <a:buFont typeface="+mj-lt"/>
                        <a:buAutoNum type="alphaLcParenR" startAt="2"/>
                      </a:pPr>
                      <a:r>
                        <a:rPr lang="en-US" baseline="0" dirty="0" smtClean="0"/>
                        <a:t>Finance and Insurance </a:t>
                      </a:r>
                    </a:p>
                  </a:txBody>
                  <a:tcPr/>
                </a:tc>
                <a:tc>
                  <a:txBody>
                    <a:bodyPr/>
                    <a:lstStyle/>
                    <a:p>
                      <a:pPr algn="ctr"/>
                      <a:r>
                        <a:rPr lang="en-US" dirty="0" smtClean="0"/>
                        <a:t>SERVICES</a:t>
                      </a:r>
                    </a:p>
                    <a:p>
                      <a:pPr algn="ctr"/>
                      <a:endParaRPr lang="en-US" dirty="0" smtClean="0"/>
                    </a:p>
                    <a:p>
                      <a:pPr marL="342900" indent="-342900" algn="l">
                        <a:buFont typeface="+mj-lt"/>
                        <a:buAutoNum type="romanUcPeriod"/>
                      </a:pPr>
                      <a:r>
                        <a:rPr lang="en-US" dirty="0" smtClean="0"/>
                        <a:t>Movie/ Television</a:t>
                      </a:r>
                      <a:r>
                        <a:rPr lang="en-US" baseline="0" dirty="0" smtClean="0"/>
                        <a:t> </a:t>
                      </a:r>
                      <a:r>
                        <a:rPr lang="en-US" baseline="0" dirty="0" err="1" smtClean="0"/>
                        <a:t>programes</a:t>
                      </a:r>
                      <a:r>
                        <a:rPr lang="en-US" baseline="0" dirty="0" smtClean="0"/>
                        <a:t> </a:t>
                      </a:r>
                    </a:p>
                    <a:p>
                      <a:pPr marL="342900" indent="-342900" algn="l">
                        <a:buFont typeface="+mj-lt"/>
                        <a:buAutoNum type="romanUcPeriod"/>
                      </a:pPr>
                      <a:r>
                        <a:rPr lang="en-US" baseline="0" dirty="0" smtClean="0"/>
                        <a:t>Amusement   Services</a:t>
                      </a:r>
                    </a:p>
                    <a:p>
                      <a:pPr marL="342900" indent="-342900" algn="l">
                        <a:buFont typeface="+mj-lt"/>
                        <a:buNone/>
                      </a:pPr>
                      <a:endParaRPr lang="en-US" baseline="0" dirty="0" smtClean="0"/>
                    </a:p>
                    <a:p>
                      <a:pPr marL="342900" indent="-342900" algn="l">
                        <a:buFont typeface="+mj-lt"/>
                        <a:buAutoNum type="romanUcPeriod"/>
                      </a:pPr>
                      <a:r>
                        <a:rPr lang="en-US" baseline="0" dirty="0" smtClean="0"/>
                        <a:t>Hotels and lodging places </a:t>
                      </a:r>
                    </a:p>
                    <a:p>
                      <a:pPr marL="342900" indent="-342900" algn="l">
                        <a:buFont typeface="+mj-lt"/>
                        <a:buAutoNum type="romanUcPeriod"/>
                      </a:pPr>
                      <a:r>
                        <a:rPr lang="en-US" baseline="0" dirty="0" smtClean="0"/>
                        <a:t>Restaurants and cafes </a:t>
                      </a:r>
                    </a:p>
                    <a:p>
                      <a:pPr marL="342900" indent="-342900" algn="l">
                        <a:buFont typeface="+mj-lt"/>
                        <a:buAutoNum type="romanUcPeriod"/>
                      </a:pPr>
                      <a:r>
                        <a:rPr lang="en-US" baseline="0" dirty="0" smtClean="0"/>
                        <a:t>Food catering and event organization </a:t>
                      </a:r>
                    </a:p>
                    <a:p>
                      <a:pPr marL="342900" indent="-342900" algn="l">
                        <a:buFont typeface="+mj-lt"/>
                        <a:buAutoNum type="romanLcParenR"/>
                      </a:pPr>
                      <a:r>
                        <a:rPr lang="en-US" baseline="0" dirty="0" smtClean="0"/>
                        <a:t>Wholesale trade </a:t>
                      </a:r>
                    </a:p>
                    <a:p>
                      <a:pPr marL="342900" indent="-342900" algn="l">
                        <a:buFont typeface="+mj-lt"/>
                        <a:buAutoNum type="romanLcParenR"/>
                      </a:pPr>
                      <a:r>
                        <a:rPr lang="en-US" baseline="0" dirty="0" smtClean="0"/>
                        <a:t>Retail Trade</a:t>
                      </a:r>
                    </a:p>
                    <a:p>
                      <a:pPr marL="342900" indent="-342900" algn="l">
                        <a:buFont typeface="+mj-lt"/>
                        <a:buAutoNum type="romanLcParenR"/>
                      </a:pPr>
                      <a:r>
                        <a:rPr lang="en-US" baseline="0" dirty="0" smtClean="0"/>
                        <a:t>Online Trade </a:t>
                      </a:r>
                    </a:p>
                    <a:p>
                      <a:pPr marL="342900" indent="-342900" algn="l">
                        <a:buFont typeface="+mj-lt"/>
                        <a:buNone/>
                      </a:pPr>
                      <a:endParaRPr lang="en-US" baseline="0" dirty="0" smtClean="0"/>
                    </a:p>
                    <a:p>
                      <a:pPr marL="342900" indent="-342900" algn="l">
                        <a:buFont typeface="+mj-lt"/>
                        <a:buAutoNum type="romanLcParenR"/>
                      </a:pPr>
                      <a:r>
                        <a:rPr lang="en-US" dirty="0" smtClean="0"/>
                        <a:t>Loans and</a:t>
                      </a:r>
                      <a:r>
                        <a:rPr lang="en-US" baseline="0" dirty="0" smtClean="0"/>
                        <a:t> Advances </a:t>
                      </a:r>
                    </a:p>
                    <a:p>
                      <a:pPr marL="342900" indent="-342900" algn="l">
                        <a:buFont typeface="+mj-lt"/>
                        <a:buAutoNum type="romanLcParenR"/>
                      </a:pPr>
                      <a:r>
                        <a:rPr lang="en-US" baseline="0" dirty="0" smtClean="0"/>
                        <a:t>Credit cards </a:t>
                      </a:r>
                    </a:p>
                    <a:p>
                      <a:pPr marL="342900" indent="-342900" algn="l">
                        <a:buFont typeface="+mj-lt"/>
                        <a:buAutoNum type="romanLcParenR"/>
                      </a:pPr>
                      <a:r>
                        <a:rPr lang="en-US" baseline="0" dirty="0" smtClean="0"/>
                        <a:t>Banking </a:t>
                      </a:r>
                    </a:p>
                    <a:p>
                      <a:pPr marL="342900" indent="-342900" algn="l">
                        <a:buFont typeface="+mj-lt"/>
                        <a:buAutoNum type="romanLcParenR"/>
                      </a:pPr>
                      <a:r>
                        <a:rPr lang="en-US" baseline="0" dirty="0" smtClean="0"/>
                        <a:t>Investment ,brokerage  and advices </a:t>
                      </a: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6126480"/>
        </p:xfrm>
        <a:graphic>
          <a:graphicData uri="http://schemas.openxmlformats.org/drawingml/2006/table">
            <a:tbl>
              <a:tblPr firstRow="1" bandRow="1">
                <a:tableStyleId>{5C22544A-7EE6-4342-B048-85BDC9FD1C3A}</a:tableStyleId>
              </a:tblPr>
              <a:tblGrid>
                <a:gridCol w="4114800"/>
                <a:gridCol w="4114800"/>
              </a:tblGrid>
              <a:tr h="6050280">
                <a:tc>
                  <a:txBody>
                    <a:bodyPr/>
                    <a:lstStyle/>
                    <a:p>
                      <a:endParaRPr lang="en-US" dirty="0" smtClean="0"/>
                    </a:p>
                    <a:p>
                      <a:endParaRPr lang="en-US" dirty="0" smtClean="0"/>
                    </a:p>
                    <a:p>
                      <a:endParaRPr lang="en-US" dirty="0" smtClean="0"/>
                    </a:p>
                    <a:p>
                      <a:endParaRPr lang="en-US" dirty="0" smtClean="0"/>
                    </a:p>
                    <a:p>
                      <a:r>
                        <a:rPr lang="en-US" dirty="0" smtClean="0"/>
                        <a:t>e) Education </a:t>
                      </a:r>
                    </a:p>
                    <a:p>
                      <a:endParaRPr lang="en-US" dirty="0" smtClean="0"/>
                    </a:p>
                    <a:p>
                      <a:endParaRPr lang="en-US" dirty="0" smtClean="0"/>
                    </a:p>
                    <a:p>
                      <a:r>
                        <a:rPr lang="en-US" dirty="0" smtClean="0"/>
                        <a:t>f)</a:t>
                      </a:r>
                      <a:r>
                        <a:rPr lang="en-US" baseline="0" dirty="0" smtClean="0"/>
                        <a:t> Transportation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g) Public Utilities </a:t>
                      </a:r>
                    </a:p>
                    <a:p>
                      <a:endParaRPr lang="en-US" baseline="0" dirty="0" smtClean="0"/>
                    </a:p>
                    <a:p>
                      <a:endParaRPr lang="en-US" baseline="0" dirty="0" smtClean="0"/>
                    </a:p>
                    <a:p>
                      <a:endParaRPr lang="en-US" baseline="0" dirty="0" smtClean="0"/>
                    </a:p>
                    <a:p>
                      <a:endParaRPr lang="en-US" baseline="0" dirty="0" smtClean="0"/>
                    </a:p>
                    <a:p>
                      <a:r>
                        <a:rPr lang="en-US" baseline="0" dirty="0" smtClean="0"/>
                        <a:t>h) Government Services </a:t>
                      </a:r>
                      <a:endParaRPr lang="en-US" dirty="0" smtClean="0"/>
                    </a:p>
                  </a:txBody>
                  <a:tcPr/>
                </a:tc>
                <a:tc>
                  <a:txBody>
                    <a:bodyPr/>
                    <a:lstStyle/>
                    <a:p>
                      <a:r>
                        <a:rPr lang="en-US" dirty="0" smtClean="0"/>
                        <a:t>v) Real Estate </a:t>
                      </a:r>
                    </a:p>
                    <a:p>
                      <a:r>
                        <a:rPr lang="en-US" dirty="0" smtClean="0"/>
                        <a:t>vi) Consultancy Services Such as Credit</a:t>
                      </a:r>
                      <a:r>
                        <a:rPr lang="en-US" baseline="0" dirty="0" smtClean="0"/>
                        <a:t> ratings </a:t>
                      </a:r>
                    </a:p>
                    <a:p>
                      <a:endParaRPr lang="en-US" dirty="0" smtClean="0"/>
                    </a:p>
                    <a:p>
                      <a:pPr marL="342900" indent="-342900">
                        <a:buAutoNum type="romanLcParenR"/>
                      </a:pPr>
                      <a:r>
                        <a:rPr lang="en-US" dirty="0" smtClean="0"/>
                        <a:t>School,</a:t>
                      </a:r>
                      <a:r>
                        <a:rPr lang="en-US" baseline="0" dirty="0" smtClean="0"/>
                        <a:t> colleges etc.</a:t>
                      </a:r>
                    </a:p>
                    <a:p>
                      <a:pPr marL="342900" indent="-342900">
                        <a:buAutoNum type="romanLcParenR"/>
                      </a:pPr>
                      <a:r>
                        <a:rPr lang="en-US" baseline="0" dirty="0" smtClean="0"/>
                        <a:t>Training and consultancy </a:t>
                      </a:r>
                    </a:p>
                    <a:p>
                      <a:pPr marL="342900" indent="-342900">
                        <a:buAutoNum type="romanLcParenR"/>
                      </a:pPr>
                      <a:endParaRPr lang="en-US" dirty="0" smtClean="0"/>
                    </a:p>
                    <a:p>
                      <a:pPr marL="342900" indent="-342900">
                        <a:buNone/>
                      </a:pPr>
                      <a:r>
                        <a:rPr lang="en-US" dirty="0" err="1" smtClean="0"/>
                        <a:t>i</a:t>
                      </a:r>
                      <a:r>
                        <a:rPr lang="en-US" dirty="0" smtClean="0"/>
                        <a:t>)Air,</a:t>
                      </a:r>
                      <a:r>
                        <a:rPr lang="en-US" baseline="0" dirty="0" smtClean="0"/>
                        <a:t> sea , road and Train travel</a:t>
                      </a:r>
                    </a:p>
                    <a:p>
                      <a:pPr marL="342900" indent="-342900">
                        <a:buNone/>
                      </a:pPr>
                      <a:r>
                        <a:rPr lang="en-US" baseline="0" dirty="0" smtClean="0"/>
                        <a:t>ii) Car hire, charter and leasing</a:t>
                      </a:r>
                    </a:p>
                    <a:p>
                      <a:pPr marL="342900" indent="-342900">
                        <a:buNone/>
                      </a:pPr>
                      <a:r>
                        <a:rPr lang="en-US" baseline="0" dirty="0" smtClean="0"/>
                        <a:t>iii) Goods transport by all means </a:t>
                      </a:r>
                    </a:p>
                    <a:p>
                      <a:pPr marL="342900" indent="-342900">
                        <a:buNone/>
                      </a:pPr>
                      <a:r>
                        <a:rPr lang="en-US" baseline="0" dirty="0" smtClean="0"/>
                        <a:t>iv) Pipelines </a:t>
                      </a:r>
                    </a:p>
                    <a:p>
                      <a:pPr marL="342900" indent="-342900">
                        <a:buNone/>
                      </a:pPr>
                      <a:r>
                        <a:rPr lang="en-US" baseline="0" dirty="0" smtClean="0"/>
                        <a:t>v) Mail and courier  Services </a:t>
                      </a:r>
                    </a:p>
                    <a:p>
                      <a:pPr marL="342900" indent="-342900">
                        <a:buNone/>
                      </a:pPr>
                      <a:endParaRPr lang="en-US" dirty="0" smtClean="0"/>
                    </a:p>
                    <a:p>
                      <a:pPr marL="342900" indent="-342900">
                        <a:buAutoNum type="romanLcParenR"/>
                      </a:pPr>
                      <a:r>
                        <a:rPr lang="en-US" dirty="0" smtClean="0"/>
                        <a:t>Electricity</a:t>
                      </a:r>
                      <a:r>
                        <a:rPr lang="en-US" baseline="0" dirty="0" smtClean="0"/>
                        <a:t> Supply </a:t>
                      </a:r>
                    </a:p>
                    <a:p>
                      <a:pPr marL="342900" indent="-342900">
                        <a:buAutoNum type="romanLcParenR"/>
                      </a:pPr>
                      <a:r>
                        <a:rPr lang="en-US" baseline="0" dirty="0" smtClean="0"/>
                        <a:t>Water Supply</a:t>
                      </a:r>
                    </a:p>
                    <a:p>
                      <a:pPr marL="342900" indent="-342900">
                        <a:buAutoNum type="romanLcParenR"/>
                      </a:pPr>
                      <a:r>
                        <a:rPr lang="en-US" baseline="0" dirty="0" smtClean="0"/>
                        <a:t>Drainage and sewerage </a:t>
                      </a:r>
                    </a:p>
                    <a:p>
                      <a:pPr marL="342900" indent="-342900">
                        <a:buAutoNum type="romanLcParenR"/>
                      </a:pPr>
                      <a:r>
                        <a:rPr lang="en-US" baseline="0" dirty="0" smtClean="0"/>
                        <a:t>Garbage collection and disposal </a:t>
                      </a:r>
                    </a:p>
                    <a:p>
                      <a:pPr marL="342900" indent="-342900">
                        <a:buNone/>
                      </a:pPr>
                      <a:endParaRPr lang="en-US" dirty="0" smtClean="0"/>
                    </a:p>
                    <a:p>
                      <a:pPr marL="342900" indent="-342900">
                        <a:buAutoNum type="romanLcParenR"/>
                      </a:pPr>
                      <a:r>
                        <a:rPr lang="en-US" dirty="0" smtClean="0"/>
                        <a:t>Defense </a:t>
                      </a:r>
                    </a:p>
                    <a:p>
                      <a:pPr marL="342900" indent="-342900">
                        <a:buAutoNum type="romanLcParenR"/>
                      </a:pPr>
                      <a:r>
                        <a:rPr lang="en-US" dirty="0" smtClean="0"/>
                        <a:t>Police and protection </a:t>
                      </a:r>
                    </a:p>
                    <a:p>
                      <a:pPr marL="342900" indent="-342900">
                        <a:buAutoNum type="romanLcParenR"/>
                      </a:pPr>
                      <a:r>
                        <a:rPr lang="en-US" dirty="0" smtClean="0"/>
                        <a:t>Health and Education </a:t>
                      </a:r>
                    </a:p>
                    <a:p>
                      <a:pPr marL="342900" indent="-342900">
                        <a:buAutoNum type="romanLcParenR"/>
                      </a:pPr>
                      <a:r>
                        <a:rPr lang="en-US" dirty="0" smtClean="0"/>
                        <a:t>Foreign Relations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066800"/>
          <a:ext cx="8229600" cy="4800600"/>
        </p:xfrm>
        <a:graphic>
          <a:graphicData uri="http://schemas.openxmlformats.org/drawingml/2006/table">
            <a:tbl>
              <a:tblPr firstRow="1" bandRow="1">
                <a:tableStyleId>{5C22544A-7EE6-4342-B048-85BDC9FD1C3A}</a:tableStyleId>
              </a:tblPr>
              <a:tblGrid>
                <a:gridCol w="4114800"/>
                <a:gridCol w="4114800"/>
              </a:tblGrid>
              <a:tr h="4800600">
                <a:tc>
                  <a:txBody>
                    <a:bodyPr/>
                    <a:lstStyle/>
                    <a:p>
                      <a:pPr marL="342900" indent="-342900">
                        <a:buAutoNum type="romanLcParenR"/>
                      </a:pPr>
                      <a:r>
                        <a:rPr lang="en-US" dirty="0" smtClean="0"/>
                        <a:t>Health </a:t>
                      </a:r>
                    </a:p>
                    <a:p>
                      <a:pPr marL="342900" indent="-342900">
                        <a:buAutoNum type="romanLcParenR"/>
                      </a:pPr>
                      <a:endParaRPr lang="en-US" dirty="0" smtClean="0"/>
                    </a:p>
                    <a:p>
                      <a:pPr marL="342900" indent="-342900">
                        <a:buAutoNum type="romanLcParenR"/>
                      </a:pPr>
                      <a:endParaRPr lang="en-US" dirty="0" smtClean="0"/>
                    </a:p>
                    <a:p>
                      <a:pPr marL="342900" indent="-342900">
                        <a:buAutoNum type="romanLcParenR"/>
                      </a:pPr>
                      <a:endParaRPr lang="en-US" dirty="0" smtClean="0"/>
                    </a:p>
                    <a:p>
                      <a:pPr marL="342900" indent="-342900">
                        <a:buNone/>
                      </a:pPr>
                      <a:r>
                        <a:rPr lang="en-US" dirty="0" smtClean="0"/>
                        <a:t>j)</a:t>
                      </a:r>
                      <a:r>
                        <a:rPr lang="en-US" baseline="0" dirty="0" smtClean="0"/>
                        <a:t> Business Services</a:t>
                      </a:r>
                    </a:p>
                    <a:p>
                      <a:pPr marL="342900" indent="-342900">
                        <a:buNone/>
                      </a:pPr>
                      <a:endParaRPr lang="en-US" baseline="0" dirty="0" smtClean="0"/>
                    </a:p>
                    <a:p>
                      <a:pPr marL="342900" indent="-342900">
                        <a:buNone/>
                      </a:pPr>
                      <a:endParaRPr lang="en-US" baseline="0" dirty="0" smtClean="0"/>
                    </a:p>
                    <a:p>
                      <a:pPr marL="342900" indent="-342900">
                        <a:buNone/>
                      </a:pPr>
                      <a:endParaRPr lang="en-US" baseline="0" dirty="0" smtClean="0"/>
                    </a:p>
                    <a:p>
                      <a:pPr marL="342900" indent="-342900">
                        <a:buNone/>
                      </a:pPr>
                      <a:endParaRPr lang="en-US" baseline="0" dirty="0" smtClean="0"/>
                    </a:p>
                    <a:p>
                      <a:pPr marL="342900" indent="-342900">
                        <a:buNone/>
                      </a:pPr>
                      <a:r>
                        <a:rPr lang="en-US" baseline="0" dirty="0" smtClean="0"/>
                        <a:t>k) Telecommunication  </a:t>
                      </a:r>
                      <a:endParaRPr lang="en-US" dirty="0" smtClean="0"/>
                    </a:p>
                  </a:txBody>
                  <a:tcPr/>
                </a:tc>
                <a:tc>
                  <a:txBody>
                    <a:bodyPr/>
                    <a:lstStyle/>
                    <a:p>
                      <a:pPr marL="342900" indent="-342900">
                        <a:buAutoNum type="romanLcParenR"/>
                      </a:pPr>
                      <a:r>
                        <a:rPr lang="en-US" dirty="0" smtClean="0"/>
                        <a:t>Hospitals and</a:t>
                      </a:r>
                      <a:r>
                        <a:rPr lang="en-US" baseline="0" dirty="0" smtClean="0"/>
                        <a:t> Clinics </a:t>
                      </a:r>
                    </a:p>
                    <a:p>
                      <a:pPr marL="342900" indent="-342900">
                        <a:buAutoNum type="romanLcParenR"/>
                      </a:pPr>
                      <a:r>
                        <a:rPr lang="en-US" baseline="0" dirty="0" smtClean="0"/>
                        <a:t>Gymnasium and spa </a:t>
                      </a:r>
                    </a:p>
                    <a:p>
                      <a:pPr marL="342900" indent="-342900">
                        <a:buAutoNum type="romanLcParenR"/>
                      </a:pPr>
                      <a:r>
                        <a:rPr lang="en-US" baseline="0" dirty="0" smtClean="0"/>
                        <a:t>De-addiction programs </a:t>
                      </a:r>
                    </a:p>
                    <a:p>
                      <a:pPr marL="342900" indent="-342900">
                        <a:buAutoNum type="romanLcParenR"/>
                      </a:pPr>
                      <a:endParaRPr lang="en-US" baseline="0" dirty="0" smtClean="0"/>
                    </a:p>
                    <a:p>
                      <a:pPr marL="342900" indent="-342900">
                        <a:buNone/>
                      </a:pPr>
                      <a:r>
                        <a:rPr lang="en-US" baseline="0" dirty="0" err="1" smtClean="0"/>
                        <a:t>i</a:t>
                      </a:r>
                      <a:r>
                        <a:rPr lang="en-US" baseline="0" dirty="0" smtClean="0"/>
                        <a:t>) Cleaning </a:t>
                      </a:r>
                    </a:p>
                    <a:p>
                      <a:pPr marL="342900" indent="-342900">
                        <a:buNone/>
                      </a:pPr>
                      <a:r>
                        <a:rPr lang="en-US" dirty="0" smtClean="0"/>
                        <a:t>ii) Catering </a:t>
                      </a:r>
                    </a:p>
                    <a:p>
                      <a:pPr marL="342900" indent="-342900">
                        <a:buNone/>
                      </a:pPr>
                      <a:r>
                        <a:rPr lang="en-US" dirty="0" smtClean="0"/>
                        <a:t>iii) Security</a:t>
                      </a:r>
                      <a:r>
                        <a:rPr lang="en-US" baseline="0" dirty="0" smtClean="0"/>
                        <a:t> </a:t>
                      </a:r>
                    </a:p>
                    <a:p>
                      <a:pPr marL="342900" indent="-342900">
                        <a:buNone/>
                      </a:pPr>
                      <a:r>
                        <a:rPr lang="en-US" baseline="0" dirty="0" smtClean="0"/>
                        <a:t>iv) Training </a:t>
                      </a:r>
                    </a:p>
                    <a:p>
                      <a:pPr marL="342900" indent="-342900">
                        <a:buNone/>
                      </a:pPr>
                      <a:endParaRPr lang="en-US" dirty="0" smtClean="0"/>
                    </a:p>
                    <a:p>
                      <a:pPr marL="342900" indent="-342900">
                        <a:buAutoNum type="romanLcParenR"/>
                      </a:pPr>
                      <a:r>
                        <a:rPr lang="en-US" dirty="0" smtClean="0"/>
                        <a:t>Telephone</a:t>
                      </a:r>
                      <a:r>
                        <a:rPr lang="en-US" baseline="0" dirty="0" smtClean="0"/>
                        <a:t> , e-mail</a:t>
                      </a:r>
                    </a:p>
                    <a:p>
                      <a:pPr marL="342900" indent="-342900">
                        <a:buAutoNum type="romanLcParenR"/>
                      </a:pPr>
                      <a:r>
                        <a:rPr lang="en-US" baseline="0" dirty="0" smtClean="0"/>
                        <a:t>Data transfer </a:t>
                      </a:r>
                    </a:p>
                    <a:p>
                      <a:pPr marL="342900" indent="-342900">
                        <a:buAutoNum type="romanLcParenR"/>
                      </a:pPr>
                      <a:r>
                        <a:rPr lang="en-US" baseline="0" dirty="0" smtClean="0"/>
                        <a:t>Mobiles </a:t>
                      </a:r>
                    </a:p>
                    <a:p>
                      <a:pPr marL="342900" indent="-342900">
                        <a:buAutoNum type="romanLcParenR"/>
                      </a:pPr>
                      <a:r>
                        <a:rPr lang="en-US" baseline="0" dirty="0" smtClean="0"/>
                        <a:t>Video conferencing </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Importance of Marketing of Services</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b="1" dirty="0" smtClean="0"/>
              <a:t>A key differentiator:</a:t>
            </a:r>
          </a:p>
          <a:p>
            <a:pPr>
              <a:buNone/>
            </a:pPr>
            <a:r>
              <a:rPr lang="en-US" b="1" dirty="0" smtClean="0"/>
              <a:t>   </a:t>
            </a:r>
            <a:r>
              <a:rPr lang="en-US" dirty="0" smtClean="0"/>
              <a:t> Due to the increasing homogeneity in product offerings, the attendant services provided are emerging as a key differentiator in the mind of the consumers. Eg: In case of two fast food chains serving a similar product (Pizza Hut and Domino’s), more than the product it is the service quality that distinguishes the two brands from each other. Hence, marketers can leverage on the service offering to differentiate themselves from the competition and attract consumers.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relationships</a:t>
            </a:r>
            <a:endParaRPr lang="en-US" dirty="0"/>
          </a:p>
        </p:txBody>
      </p:sp>
      <p:sp>
        <p:nvSpPr>
          <p:cNvPr id="3" name="Content Placeholder 2"/>
          <p:cNvSpPr>
            <a:spLocks noGrp="1"/>
          </p:cNvSpPr>
          <p:nvPr>
            <p:ph idx="1"/>
          </p:nvPr>
        </p:nvSpPr>
        <p:spPr/>
        <p:txBody>
          <a:bodyPr/>
          <a:lstStyle/>
          <a:p>
            <a:pPr>
              <a:buNone/>
            </a:pPr>
            <a:r>
              <a:rPr lang="en-US" dirty="0" smtClean="0"/>
              <a:t>   Relationships are a key factor when it comes to the marketing of services. Since the product is intangible, a large part of the customers’ buying decision will depend on the degree to which he trusts the seller. Hence, the need to listen to the needs of the customer and fulfill them through the appropriate service offering and build a long lasting relationship which would lead to repeat sales and positive word of mouth.</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Retention</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Given today’s highly competitive scenario where multiple providers are vying for a limited pool of customers, retaining customers is even more important than attracting new ones. Since services are usually generated and consumed at the same time, they actually involve the customer in service delivery process by taking into consideration his requirements and feedback. Thus they offer greater scope for customization according to customer requirements thus offering increased satisfaction leading to higher customer retention.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704088"/>
            <a:ext cx="8229600" cy="819912"/>
          </a:xfrm>
        </p:spPr>
        <p:txBody>
          <a:bodyPr/>
          <a:lstStyle/>
          <a:p>
            <a:r>
              <a:rPr lang="en-US" sz="3800" dirty="0"/>
              <a:t>OVERVIEW-INDIAN SERVICE SECTOR</a:t>
            </a:r>
          </a:p>
        </p:txBody>
      </p:sp>
      <p:sp>
        <p:nvSpPr>
          <p:cNvPr id="5123" name="Rectangle 3"/>
          <p:cNvSpPr>
            <a:spLocks noGrp="1" noRot="1" noChangeArrowheads="1"/>
          </p:cNvSpPr>
          <p:nvPr>
            <p:ph type="body" idx="1"/>
          </p:nvPr>
        </p:nvSpPr>
        <p:spPr>
          <a:xfrm>
            <a:off x="381000" y="1524000"/>
            <a:ext cx="8458200" cy="4953000"/>
          </a:xfrm>
        </p:spPr>
        <p:txBody>
          <a:bodyPr/>
          <a:lstStyle/>
          <a:p>
            <a:pPr>
              <a:lnSpc>
                <a:spcPct val="80000"/>
              </a:lnSpc>
            </a:pPr>
            <a:r>
              <a:rPr lang="en-US" sz="2700" dirty="0"/>
              <a:t>India stands out from other emerging economies because its growth has been led by the service sector. </a:t>
            </a:r>
          </a:p>
          <a:p>
            <a:pPr>
              <a:lnSpc>
                <a:spcPct val="80000"/>
              </a:lnSpc>
            </a:pPr>
            <a:r>
              <a:rPr lang="en-US" sz="2700" dirty="0"/>
              <a:t>The Sector constitutes a large part of the Indian economy both in terms of employment potential and its contribution to national income</a:t>
            </a:r>
            <a:r>
              <a:rPr lang="en-US" sz="3600" dirty="0"/>
              <a:t> </a:t>
            </a:r>
          </a:p>
          <a:p>
            <a:pPr>
              <a:lnSpc>
                <a:spcPct val="80000"/>
              </a:lnSpc>
            </a:pPr>
            <a:r>
              <a:rPr lang="en-US" sz="2700" dirty="0"/>
              <a:t>The services sector contributes more than half of the GDP in </a:t>
            </a:r>
            <a:r>
              <a:rPr lang="en-US" sz="2700" dirty="0" smtClean="0"/>
              <a:t>India.</a:t>
            </a:r>
            <a:endParaRPr lang="en-US" sz="3600" dirty="0"/>
          </a:p>
          <a:p>
            <a:pPr>
              <a:lnSpc>
                <a:spcPct val="80000"/>
              </a:lnSpc>
            </a:pPr>
            <a:r>
              <a:rPr lang="en-US" sz="2700" dirty="0" smtClean="0"/>
              <a:t>The </a:t>
            </a:r>
            <a:r>
              <a:rPr lang="en-US" sz="2700" dirty="0"/>
              <a:t>sector covers a wide range of activities.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305800" cy="1143000"/>
          </a:xfrm>
        </p:spPr>
        <p:txBody>
          <a:bodyPr/>
          <a:lstStyle/>
          <a:p>
            <a:pPr algn="ctr"/>
            <a:r>
              <a:rPr lang="en-US" dirty="0" smtClean="0">
                <a:latin typeface="Jokerman" pitchFamily="82" charset="0"/>
              </a:rPr>
              <a:t>THANK  YOU</a:t>
            </a:r>
            <a:endParaRPr lang="en-US" dirty="0">
              <a:latin typeface="Jokerman" pitchFamily="8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Service Marketing Mix</a:t>
            </a:r>
            <a:endParaRPr lang="en-US"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r>
              <a:rPr lang="en-US" dirty="0" smtClean="0"/>
              <a:t>The essence of every marketing strategy is the marketing mix. For service marketing , due to special and unique features the marketing mix is extended to include physical evidence , process and people. Thus marketing mix of service are</a:t>
            </a:r>
          </a:p>
          <a:p>
            <a:r>
              <a:rPr lang="en-US" dirty="0" smtClean="0"/>
              <a:t> Product </a:t>
            </a:r>
          </a:p>
          <a:p>
            <a:r>
              <a:rPr lang="en-US" dirty="0" smtClean="0"/>
              <a:t>Price </a:t>
            </a:r>
          </a:p>
          <a:p>
            <a:r>
              <a:rPr lang="en-US" dirty="0" smtClean="0"/>
              <a:t>Place </a:t>
            </a:r>
          </a:p>
          <a:p>
            <a:r>
              <a:rPr lang="en-US" dirty="0" smtClean="0"/>
              <a:t>Promotion </a:t>
            </a:r>
          </a:p>
          <a:p>
            <a:r>
              <a:rPr lang="en-US" dirty="0" smtClean="0"/>
              <a:t>People </a:t>
            </a:r>
          </a:p>
          <a:p>
            <a:r>
              <a:rPr lang="en-US" dirty="0" smtClean="0"/>
              <a:t>Process </a:t>
            </a:r>
          </a:p>
          <a:p>
            <a:r>
              <a:rPr lang="en-US" dirty="0" smtClean="0"/>
              <a:t>Physical Evidence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service marketing </a:t>
            </a:r>
            <a:endParaRPr lang="en-US" dirty="0"/>
          </a:p>
        </p:txBody>
      </p:sp>
      <p:sp>
        <p:nvSpPr>
          <p:cNvPr id="3" name="Content Placeholder 2"/>
          <p:cNvSpPr>
            <a:spLocks noGrp="1"/>
          </p:cNvSpPr>
          <p:nvPr>
            <p:ph idx="1"/>
          </p:nvPr>
        </p:nvSpPr>
        <p:spPr/>
        <p:txBody>
          <a:bodyPr/>
          <a:lstStyle/>
          <a:p>
            <a:pPr fontAlgn="base"/>
            <a:r>
              <a:rPr lang="en-US" sz="3200" dirty="0" smtClean="0"/>
              <a:t> The ‘Crawling Out’ stage which took place prior to 1980</a:t>
            </a:r>
          </a:p>
          <a:p>
            <a:pPr fontAlgn="base"/>
            <a:r>
              <a:rPr lang="en-US" sz="3200" dirty="0" smtClean="0"/>
              <a:t> The ‘Scurrying About’ stage between 1980 and 1986</a:t>
            </a:r>
          </a:p>
          <a:p>
            <a:pPr fontAlgn="base"/>
            <a:r>
              <a:rPr lang="en-US" sz="3200" dirty="0" smtClean="0"/>
              <a:t>The ‘Walking Erect’ between 1986 and 2000.</a:t>
            </a:r>
          </a:p>
          <a:p>
            <a:pPr fontAlgn="base"/>
            <a:r>
              <a:rPr lang="en-US" sz="3200" dirty="0" smtClean="0"/>
              <a:t> The ‘Galloping’ stage from 2000 till date.</a:t>
            </a:r>
          </a:p>
          <a:p>
            <a:pPr fontAlgn="base"/>
            <a:endParaRPr lang="en-US" dirty="0" smtClean="0"/>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                    Product</a:t>
            </a:r>
            <a:endParaRPr lang="en-US" b="1" dirty="0"/>
          </a:p>
        </p:txBody>
      </p:sp>
      <p:sp>
        <p:nvSpPr>
          <p:cNvPr id="3" name="Content Placeholder 2"/>
          <p:cNvSpPr>
            <a:spLocks noGrp="1"/>
          </p:cNvSpPr>
          <p:nvPr>
            <p:ph idx="1"/>
          </p:nvPr>
        </p:nvSpPr>
        <p:spPr>
          <a:xfrm>
            <a:off x="457200" y="1447800"/>
            <a:ext cx="8229600" cy="4876800"/>
          </a:xfrm>
        </p:spPr>
        <p:txBody>
          <a:bodyPr/>
          <a:lstStyle/>
          <a:p>
            <a:r>
              <a:rPr lang="en-US" dirty="0" smtClean="0"/>
              <a:t>Product (i.e. Service ) refers to the activities that a marketer offers to perform , which results in satisfaction of a need or want of the target customer. Planning for service product in many ways similar to the planning of tangible goods, although establishing the nature of service is difficult. The service product consists of core product –which is the primary benefit the customers seek from the service and peripheral services that are secondary benefits the customer seek.</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The management often tries to integrate core and peripheral services into a competitive strategy. e.g. Accounting firms have added management consultancy to their traditional core offerings of accounting service. Moreover , since services are intangible the service marketers must tangibles the intangible aspect. Superior quality , trusted brand image , extended guarantees , courteous staff , prompt service all from the part of managing the service offering.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Autofit/>
          </a:bodyPr>
          <a:lstStyle/>
          <a:p>
            <a:r>
              <a:rPr lang="en-US" sz="5400" dirty="0" smtClean="0"/>
              <a:t>                    </a:t>
            </a:r>
            <a:r>
              <a:rPr lang="en-US" sz="5400" b="1" dirty="0" smtClean="0"/>
              <a:t>Price</a:t>
            </a:r>
            <a:endParaRPr lang="en-US" sz="5400" b="1"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dirty="0" smtClean="0"/>
              <a:t>The price of the service is the value attached to it by service provider and this must correspond with the customer’s perception of the value . Service pricing decision are made in more varied environment than product pricing decisions. Demand for service tend to be less elastic than for goods , meaning that , as prices rise the consumption of the service will not decrease as fast as goods. The methods of pricing for services can not be scientific as those for products. Demand oriented method is difficult because of the uncertainty in projecting service demand . Cost oriented method is more common but this is also difficult to implement because it is hard determine the cost of people based services. In some cases competitor based pricing may be suitable, where the service is price sensitive, for example pricing airlines . Whatever the method of price determination, the price of service usually influences image . Since services are more ambiguous than goods , consumers are likely to associate the price of a service with quality.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Place</a:t>
            </a:r>
            <a:endParaRPr lang="en-US" b="1" dirty="0"/>
          </a:p>
        </p:txBody>
      </p:sp>
      <p:sp>
        <p:nvSpPr>
          <p:cNvPr id="3" name="Content Placeholder 2"/>
          <p:cNvSpPr>
            <a:spLocks noGrp="1"/>
          </p:cNvSpPr>
          <p:nvPr>
            <p:ph idx="1"/>
          </p:nvPr>
        </p:nvSpPr>
        <p:spPr/>
        <p:txBody>
          <a:bodyPr/>
          <a:lstStyle/>
          <a:p>
            <a:r>
              <a:rPr lang="en-US" dirty="0" smtClean="0"/>
              <a:t>The place decision refers to the ease of access that potential customers have to a service. They can , therefore , involve physical location decision-e.g. Where to place a hotel, decision about what intermediary to use in making a service accessible to a customer-e.g. Whether a tour operator uses a travel agent or sells it holiday package directly to the customers.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fontScale="90000"/>
          </a:bodyPr>
          <a:lstStyle/>
          <a:p>
            <a:r>
              <a:rPr lang="en-US" b="1" dirty="0" smtClean="0"/>
              <a:t>                     Promotion</a:t>
            </a:r>
            <a:endParaRPr lang="en-US" b="1" dirty="0"/>
          </a:p>
        </p:txBody>
      </p:sp>
      <p:sp>
        <p:nvSpPr>
          <p:cNvPr id="3" name="Content Placeholder 2"/>
          <p:cNvSpPr>
            <a:spLocks noGrp="1"/>
          </p:cNvSpPr>
          <p:nvPr>
            <p:ph idx="1"/>
          </p:nvPr>
        </p:nvSpPr>
        <p:spPr>
          <a:xfrm>
            <a:off x="457200" y="1371600"/>
            <a:ext cx="8229600" cy="4953000"/>
          </a:xfrm>
        </p:spPr>
        <p:txBody>
          <a:bodyPr/>
          <a:lstStyle/>
          <a:p>
            <a:r>
              <a:rPr lang="en-US" dirty="0" smtClean="0"/>
              <a:t>Promotion is used to communicate information about goods and services to target market audience .There is a need to make services more tangible by linking them to objects in promotion. Another important objective of service promotion is to reduce the risk of buying service. The traditional promotion mix include various methods of communicating the benefits of a service to potential consumers or advertising ,sales promotion , personal selling and public relations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People</a:t>
            </a:r>
            <a:endParaRPr lang="en-US" b="1" dirty="0"/>
          </a:p>
        </p:txBody>
      </p:sp>
      <p:sp>
        <p:nvSpPr>
          <p:cNvPr id="3" name="Content Placeholder 2"/>
          <p:cNvSpPr>
            <a:spLocks noGrp="1"/>
          </p:cNvSpPr>
          <p:nvPr>
            <p:ph idx="1"/>
          </p:nvPr>
        </p:nvSpPr>
        <p:spPr/>
        <p:txBody>
          <a:bodyPr/>
          <a:lstStyle/>
          <a:p>
            <a:pPr>
              <a:buNone/>
            </a:pPr>
            <a:r>
              <a:rPr lang="en-US" dirty="0" smtClean="0"/>
              <a:t>   In any service , it is people who play a vital role in the service encounter. This includes both employees and other customers. The attitudes and action of the employees can certainly affect the success of service encounter. It is also likely that the behavior of other customers , in a movie theatre, restaurant or class room can affect an individual service experience.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a:t>
            </a:r>
            <a:endParaRPr lang="en-US" b="1" dirty="0"/>
          </a:p>
        </p:txBody>
      </p:sp>
      <p:sp>
        <p:nvSpPr>
          <p:cNvPr id="3" name="Content Placeholder 2"/>
          <p:cNvSpPr>
            <a:spLocks noGrp="1"/>
          </p:cNvSpPr>
          <p:nvPr>
            <p:ph idx="1"/>
          </p:nvPr>
        </p:nvSpPr>
        <p:spPr/>
        <p:txBody>
          <a:bodyPr/>
          <a:lstStyle/>
          <a:p>
            <a:r>
              <a:rPr lang="en-US" dirty="0" smtClean="0"/>
              <a:t>The important objective of marketing is to identify the needs and wants in the market place so that the service may be designed to fulfill these needs. This include the design of the service process and how the service is delivered .Ultimately , it reflects how all the marketing mix elements are coordinated to provide consistent and quality service to the customer.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Physical Evidence</a:t>
            </a:r>
            <a:br>
              <a:rPr lang="en-US" b="1"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pPr fontAlgn="base"/>
            <a:r>
              <a:rPr lang="en-US" dirty="0" smtClean="0"/>
              <a:t>Services are intangible. But they are often provided along with many tangible elements. Physical evidence includes the environment/place where the service is provided and any tangible elements that facilitate the performance or communication of the service. It’s the tangible part which is more or less complementary to the service. For example, a physical evidence mix of a premium saloon will include the staff’s uniform, a good ambience created by playing nice music and spraying good room freshener, etc</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dirty="0" smtClean="0"/>
              <a:t>Importance of marketing mix</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r>
              <a:rPr lang="en-US" sz="3200" b="1" dirty="0" smtClean="0"/>
              <a:t>PRODUCT</a:t>
            </a:r>
          </a:p>
          <a:p>
            <a:r>
              <a:rPr lang="en-US" dirty="0" smtClean="0"/>
              <a:t>Product determines the company ability. Therefore, product strategy and product policy plays very important role for organization and the decision for the product.</a:t>
            </a:r>
          </a:p>
          <a:p>
            <a:r>
              <a:rPr lang="en-US" dirty="0" smtClean="0"/>
              <a:t>Second, determinant of marketing mix is product as it has affect on distribution, pricing and advertising. Therefore, it is important that company has to follow proper policy.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PRICE</a:t>
            </a:r>
            <a:endParaRPr lang="en-US" b="1" dirty="0"/>
          </a:p>
        </p:txBody>
      </p:sp>
      <p:sp>
        <p:nvSpPr>
          <p:cNvPr id="3" name="Content Placeholder 2"/>
          <p:cNvSpPr>
            <a:spLocks noGrp="1"/>
          </p:cNvSpPr>
          <p:nvPr>
            <p:ph idx="1"/>
          </p:nvPr>
        </p:nvSpPr>
        <p:spPr/>
        <p:txBody>
          <a:bodyPr>
            <a:normAutofit fontScale="92500"/>
          </a:bodyPr>
          <a:lstStyle/>
          <a:p>
            <a:r>
              <a:rPr lang="en-US" dirty="0" smtClean="0"/>
              <a:t>Seeking in market</a:t>
            </a:r>
          </a:p>
          <a:p>
            <a:r>
              <a:rPr lang="en-US" dirty="0" smtClean="0"/>
              <a:t>Covering cost</a:t>
            </a:r>
          </a:p>
          <a:p>
            <a:r>
              <a:rPr lang="en-US" dirty="0" smtClean="0"/>
              <a:t>Price which generates profit</a:t>
            </a:r>
          </a:p>
          <a:p>
            <a:r>
              <a:rPr lang="en-US" dirty="0" smtClean="0"/>
              <a:t>Competitive products</a:t>
            </a:r>
          </a:p>
          <a:p>
            <a:r>
              <a:rPr lang="en-US" dirty="0" smtClean="0"/>
              <a:t>Customers benefit</a:t>
            </a:r>
          </a:p>
          <a:p>
            <a:r>
              <a:rPr lang="en-US" dirty="0" smtClean="0"/>
              <a:t>Therefore, deciding the price of a product is very important. There is some points that should be considered. These are, what the product is and the worth to the customer. Another point is that being aware of the cost to produce and also cost of competitor.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fontScale="90000"/>
          </a:bodyPr>
          <a:lstStyle/>
          <a:p>
            <a:r>
              <a:rPr lang="en-US" b="1" dirty="0" smtClean="0"/>
              <a:t>‘Crawling Out’ Stage(prior to 1980)</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Marketing traditionalists argued that </a:t>
            </a:r>
            <a:r>
              <a:rPr lang="en-US" b="1" dirty="0" smtClean="0"/>
              <a:t>service organizations did not need a separate body of theory</a:t>
            </a:r>
            <a:r>
              <a:rPr lang="en-US" dirty="0" smtClean="0"/>
              <a:t>, and that existing marketing theories could, and should, be applied to service organizations. </a:t>
            </a:r>
            <a:endParaRPr lang="en-US" dirty="0" smtClean="0"/>
          </a:p>
          <a:p>
            <a:r>
              <a:rPr lang="en-US" dirty="0" smtClean="0"/>
              <a:t>They </a:t>
            </a:r>
            <a:r>
              <a:rPr lang="en-US" dirty="0" smtClean="0"/>
              <a:t>argued that </a:t>
            </a:r>
            <a:r>
              <a:rPr lang="en-US" b="1" dirty="0" smtClean="0"/>
              <a:t>services could not be defined tightly enough to deserve special treatment </a:t>
            </a:r>
            <a:r>
              <a:rPr lang="en-US" dirty="0" smtClean="0"/>
              <a:t>and, in many instances, were so closely linked to the physical product that they needed to be considered as part of the ‘offer’ when developing marketing strategy. For example, the after sales service guarantee supplied with a motor car could be valued as highly as the interior design features of the car itself.</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PLACE</a:t>
            </a:r>
            <a:endParaRPr lang="en-US" b="1" dirty="0"/>
          </a:p>
        </p:txBody>
      </p:sp>
      <p:sp>
        <p:nvSpPr>
          <p:cNvPr id="3" name="Content Placeholder 2"/>
          <p:cNvSpPr>
            <a:spLocks noGrp="1"/>
          </p:cNvSpPr>
          <p:nvPr>
            <p:ph idx="1"/>
          </p:nvPr>
        </p:nvSpPr>
        <p:spPr/>
        <p:txBody>
          <a:bodyPr/>
          <a:lstStyle/>
          <a:p>
            <a:r>
              <a:rPr lang="en-US" dirty="0" smtClean="0"/>
              <a:t> Place is important as it decides the reach of the product. There is some factors to be followed for the strategies. The first factor is that seeking for the best distribution channel. The second factor is that having significant premises for the customers. And final factor is that being aware of the if the response is whether quick at the reasonable cost or not.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066800"/>
          </a:xfrm>
        </p:spPr>
        <p:txBody>
          <a:bodyPr>
            <a:normAutofit fontScale="90000"/>
          </a:bodyPr>
          <a:lstStyle/>
          <a:p>
            <a:r>
              <a:rPr lang="en-US" b="1" dirty="0" smtClean="0"/>
              <a:t>PROMOTION</a:t>
            </a:r>
            <a:br>
              <a:rPr lang="en-US" b="1" dirty="0" smtClean="0"/>
            </a:br>
            <a:endParaRPr lang="en-US" b="1" dirty="0"/>
          </a:p>
        </p:txBody>
      </p:sp>
      <p:sp>
        <p:nvSpPr>
          <p:cNvPr id="3" name="Content Placeholder 2"/>
          <p:cNvSpPr>
            <a:spLocks noGrp="1"/>
          </p:cNvSpPr>
          <p:nvPr>
            <p:ph idx="1"/>
          </p:nvPr>
        </p:nvSpPr>
        <p:spPr>
          <a:xfrm>
            <a:off x="381000" y="1981200"/>
            <a:ext cx="8458200" cy="4419600"/>
          </a:xfrm>
        </p:spPr>
        <p:txBody>
          <a:bodyPr/>
          <a:lstStyle/>
          <a:p>
            <a:r>
              <a:rPr lang="en-US" dirty="0" smtClean="0"/>
              <a:t>Strategies has to be consider some factors to gain competitive advantage. Product improvement has to be advertised and should maintain the preference.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rmAutofit fontScale="90000"/>
          </a:bodyPr>
          <a:lstStyle/>
          <a:p>
            <a:r>
              <a:rPr lang="en-US" b="1" dirty="0" smtClean="0"/>
              <a:t>PEOPLE</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5105400"/>
          </a:xfrm>
        </p:spPr>
        <p:txBody>
          <a:bodyPr/>
          <a:lstStyle/>
          <a:p>
            <a:r>
              <a:rPr lang="en-US" dirty="0" smtClean="0"/>
              <a:t>having the appropriate staff and people is important factor for any service provision. In order to get competitive advantage for the </a:t>
            </a:r>
            <a:r>
              <a:rPr lang="en-US" dirty="0" err="1" smtClean="0"/>
              <a:t>organisation</a:t>
            </a:r>
            <a:r>
              <a:rPr lang="en-US" dirty="0" smtClean="0"/>
              <a:t>, it is important the hiring the right employee and training them. Because consumers make </a:t>
            </a:r>
            <a:r>
              <a:rPr lang="en-US" dirty="0" err="1" smtClean="0"/>
              <a:t>judgements</a:t>
            </a:r>
            <a:r>
              <a:rPr lang="en-US" dirty="0" smtClean="0"/>
              <a:t> about the service based on the staff`s </a:t>
            </a:r>
            <a:r>
              <a:rPr lang="en-US" dirty="0" err="1" smtClean="0"/>
              <a:t>behaviour</a:t>
            </a:r>
            <a:r>
              <a:rPr lang="en-US" dirty="0" smtClean="0"/>
              <a:t>. Thus, employees should have the interpersonal skills and service knowledge.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The marketer has to plan the process of service deliver carefully, and plan what quality controls can be built in to make sure that customers are confident that about to expect each time they use the service product.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90600"/>
          </a:xfrm>
        </p:spPr>
        <p:txBody>
          <a:bodyPr>
            <a:normAutofit fontScale="90000"/>
          </a:bodyPr>
          <a:lstStyle/>
          <a:p>
            <a:r>
              <a:rPr lang="en-US" sz="4400" b="1" dirty="0" smtClean="0"/>
              <a:t>PHYSICAL EVIDENCE</a:t>
            </a:r>
            <a:r>
              <a:rPr lang="en-US" dirty="0" smtClean="0"/>
              <a:t/>
            </a:r>
            <a:br>
              <a:rPr lang="en-US" dirty="0" smtClean="0"/>
            </a:b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Physical evidence is very important factor for service mix as the consumers make perceptions based on their sight of the service provision which will have an impact on the organizations perceptual plan of the service.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447800"/>
          </a:xfrm>
        </p:spPr>
        <p:txBody>
          <a:bodyPr>
            <a:normAutofit fontScale="90000"/>
          </a:bodyPr>
          <a:lstStyle/>
          <a:p>
            <a:r>
              <a:rPr lang="en-US" b="1" dirty="0" smtClean="0"/>
              <a:t>Distinctive Characteristics of Service</a:t>
            </a:r>
            <a:br>
              <a:rPr lang="en-US" b="1" dirty="0" smtClean="0"/>
            </a:br>
            <a:endParaRPr lang="en-US" dirty="0"/>
          </a:p>
        </p:txBody>
      </p:sp>
      <p:sp>
        <p:nvSpPr>
          <p:cNvPr id="3" name="Content Placeholder 2"/>
          <p:cNvSpPr>
            <a:spLocks noGrp="1"/>
          </p:cNvSpPr>
          <p:nvPr>
            <p:ph idx="1"/>
          </p:nvPr>
        </p:nvSpPr>
        <p:spPr>
          <a:xfrm>
            <a:off x="457200" y="1752600"/>
            <a:ext cx="8229600" cy="4572000"/>
          </a:xfrm>
        </p:spPr>
        <p:txBody>
          <a:bodyPr/>
          <a:lstStyle/>
          <a:p>
            <a:r>
              <a:rPr lang="en-US" dirty="0" smtClean="0"/>
              <a:t>Services Marketing academics and practitioners argued that services required special treatment as a result of their distinctive characteristics; intangibility, inseparability, heterogeneity and </a:t>
            </a:r>
            <a:r>
              <a:rPr lang="en-US" dirty="0" err="1" smtClean="0"/>
              <a:t>perishability</a:t>
            </a:r>
            <a:r>
              <a:rPr lang="en-US" dirty="0" smtClean="0"/>
              <a:t>. These characteristics were outlined during the ‘crawling out’ stage.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Scurrying About’ Stage 1980-86</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10000"/>
          </a:bodyPr>
          <a:lstStyle/>
          <a:p>
            <a:r>
              <a:rPr lang="en-US" dirty="0" smtClean="0"/>
              <a:t>In the ‘scurrying about’ stage between 1980 and 1985 efforts were made to </a:t>
            </a:r>
            <a:r>
              <a:rPr lang="en-US" b="1" dirty="0" smtClean="0"/>
              <a:t>classify services more clearly and attention focused heavily on the crucial issue of managing quality in service </a:t>
            </a:r>
            <a:r>
              <a:rPr lang="en-US" dirty="0" smtClean="0"/>
              <a:t>operations. </a:t>
            </a:r>
            <a:r>
              <a:rPr lang="en-US" dirty="0" err="1" smtClean="0"/>
              <a:t>Zeithaml</a:t>
            </a:r>
            <a:r>
              <a:rPr lang="en-US" dirty="0" smtClean="0"/>
              <a:t> and Berry developed their pioneering ‘gaps model’ of service quality which highlighted the importance of Efforts made to assess quality in services.</a:t>
            </a:r>
          </a:p>
          <a:p>
            <a:r>
              <a:rPr lang="en-US" dirty="0" smtClean="0"/>
              <a:t>Booms and </a:t>
            </a:r>
            <a:r>
              <a:rPr lang="en-US" dirty="0" err="1" smtClean="0"/>
              <a:t>Bitner</a:t>
            </a:r>
            <a:r>
              <a:rPr lang="en-US" dirty="0" smtClean="0"/>
              <a:t> developed their expanded ‘marketing mix’ for services which took into account the distinctive characteristics of service identified in the ‘crawling out’ stage: intangibility, inseparability, heterogeneity and </a:t>
            </a:r>
            <a:r>
              <a:rPr lang="en-US" dirty="0" err="1" smtClean="0"/>
              <a:t>perishability</a:t>
            </a:r>
            <a:r>
              <a:rPr lang="en-US" dirty="0" smtClean="0"/>
              <a:t>. </a:t>
            </a:r>
            <a:r>
              <a:rPr lang="en-US" b="1" dirty="0" smtClean="0"/>
              <a:t>Booms and </a:t>
            </a:r>
            <a:r>
              <a:rPr lang="en-US" b="1" dirty="0" err="1" smtClean="0"/>
              <a:t>Bitner</a:t>
            </a:r>
            <a:r>
              <a:rPr lang="en-US" b="1" dirty="0" smtClean="0"/>
              <a:t> added three more Ps to this original marketing mix </a:t>
            </a:r>
            <a:r>
              <a:rPr lang="en-US" dirty="0" smtClean="0"/>
              <a:t>to make it more appropriate to services; People, Process and Physical evidence. For the first time textbooks on Services Marketing began to be produced, establishing it more firmly as a legitimate field of academic study.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Walking Erect’ Stage: 1986-2000</a:t>
            </a:r>
            <a:br>
              <a:rPr lang="en-US" b="1" dirty="0" smtClean="0"/>
            </a:br>
            <a:endParaRPr lang="en-US" dirty="0"/>
          </a:p>
        </p:txBody>
      </p:sp>
      <p:sp>
        <p:nvSpPr>
          <p:cNvPr id="3" name="Content Placeholder 2"/>
          <p:cNvSpPr>
            <a:spLocks noGrp="1"/>
          </p:cNvSpPr>
          <p:nvPr>
            <p:ph idx="1"/>
          </p:nvPr>
        </p:nvSpPr>
        <p:spPr>
          <a:xfrm>
            <a:off x="457200" y="1524000"/>
            <a:ext cx="8229600" cy="4800600"/>
          </a:xfrm>
        </p:spPr>
        <p:txBody>
          <a:bodyPr/>
          <a:lstStyle/>
          <a:p>
            <a:pPr fontAlgn="base"/>
            <a:r>
              <a:rPr lang="en-US" dirty="0" smtClean="0"/>
              <a:t>In the ‘walking erect’ stage since 1986, there has been ‘almost no discussion of whether services are different from goods, but rather the literature has focused on specific marketing problems of service </a:t>
            </a:r>
            <a:r>
              <a:rPr lang="en-US" dirty="0" err="1" smtClean="0"/>
              <a:t>organisations’</a:t>
            </a:r>
            <a:r>
              <a:rPr lang="en-US" dirty="0" smtClean="0"/>
              <a:t>. They include consideration of Service Design, Perceived Service Quality and Customer Satisfaction, Internal Marketing and Relationship Marketing.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Galloping’ Stage:2000 –till date</a:t>
            </a:r>
            <a:br>
              <a:rPr lang="en-US" b="1" dirty="0" smtClean="0"/>
            </a:br>
            <a:endParaRPr lang="en-US" dirty="0"/>
          </a:p>
        </p:txBody>
      </p:sp>
      <p:sp>
        <p:nvSpPr>
          <p:cNvPr id="3" name="Content Placeholder 2"/>
          <p:cNvSpPr>
            <a:spLocks noGrp="1"/>
          </p:cNvSpPr>
          <p:nvPr>
            <p:ph idx="1"/>
          </p:nvPr>
        </p:nvSpPr>
        <p:spPr>
          <a:xfrm>
            <a:off x="457200" y="1600200"/>
            <a:ext cx="8229600" cy="4724400"/>
          </a:xfrm>
        </p:spPr>
        <p:txBody>
          <a:bodyPr/>
          <a:lstStyle/>
          <a:p>
            <a:pPr fontAlgn="base">
              <a:buNone/>
            </a:pPr>
            <a:endParaRPr lang="en-US" cap="all" dirty="0" smtClean="0"/>
          </a:p>
          <a:p>
            <a:pPr fontAlgn="base"/>
            <a:r>
              <a:rPr lang="en-US" dirty="0" smtClean="0"/>
              <a:t>In the ‘Galloping’ stage since 2000, there has been an increase in the growth of the service sector and services are the main contributors to the GDP of the country.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305800" cy="1143000"/>
          </a:xfrm>
        </p:spPr>
        <p:txBody>
          <a:bodyPr/>
          <a:lstStyle/>
          <a:p>
            <a:pPr algn="ctr"/>
            <a:r>
              <a:rPr lang="en-US" dirty="0" smtClean="0">
                <a:latin typeface="Jokerman" pitchFamily="82" charset="0"/>
              </a:rPr>
              <a:t>THANK  YOU</a:t>
            </a:r>
            <a:endParaRPr lang="en-US" dirty="0">
              <a:latin typeface="Jokerman" pitchFamily="8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dirty="0" smtClean="0"/>
              <a:t>Comparison Goods and Services</a:t>
            </a:r>
            <a:endParaRPr lang="en-US" dirty="0"/>
          </a:p>
        </p:txBody>
      </p:sp>
      <p:pic>
        <p:nvPicPr>
          <p:cNvPr id="1026" name="Picture 2" descr="C:\Users\Nilesh Bahuguna\Desktop\Untitled.png"/>
          <p:cNvPicPr>
            <a:picLocks noGrp="1" noChangeAspect="1" noChangeArrowheads="1"/>
          </p:cNvPicPr>
          <p:nvPr>
            <p:ph idx="1"/>
          </p:nvPr>
        </p:nvPicPr>
        <p:blipFill>
          <a:blip r:embed="rId2"/>
          <a:srcRect/>
          <a:stretch>
            <a:fillRect/>
          </a:stretch>
        </p:blipFill>
        <p:spPr bwMode="auto">
          <a:xfrm>
            <a:off x="609600" y="1600200"/>
            <a:ext cx="7924800" cy="499903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1057</TotalTime>
  <Words>1881</Words>
  <Application>Microsoft Office PowerPoint</Application>
  <PresentationFormat>On-screen Show (4:3)</PresentationFormat>
  <Paragraphs>184</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A Presentation on  </vt:lpstr>
      <vt:lpstr>Evolution of service marketing </vt:lpstr>
      <vt:lpstr>‘Crawling Out’ Stage(prior to 1980) </vt:lpstr>
      <vt:lpstr>Distinctive Characteristics of Service </vt:lpstr>
      <vt:lpstr>Scurrying About’ Stage 1980-86 </vt:lpstr>
      <vt:lpstr>Walking Erect’ Stage: 1986-2000 </vt:lpstr>
      <vt:lpstr>Galloping’ Stage:2000 –till date </vt:lpstr>
      <vt:lpstr>THANK  YOU</vt:lpstr>
      <vt:lpstr>Comparison Goods and Services</vt:lpstr>
      <vt:lpstr>Slide 10</vt:lpstr>
      <vt:lpstr>Classification of services by Industry</vt:lpstr>
      <vt:lpstr>Slide 12</vt:lpstr>
      <vt:lpstr>Slide 13</vt:lpstr>
      <vt:lpstr>Importance of Marketing of Services </vt:lpstr>
      <vt:lpstr>Importance of relationships</vt:lpstr>
      <vt:lpstr>Customer Retention</vt:lpstr>
      <vt:lpstr>OVERVIEW-INDIAN SERVICE SECTOR</vt:lpstr>
      <vt:lpstr>THANK  YOU</vt:lpstr>
      <vt:lpstr>Service Marketing Mix</vt:lpstr>
      <vt:lpstr>                    Product</vt:lpstr>
      <vt:lpstr>Slide 21</vt:lpstr>
      <vt:lpstr>                    Price</vt:lpstr>
      <vt:lpstr>                         Place</vt:lpstr>
      <vt:lpstr>                     Promotion</vt:lpstr>
      <vt:lpstr>                       People</vt:lpstr>
      <vt:lpstr>                      Process</vt:lpstr>
      <vt:lpstr>   Physical Evidence </vt:lpstr>
      <vt:lpstr>Importance of marketing mix </vt:lpstr>
      <vt:lpstr>PRICE</vt:lpstr>
      <vt:lpstr>PLACE</vt:lpstr>
      <vt:lpstr>PROMOTION </vt:lpstr>
      <vt:lpstr>PEOPLE </vt:lpstr>
      <vt:lpstr>PROCESS </vt:lpstr>
      <vt:lpstr>PHYSICAL EVIDENCE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Nilesh Bahuguna</dc:creator>
  <cp:lastModifiedBy>Windows User</cp:lastModifiedBy>
  <cp:revision>125</cp:revision>
  <dcterms:created xsi:type="dcterms:W3CDTF">2020-02-12T08:17:27Z</dcterms:created>
  <dcterms:modified xsi:type="dcterms:W3CDTF">2021-03-20T16:20:22Z</dcterms:modified>
</cp:coreProperties>
</file>