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83568" y="1394460"/>
            <a:ext cx="408940" cy="818515"/>
          </a:xfrm>
          <a:custGeom>
            <a:avLst/>
            <a:gdLst/>
            <a:ahLst/>
            <a:cxnLst/>
            <a:rect l="l" t="t" r="r" b="b"/>
            <a:pathLst>
              <a:path w="408940" h="818514">
                <a:moveTo>
                  <a:pt x="408431" y="0"/>
                </a:moveTo>
                <a:lnTo>
                  <a:pt x="357377" y="3175"/>
                </a:lnTo>
                <a:lnTo>
                  <a:pt x="308101" y="12445"/>
                </a:lnTo>
                <a:lnTo>
                  <a:pt x="261111" y="27686"/>
                </a:lnTo>
                <a:lnTo>
                  <a:pt x="216407" y="48005"/>
                </a:lnTo>
                <a:lnTo>
                  <a:pt x="175005" y="73660"/>
                </a:lnTo>
                <a:lnTo>
                  <a:pt x="137159" y="103377"/>
                </a:lnTo>
                <a:lnTo>
                  <a:pt x="103124" y="137540"/>
                </a:lnTo>
                <a:lnTo>
                  <a:pt x="73278" y="175387"/>
                </a:lnTo>
                <a:lnTo>
                  <a:pt x="47878" y="217042"/>
                </a:lnTo>
                <a:lnTo>
                  <a:pt x="27431" y="261492"/>
                </a:lnTo>
                <a:lnTo>
                  <a:pt x="12446" y="308610"/>
                </a:lnTo>
                <a:lnTo>
                  <a:pt x="3175" y="358013"/>
                </a:lnTo>
                <a:lnTo>
                  <a:pt x="0" y="409193"/>
                </a:lnTo>
                <a:lnTo>
                  <a:pt x="888" y="434975"/>
                </a:lnTo>
                <a:lnTo>
                  <a:pt x="7238" y="485520"/>
                </a:lnTo>
                <a:lnTo>
                  <a:pt x="19303" y="533780"/>
                </a:lnTo>
                <a:lnTo>
                  <a:pt x="36956" y="579754"/>
                </a:lnTo>
                <a:lnTo>
                  <a:pt x="60198" y="622680"/>
                </a:lnTo>
                <a:lnTo>
                  <a:pt x="87629" y="662304"/>
                </a:lnTo>
                <a:lnTo>
                  <a:pt x="119633" y="698500"/>
                </a:lnTo>
                <a:lnTo>
                  <a:pt x="155701" y="730503"/>
                </a:lnTo>
                <a:lnTo>
                  <a:pt x="195199" y="758316"/>
                </a:lnTo>
                <a:lnTo>
                  <a:pt x="238378" y="781176"/>
                </a:lnTo>
                <a:lnTo>
                  <a:pt x="283972" y="799084"/>
                </a:lnTo>
                <a:lnTo>
                  <a:pt x="332358" y="811402"/>
                </a:lnTo>
                <a:lnTo>
                  <a:pt x="382777" y="817752"/>
                </a:lnTo>
                <a:lnTo>
                  <a:pt x="408431" y="818388"/>
                </a:lnTo>
                <a:lnTo>
                  <a:pt x="4084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" y="6179058"/>
            <a:ext cx="10244455" cy="26034"/>
          </a:xfrm>
          <a:custGeom>
            <a:avLst/>
            <a:gdLst/>
            <a:ahLst/>
            <a:cxnLst/>
            <a:rect l="l" t="t" r="r" b="b"/>
            <a:pathLst>
              <a:path w="10244455" h="26035">
                <a:moveTo>
                  <a:pt x="10244328" y="0"/>
                </a:moveTo>
                <a:lnTo>
                  <a:pt x="0" y="0"/>
                </a:lnTo>
                <a:lnTo>
                  <a:pt x="0" y="25907"/>
                </a:lnTo>
                <a:lnTo>
                  <a:pt x="10244328" y="25907"/>
                </a:lnTo>
                <a:lnTo>
                  <a:pt x="1024432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83568" y="5381244"/>
            <a:ext cx="408940" cy="818515"/>
          </a:xfrm>
          <a:custGeom>
            <a:avLst/>
            <a:gdLst/>
            <a:ahLst/>
            <a:cxnLst/>
            <a:rect l="l" t="t" r="r" b="b"/>
            <a:pathLst>
              <a:path w="408940" h="818514">
                <a:moveTo>
                  <a:pt x="408431" y="0"/>
                </a:moveTo>
                <a:lnTo>
                  <a:pt x="357377" y="3174"/>
                </a:lnTo>
                <a:lnTo>
                  <a:pt x="308101" y="12445"/>
                </a:lnTo>
                <a:lnTo>
                  <a:pt x="261111" y="27685"/>
                </a:lnTo>
                <a:lnTo>
                  <a:pt x="216407" y="48005"/>
                </a:lnTo>
                <a:lnTo>
                  <a:pt x="175005" y="73659"/>
                </a:lnTo>
                <a:lnTo>
                  <a:pt x="137159" y="103377"/>
                </a:lnTo>
                <a:lnTo>
                  <a:pt x="103124" y="137540"/>
                </a:lnTo>
                <a:lnTo>
                  <a:pt x="73278" y="175386"/>
                </a:lnTo>
                <a:lnTo>
                  <a:pt x="47878" y="217055"/>
                </a:lnTo>
                <a:lnTo>
                  <a:pt x="27431" y="261467"/>
                </a:lnTo>
                <a:lnTo>
                  <a:pt x="12446" y="308597"/>
                </a:lnTo>
                <a:lnTo>
                  <a:pt x="3175" y="357987"/>
                </a:lnTo>
                <a:lnTo>
                  <a:pt x="0" y="409193"/>
                </a:lnTo>
                <a:lnTo>
                  <a:pt x="888" y="435025"/>
                </a:lnTo>
                <a:lnTo>
                  <a:pt x="7238" y="485546"/>
                </a:lnTo>
                <a:lnTo>
                  <a:pt x="19303" y="533806"/>
                </a:lnTo>
                <a:lnTo>
                  <a:pt x="36956" y="579805"/>
                </a:lnTo>
                <a:lnTo>
                  <a:pt x="60198" y="622630"/>
                </a:lnTo>
                <a:lnTo>
                  <a:pt x="87629" y="662279"/>
                </a:lnTo>
                <a:lnTo>
                  <a:pt x="119633" y="698525"/>
                </a:lnTo>
                <a:lnTo>
                  <a:pt x="155701" y="730478"/>
                </a:lnTo>
                <a:lnTo>
                  <a:pt x="195199" y="758342"/>
                </a:lnTo>
                <a:lnTo>
                  <a:pt x="238378" y="781227"/>
                </a:lnTo>
                <a:lnTo>
                  <a:pt x="283972" y="799134"/>
                </a:lnTo>
                <a:lnTo>
                  <a:pt x="332358" y="811364"/>
                </a:lnTo>
                <a:lnTo>
                  <a:pt x="382777" y="817702"/>
                </a:lnTo>
                <a:lnTo>
                  <a:pt x="408431" y="818387"/>
                </a:lnTo>
                <a:lnTo>
                  <a:pt x="4084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" y="6200394"/>
            <a:ext cx="4495800" cy="26034"/>
          </a:xfrm>
          <a:custGeom>
            <a:avLst/>
            <a:gdLst/>
            <a:ahLst/>
            <a:cxnLst/>
            <a:rect l="l" t="t" r="r" b="b"/>
            <a:pathLst>
              <a:path w="4495800" h="26035">
                <a:moveTo>
                  <a:pt x="4495800" y="0"/>
                </a:moveTo>
                <a:lnTo>
                  <a:pt x="0" y="0"/>
                </a:lnTo>
                <a:lnTo>
                  <a:pt x="0" y="25907"/>
                </a:lnTo>
                <a:lnTo>
                  <a:pt x="4495800" y="25907"/>
                </a:lnTo>
                <a:lnTo>
                  <a:pt x="44958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712" y="-49580"/>
            <a:ext cx="5464175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158011"/>
            <a:ext cx="10358120" cy="360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D1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3568" y="1188719"/>
            <a:ext cx="408940" cy="820419"/>
          </a:xfrm>
          <a:custGeom>
            <a:avLst/>
            <a:gdLst/>
            <a:ahLst/>
            <a:cxnLst/>
            <a:rect l="l" t="t" r="r" b="b"/>
            <a:pathLst>
              <a:path w="408940" h="820419">
                <a:moveTo>
                  <a:pt x="408431" y="0"/>
                </a:moveTo>
                <a:lnTo>
                  <a:pt x="357377" y="3175"/>
                </a:lnTo>
                <a:lnTo>
                  <a:pt x="308101" y="12445"/>
                </a:lnTo>
                <a:lnTo>
                  <a:pt x="261111" y="27685"/>
                </a:lnTo>
                <a:lnTo>
                  <a:pt x="216407" y="48132"/>
                </a:lnTo>
                <a:lnTo>
                  <a:pt x="175005" y="73787"/>
                </a:lnTo>
                <a:lnTo>
                  <a:pt x="137159" y="103504"/>
                </a:lnTo>
                <a:lnTo>
                  <a:pt x="103124" y="137794"/>
                </a:lnTo>
                <a:lnTo>
                  <a:pt x="73278" y="175640"/>
                </a:lnTo>
                <a:lnTo>
                  <a:pt x="47878" y="217424"/>
                </a:lnTo>
                <a:lnTo>
                  <a:pt x="27431" y="262000"/>
                </a:lnTo>
                <a:lnTo>
                  <a:pt x="12446" y="309117"/>
                </a:lnTo>
                <a:lnTo>
                  <a:pt x="3175" y="358647"/>
                </a:lnTo>
                <a:lnTo>
                  <a:pt x="0" y="409955"/>
                </a:lnTo>
                <a:lnTo>
                  <a:pt x="888" y="435863"/>
                </a:lnTo>
                <a:lnTo>
                  <a:pt x="7238" y="486409"/>
                </a:lnTo>
                <a:lnTo>
                  <a:pt x="19303" y="534796"/>
                </a:lnTo>
                <a:lnTo>
                  <a:pt x="36956" y="580897"/>
                </a:lnTo>
                <a:lnTo>
                  <a:pt x="60198" y="623824"/>
                </a:lnTo>
                <a:lnTo>
                  <a:pt x="87629" y="663447"/>
                </a:lnTo>
                <a:lnTo>
                  <a:pt x="119633" y="699769"/>
                </a:lnTo>
                <a:lnTo>
                  <a:pt x="155701" y="731774"/>
                </a:lnTo>
                <a:lnTo>
                  <a:pt x="195199" y="759713"/>
                </a:lnTo>
                <a:lnTo>
                  <a:pt x="238378" y="782701"/>
                </a:lnTo>
                <a:lnTo>
                  <a:pt x="283972" y="800607"/>
                </a:lnTo>
                <a:lnTo>
                  <a:pt x="332358" y="812926"/>
                </a:lnTo>
                <a:lnTo>
                  <a:pt x="382777" y="819276"/>
                </a:lnTo>
                <a:lnTo>
                  <a:pt x="408431" y="819912"/>
                </a:lnTo>
                <a:lnTo>
                  <a:pt x="408431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045" y="1258061"/>
            <a:ext cx="26034" cy="5600700"/>
          </a:xfrm>
          <a:custGeom>
            <a:avLst/>
            <a:gdLst/>
            <a:ahLst/>
            <a:cxnLst/>
            <a:rect l="l" t="t" r="r" b="b"/>
            <a:pathLst>
              <a:path w="26034" h="5600700">
                <a:moveTo>
                  <a:pt x="25908" y="0"/>
                </a:moveTo>
                <a:lnTo>
                  <a:pt x="0" y="0"/>
                </a:lnTo>
                <a:lnTo>
                  <a:pt x="0" y="5600697"/>
                </a:lnTo>
                <a:lnTo>
                  <a:pt x="25908" y="5600697"/>
                </a:lnTo>
                <a:lnTo>
                  <a:pt x="2590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7790" y="994994"/>
            <a:ext cx="9681210" cy="286575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 marR="5080">
              <a:lnSpc>
                <a:spcPts val="7030"/>
              </a:lnSpc>
              <a:spcBef>
                <a:spcPts val="1375"/>
              </a:spcBef>
            </a:pPr>
            <a:r>
              <a:rPr sz="6900" b="0" u="none" spc="-325" dirty="0">
                <a:solidFill>
                  <a:srgbClr val="F5F5F5"/>
                </a:solidFill>
                <a:latin typeface="Times New Roman"/>
                <a:cs typeface="Times New Roman"/>
              </a:rPr>
              <a:t>FUNCTION </a:t>
            </a:r>
            <a:r>
              <a:rPr sz="6900" b="0" u="none" spc="-385" dirty="0">
                <a:solidFill>
                  <a:srgbClr val="F5F5F5"/>
                </a:solidFill>
                <a:latin typeface="Times New Roman"/>
                <a:cs typeface="Times New Roman"/>
              </a:rPr>
              <a:t>DEPENDENCY  </a:t>
            </a:r>
            <a:r>
              <a:rPr sz="6900" b="0" u="none" spc="-470" dirty="0">
                <a:solidFill>
                  <a:srgbClr val="F5F5F5"/>
                </a:solidFill>
                <a:latin typeface="Times New Roman"/>
                <a:cs typeface="Times New Roman"/>
              </a:rPr>
              <a:t>AND</a:t>
            </a:r>
            <a:endParaRPr sz="6900">
              <a:latin typeface="Times New Roman"/>
              <a:cs typeface="Times New Roman"/>
            </a:endParaRPr>
          </a:p>
          <a:p>
            <a:pPr marL="12700">
              <a:lnSpc>
                <a:spcPts val="7020"/>
              </a:lnSpc>
            </a:pPr>
            <a:r>
              <a:rPr sz="6900" b="0" u="none" spc="-350" dirty="0">
                <a:solidFill>
                  <a:srgbClr val="F5F5F5"/>
                </a:solidFill>
                <a:latin typeface="Times New Roman"/>
                <a:cs typeface="Times New Roman"/>
              </a:rPr>
              <a:t>TYPES </a:t>
            </a:r>
            <a:r>
              <a:rPr sz="6900" b="0" u="none" spc="-625" dirty="0">
                <a:solidFill>
                  <a:srgbClr val="F5F5F5"/>
                </a:solidFill>
                <a:latin typeface="Times New Roman"/>
                <a:cs typeface="Times New Roman"/>
              </a:rPr>
              <a:t>&amp;</a:t>
            </a:r>
            <a:r>
              <a:rPr sz="6900" b="0" u="none" spc="-70" dirty="0">
                <a:solidFill>
                  <a:srgbClr val="F5F5F5"/>
                </a:solidFill>
                <a:latin typeface="Times New Roman"/>
                <a:cs typeface="Times New Roman"/>
              </a:rPr>
              <a:t> </a:t>
            </a:r>
            <a:r>
              <a:rPr sz="6900" b="0" u="none" spc="-455" dirty="0">
                <a:solidFill>
                  <a:srgbClr val="F5F5F5"/>
                </a:solidFill>
                <a:latin typeface="Times New Roman"/>
                <a:cs typeface="Times New Roman"/>
              </a:rPr>
              <a:t>EXAMPLE</a:t>
            </a:r>
            <a:endParaRPr sz="6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1064" y="5069789"/>
            <a:ext cx="2929890" cy="33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71855">
              <a:lnSpc>
                <a:spcPct val="113999"/>
              </a:lnSpc>
              <a:spcBef>
                <a:spcPts val="100"/>
              </a:spcBef>
            </a:pPr>
            <a:r>
              <a:rPr lang="en-US" sz="2000" i="1" spc="5" dirty="0" smtClean="0">
                <a:solidFill>
                  <a:srgbClr val="F5F5F5"/>
                </a:solidFill>
                <a:latin typeface="Trebuchet MS"/>
                <a:cs typeface="Trebuchet MS"/>
              </a:rPr>
              <a:t>Sandeep kumar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069" y="628014"/>
            <a:ext cx="8881110" cy="112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hand,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trivial: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0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emp_id,</a:t>
            </a:r>
            <a:r>
              <a:rPr sz="20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[emp_name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0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{emp_id,</a:t>
            </a:r>
            <a:r>
              <a:rPr sz="20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emp_name}]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069" y="2338196"/>
            <a:ext cx="502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Completely </a:t>
            </a:r>
            <a:r>
              <a:rPr sz="3600" b="1" u="heavy" spc="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non </a:t>
            </a:r>
            <a:r>
              <a:rPr sz="3600" b="1" u="heavy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trivial</a:t>
            </a:r>
            <a:r>
              <a:rPr sz="3600" b="1" u="heavy" spc="-5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2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FD: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69" y="3369886"/>
            <a:ext cx="9005570" cy="7092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000" spc="3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X-&gt;Y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holds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true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00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2000" b="1" spc="-2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intersection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0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000" b="1" spc="-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Null</a:t>
            </a:r>
            <a:r>
              <a:rPr sz="20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said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completely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non</a:t>
            </a:r>
            <a:r>
              <a:rPr sz="20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000" b="1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function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817" y="265302"/>
            <a:ext cx="66382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0" dirty="0">
                <a:latin typeface="Trebuchet MS"/>
                <a:cs typeface="Trebuchet MS"/>
              </a:rPr>
              <a:t>Multivalued</a:t>
            </a:r>
            <a:r>
              <a:rPr sz="5000" spc="-600" dirty="0">
                <a:latin typeface="Trebuchet MS"/>
                <a:cs typeface="Trebuchet MS"/>
              </a:rPr>
              <a:t> </a:t>
            </a:r>
            <a:r>
              <a:rPr sz="5000" spc="-200" dirty="0">
                <a:latin typeface="Trebuchet MS"/>
                <a:cs typeface="Trebuchet MS"/>
              </a:rPr>
              <a:t>d</a:t>
            </a:r>
            <a:r>
              <a:rPr sz="4400" spc="-200" dirty="0">
                <a:latin typeface="Trebuchet MS"/>
                <a:cs typeface="Trebuchet MS"/>
              </a:rPr>
              <a:t>epe</a:t>
            </a:r>
            <a:r>
              <a:rPr sz="5000" spc="-200" dirty="0">
                <a:latin typeface="Trebuchet MS"/>
                <a:cs typeface="Trebuchet MS"/>
              </a:rPr>
              <a:t>ndency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58011"/>
            <a:ext cx="10094595" cy="360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38455" indent="-283845">
              <a:lnSpc>
                <a:spcPct val="1121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occurs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there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one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independent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2000"/>
              </a:lnSpc>
              <a:spcBef>
                <a:spcPts val="234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full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constraint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sets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relation.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contrast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, 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multivalued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requires </a:t>
            </a:r>
            <a:r>
              <a:rPr sz="2800" spc="15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certain tuples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 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present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relation.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9903" y="115002"/>
            <a:ext cx="9891395" cy="7080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000" spc="-55" dirty="0">
                <a:solidFill>
                  <a:srgbClr val="252525"/>
                </a:solidFill>
                <a:latin typeface="Trebuchet MS"/>
                <a:cs typeface="Trebuchet MS"/>
              </a:rPr>
              <a:t>Consider</a:t>
            </a:r>
            <a:r>
              <a:rPr sz="2000" spc="-2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000" spc="-2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Trebuchet MS"/>
                <a:cs typeface="Trebuchet MS"/>
              </a:rPr>
              <a:t>bike</a:t>
            </a:r>
            <a:r>
              <a:rPr sz="2000" spc="-1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rebuchet MS"/>
                <a:cs typeface="Trebuchet MS"/>
              </a:rPr>
              <a:t>manufacture</a:t>
            </a:r>
            <a:r>
              <a:rPr sz="2000" spc="-1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rebuchet MS"/>
                <a:cs typeface="Trebuchet MS"/>
              </a:rPr>
              <a:t>company,</a:t>
            </a:r>
            <a:r>
              <a:rPr sz="2000" spc="-2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rebuchet MS"/>
                <a:cs typeface="Trebuchet MS"/>
              </a:rPr>
              <a:t>which</a:t>
            </a:r>
            <a:r>
              <a:rPr sz="2000" spc="-229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rebuchet MS"/>
                <a:cs typeface="Trebuchet MS"/>
              </a:rPr>
              <a:t>produces</a:t>
            </a:r>
            <a:r>
              <a:rPr sz="2000" spc="-1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rebuchet MS"/>
                <a:cs typeface="Trebuchet MS"/>
              </a:rPr>
              <a:t>two</a:t>
            </a:r>
            <a:r>
              <a:rPr sz="2000" spc="-1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rebuchet MS"/>
                <a:cs typeface="Trebuchet MS"/>
              </a:rPr>
              <a:t>colors</a:t>
            </a:r>
            <a:r>
              <a:rPr sz="2000" spc="-2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rebuchet MS"/>
                <a:cs typeface="Trebuchet MS"/>
              </a:rPr>
              <a:t>(Black</a:t>
            </a:r>
            <a:r>
              <a:rPr sz="2000" spc="-2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2000" spc="-20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Trebuchet MS"/>
                <a:cs typeface="Trebuchet MS"/>
              </a:rPr>
              <a:t>white)</a:t>
            </a:r>
            <a:r>
              <a:rPr sz="2000" spc="-2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sz="2000" spc="-2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rebuchet MS"/>
                <a:cs typeface="Trebuchet MS"/>
              </a:rPr>
              <a:t>each</a:t>
            </a:r>
            <a:endParaRPr sz="20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285"/>
              </a:spcBef>
            </a:pPr>
            <a:r>
              <a:rPr sz="2000" spc="-60" dirty="0">
                <a:solidFill>
                  <a:srgbClr val="252525"/>
                </a:solidFill>
                <a:latin typeface="Trebuchet MS"/>
                <a:cs typeface="Trebuchet MS"/>
              </a:rPr>
              <a:t>model </a:t>
            </a:r>
            <a:r>
              <a:rPr sz="2000" spc="-80" dirty="0">
                <a:solidFill>
                  <a:srgbClr val="252525"/>
                </a:solidFill>
                <a:latin typeface="Trebuchet MS"/>
                <a:cs typeface="Trebuchet MS"/>
              </a:rPr>
              <a:t>every</a:t>
            </a:r>
            <a:r>
              <a:rPr sz="2000" spc="-3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Trebuchet MS"/>
                <a:cs typeface="Trebuchet MS"/>
              </a:rPr>
              <a:t>year.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5067" y="1520952"/>
            <a:ext cx="8773160" cy="4383405"/>
            <a:chOff x="925067" y="1520952"/>
            <a:chExt cx="8773160" cy="4383405"/>
          </a:xfrm>
        </p:grpSpPr>
        <p:sp>
          <p:nvSpPr>
            <p:cNvPr id="4" name="object 4"/>
            <p:cNvSpPr/>
            <p:nvPr/>
          </p:nvSpPr>
          <p:spPr>
            <a:xfrm>
              <a:off x="1258823" y="1520952"/>
              <a:ext cx="8438388" cy="437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067" y="1520951"/>
              <a:ext cx="8773160" cy="4383405"/>
            </a:xfrm>
            <a:custGeom>
              <a:avLst/>
              <a:gdLst/>
              <a:ahLst/>
              <a:cxnLst/>
              <a:rect l="l" t="t" r="r" b="b"/>
              <a:pathLst>
                <a:path w="8773160" h="4383405">
                  <a:moveTo>
                    <a:pt x="8772652" y="4376928"/>
                  </a:moveTo>
                  <a:lnTo>
                    <a:pt x="6096" y="4376928"/>
                  </a:lnTo>
                  <a:lnTo>
                    <a:pt x="6096" y="6096"/>
                  </a:lnTo>
                  <a:lnTo>
                    <a:pt x="333756" y="6096"/>
                  </a:lnTo>
                  <a:lnTo>
                    <a:pt x="334086" y="6096"/>
                  </a:lnTo>
                  <a:lnTo>
                    <a:pt x="8772271" y="6096"/>
                  </a:lnTo>
                  <a:lnTo>
                    <a:pt x="8772271" y="0"/>
                  </a:lnTo>
                  <a:lnTo>
                    <a:pt x="334086" y="0"/>
                  </a:lnTo>
                  <a:lnTo>
                    <a:pt x="33375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4376966"/>
                  </a:lnTo>
                  <a:lnTo>
                    <a:pt x="6096" y="4376966"/>
                  </a:lnTo>
                  <a:lnTo>
                    <a:pt x="6096" y="4383024"/>
                  </a:lnTo>
                  <a:lnTo>
                    <a:pt x="8772652" y="4383024"/>
                  </a:lnTo>
                  <a:lnTo>
                    <a:pt x="8772652" y="437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280" y="377561"/>
            <a:ext cx="10302240" cy="5015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marR="5080" indent="-283845">
              <a:lnSpc>
                <a:spcPct val="112000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Here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manuf_year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color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independent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252525"/>
                </a:solidFill>
                <a:latin typeface="Times New Roman"/>
                <a:cs typeface="Times New Roman"/>
              </a:rPr>
              <a:t>other 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8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bike_model</a:t>
            </a:r>
            <a:r>
              <a:rPr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sz="28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case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 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said</a:t>
            </a:r>
            <a:r>
              <a:rPr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bike_model</a:t>
            </a:r>
            <a:r>
              <a:rPr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52525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this: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35" dirty="0">
                <a:solidFill>
                  <a:srgbClr val="252525"/>
                </a:solidFill>
                <a:latin typeface="Times New Roman"/>
                <a:cs typeface="Times New Roman"/>
              </a:rPr>
              <a:t>bike_model </a:t>
            </a:r>
            <a:r>
              <a:rPr sz="2800" spc="340" dirty="0">
                <a:solidFill>
                  <a:srgbClr val="252525"/>
                </a:solidFill>
                <a:latin typeface="Times New Roman"/>
                <a:cs typeface="Times New Roman"/>
              </a:rPr>
              <a:t>-&gt;&gt;</a:t>
            </a:r>
            <a:r>
              <a:rPr sz="2800" spc="-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manuf_year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35" dirty="0">
                <a:solidFill>
                  <a:srgbClr val="252525"/>
                </a:solidFill>
                <a:latin typeface="Times New Roman"/>
                <a:cs typeface="Times New Roman"/>
              </a:rPr>
              <a:t>bike_model </a:t>
            </a:r>
            <a:r>
              <a:rPr sz="2800" spc="335" dirty="0">
                <a:solidFill>
                  <a:srgbClr val="252525"/>
                </a:solidFill>
                <a:latin typeface="Times New Roman"/>
                <a:cs typeface="Times New Roman"/>
              </a:rPr>
              <a:t>-&gt;&gt;</a:t>
            </a:r>
            <a:r>
              <a:rPr sz="2800" spc="-2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color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Transitive</a:t>
            </a:r>
            <a:r>
              <a:rPr spc="-295" dirty="0"/>
              <a:t> </a:t>
            </a:r>
            <a:r>
              <a:rPr spc="20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580" y="646328"/>
            <a:ext cx="9850755" cy="537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241300">
              <a:lnSpc>
                <a:spcPct val="112200"/>
              </a:lnSpc>
              <a:spcBef>
                <a:spcPts val="100"/>
              </a:spcBef>
            </a:pPr>
            <a:r>
              <a:rPr sz="2800" spc="-2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said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252525"/>
                </a:solidFill>
                <a:latin typeface="Times New Roman"/>
                <a:cs typeface="Times New Roman"/>
              </a:rPr>
              <a:t>indirectly 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formed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dependencies.</a:t>
            </a:r>
            <a:endParaRPr sz="2800">
              <a:latin typeface="Times New Roman"/>
              <a:cs typeface="Times New Roman"/>
            </a:endParaRPr>
          </a:p>
          <a:p>
            <a:pPr marL="25400" marR="17780">
              <a:lnSpc>
                <a:spcPct val="112100"/>
              </a:lnSpc>
              <a:spcBef>
                <a:spcPts val="890"/>
              </a:spcBef>
            </a:pPr>
            <a:r>
              <a:rPr sz="2800" spc="-425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2800" spc="-3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10" dirty="0">
                <a:solidFill>
                  <a:srgbClr val="252525"/>
                </a:solidFill>
                <a:latin typeface="Times New Roman"/>
                <a:cs typeface="Times New Roman"/>
              </a:rPr>
              <a:t>Z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 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hold</a:t>
            </a:r>
            <a:r>
              <a:rPr sz="2800" spc="-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true: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10"/>
              </a:spcBef>
            </a:pP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X-&gt;Y</a:t>
            </a:r>
            <a:endParaRPr sz="2800">
              <a:latin typeface="Times New Roman"/>
              <a:cs typeface="Times New Roman"/>
            </a:endParaRPr>
          </a:p>
          <a:p>
            <a:pPr marL="25400" marR="7574280">
              <a:lnSpc>
                <a:spcPts val="4670"/>
              </a:lnSpc>
              <a:spcBef>
                <a:spcPts val="360"/>
              </a:spcBef>
            </a:pPr>
            <a:r>
              <a:rPr sz="2800" spc="-430" dirty="0">
                <a:solidFill>
                  <a:srgbClr val="252525"/>
                </a:solidFill>
                <a:latin typeface="Times New Roman"/>
                <a:cs typeface="Times New Roman"/>
              </a:rPr>
              <a:t>Y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800" spc="-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-&gt;X 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Y-&gt;Z</a:t>
            </a:r>
            <a:endParaRPr sz="2800">
              <a:latin typeface="Times New Roman"/>
              <a:cs typeface="Times New Roman"/>
            </a:endParaRPr>
          </a:p>
          <a:p>
            <a:pPr marL="25400" marR="362585">
              <a:lnSpc>
                <a:spcPct val="112000"/>
              </a:lnSpc>
              <a:spcBef>
                <a:spcPts val="520"/>
              </a:spcBef>
            </a:pPr>
            <a:r>
              <a:rPr sz="2800" spc="-2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only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occur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relation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attributes.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helps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us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normalizing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3NF</a:t>
            </a:r>
            <a:r>
              <a:rPr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252525"/>
                </a:solidFill>
                <a:latin typeface="Times New Roman"/>
                <a:cs typeface="Times New Roman"/>
              </a:rPr>
              <a:t>(3</a:t>
            </a:r>
            <a:r>
              <a:rPr sz="2775" spc="225" baseline="25525" dirty="0">
                <a:solidFill>
                  <a:srgbClr val="252525"/>
                </a:solidFill>
                <a:latin typeface="Times New Roman"/>
                <a:cs typeface="Times New Roman"/>
              </a:rPr>
              <a:t>rd</a:t>
            </a:r>
            <a:r>
              <a:rPr sz="2775" spc="209" baseline="255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Normal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Form).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068" y="256794"/>
            <a:ext cx="1422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000" spc="-65" dirty="0">
                <a:solidFill>
                  <a:srgbClr val="252525"/>
                </a:solidFill>
                <a:latin typeface="Trebuchet MS"/>
                <a:cs typeface="Trebuchet MS"/>
              </a:rPr>
              <a:t>Example</a:t>
            </a:r>
            <a:r>
              <a:rPr sz="2000" spc="-2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252525"/>
                </a:solidFill>
                <a:latin typeface="Trebuchet MS"/>
                <a:cs typeface="Trebuchet MS"/>
              </a:rPr>
              <a:t>:-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1427988"/>
            <a:ext cx="10549128" cy="395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21" y="338829"/>
            <a:ext cx="10022840" cy="501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99720" indent="-283845">
              <a:lnSpc>
                <a:spcPct val="1121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{Book}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-&gt;{Author}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252525"/>
                </a:solidFill>
                <a:latin typeface="Times New Roman"/>
                <a:cs typeface="Times New Roman"/>
              </a:rPr>
              <a:t>(if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book,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knows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author  </a:t>
            </a:r>
            <a:r>
              <a:rPr sz="2800" spc="150" dirty="0">
                <a:solidFill>
                  <a:srgbClr val="252525"/>
                </a:solidFill>
                <a:latin typeface="Times New Roman"/>
                <a:cs typeface="Times New Roman"/>
              </a:rPr>
              <a:t>name)</a:t>
            </a:r>
            <a:endParaRPr sz="2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{Author} </a:t>
            </a:r>
            <a:r>
              <a:rPr sz="2800" b="1" spc="65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8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800" b="1" spc="-4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-&gt;{Book}</a:t>
            </a:r>
            <a:endParaRPr sz="2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13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{Author}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{Author_age}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Therefore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60" dirty="0">
                <a:solidFill>
                  <a:srgbClr val="252525"/>
                </a:solidFill>
                <a:latin typeface="Times New Roman"/>
                <a:cs typeface="Times New Roman"/>
              </a:rPr>
              <a:t>per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rule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2100"/>
              </a:lnSpc>
              <a:spcBef>
                <a:spcPts val="199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8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Book}</a:t>
            </a:r>
            <a:r>
              <a:rPr sz="2800" b="1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100" dirty="0">
                <a:solidFill>
                  <a:srgbClr val="252525"/>
                </a:solidFill>
                <a:latin typeface="Times New Roman"/>
                <a:cs typeface="Times New Roman"/>
              </a:rPr>
              <a:t>{Author_age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r>
              <a:rPr sz="28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hold,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makes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sense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because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 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book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author’s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age.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98" y="2360593"/>
            <a:ext cx="6238240" cy="1263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100" b="0" i="1" u="none" spc="100" dirty="0">
                <a:latin typeface="Georgia"/>
                <a:cs typeface="Georgia"/>
              </a:rPr>
              <a:t>THANK</a:t>
            </a:r>
            <a:r>
              <a:rPr sz="8100" b="0" i="1" u="none" spc="-204" dirty="0">
                <a:latin typeface="Georgia"/>
                <a:cs typeface="Georgia"/>
              </a:rPr>
              <a:t> </a:t>
            </a:r>
            <a:r>
              <a:rPr sz="8100" b="0" i="1" u="none" spc="215" dirty="0">
                <a:latin typeface="Georgia"/>
                <a:cs typeface="Georgia"/>
              </a:rPr>
              <a:t>YOU</a:t>
            </a:r>
            <a:endParaRPr sz="8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35077"/>
            <a:ext cx="262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Trebuchet MS"/>
                <a:cs typeface="Trebuchet MS"/>
              </a:rPr>
              <a:t>DEFINATION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11472"/>
            <a:ext cx="10971530" cy="421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0480" indent="-283845">
              <a:lnSpc>
                <a:spcPct val="112100"/>
              </a:lnSpc>
              <a:spcBef>
                <a:spcPts val="1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relationship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252525"/>
                </a:solidFill>
                <a:latin typeface="Times New Roman"/>
                <a:cs typeface="Times New Roman"/>
              </a:rPr>
              <a:t>exists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 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uniquely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determines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another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attribute. </a:t>
            </a:r>
            <a:r>
              <a:rPr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800" spc="-130" dirty="0">
                <a:solidFill>
                  <a:srgbClr val="252525"/>
                </a:solidFill>
                <a:latin typeface="Times New Roman"/>
                <a:cs typeface="Times New Roman"/>
              </a:rPr>
              <a:t>R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relation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with 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800" spc="-425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800" spc="-425" dirty="0">
                <a:solidFill>
                  <a:srgbClr val="252525"/>
                </a:solidFill>
                <a:latin typeface="Times New Roman"/>
                <a:cs typeface="Times New Roman"/>
              </a:rPr>
              <a:t>Y,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between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Times New Roman"/>
                <a:cs typeface="Times New Roman"/>
              </a:rPr>
              <a:t>X-&gt;Y,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specifies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3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800" spc="-3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85" dirty="0">
                <a:solidFill>
                  <a:srgbClr val="252525"/>
                </a:solidFill>
                <a:latin typeface="Times New Roman"/>
                <a:cs typeface="Times New Roman"/>
              </a:rPr>
              <a:t>X.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2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said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dependent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when  an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uniquely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identifies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another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same 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163" y="165964"/>
            <a:ext cx="10597515" cy="430593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296545" algn="l"/>
              </a:tabLst>
            </a:pPr>
            <a:r>
              <a:rPr sz="3200" spc="5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252525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295910" marR="659765" indent="-283845">
              <a:lnSpc>
                <a:spcPct val="112200"/>
              </a:lnSpc>
              <a:spcBef>
                <a:spcPts val="890"/>
              </a:spcBef>
              <a:buFont typeface="Arial"/>
              <a:buChar char="•"/>
              <a:tabLst>
                <a:tab pos="296545" algn="l"/>
              </a:tabLst>
            </a:pPr>
            <a:r>
              <a:rPr sz="3200" spc="100" dirty="0">
                <a:solidFill>
                  <a:srgbClr val="252525"/>
                </a:solidFill>
                <a:latin typeface="Times New Roman"/>
                <a:cs typeface="Times New Roman"/>
              </a:rPr>
              <a:t>Suppose</a:t>
            </a:r>
            <a:r>
              <a:rPr sz="3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3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2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attributes:</a:t>
            </a:r>
            <a:r>
              <a:rPr sz="3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Stu_Id,  </a:t>
            </a:r>
            <a:r>
              <a:rPr sz="3200" b="1" spc="-114" dirty="0">
                <a:solidFill>
                  <a:srgbClr val="252525"/>
                </a:solidFill>
                <a:latin typeface="Times New Roman"/>
                <a:cs typeface="Times New Roman"/>
              </a:rPr>
              <a:t>Stu_Name,</a:t>
            </a:r>
            <a:r>
              <a:rPr sz="32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Stu_Age</a:t>
            </a:r>
            <a:r>
              <a:rPr sz="3200" spc="-14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1900"/>
              </a:lnSpc>
              <a:spcBef>
                <a:spcPts val="2430"/>
              </a:spcBef>
              <a:buFont typeface="Arial"/>
              <a:buChar char="•"/>
              <a:tabLst>
                <a:tab pos="296545" algn="l"/>
              </a:tabLst>
            </a:pPr>
            <a:r>
              <a:rPr sz="3200" spc="90" dirty="0">
                <a:solidFill>
                  <a:srgbClr val="252525"/>
                </a:solidFill>
                <a:latin typeface="Times New Roman"/>
                <a:cs typeface="Times New Roman"/>
              </a:rPr>
              <a:t>Here </a:t>
            </a:r>
            <a:r>
              <a:rPr sz="32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Stu_Id </a:t>
            </a:r>
            <a:r>
              <a:rPr sz="3200" spc="150" dirty="0">
                <a:solidFill>
                  <a:srgbClr val="252525"/>
                </a:solidFill>
                <a:latin typeface="Times New Roman"/>
                <a:cs typeface="Times New Roman"/>
              </a:rPr>
              <a:t>attribute </a:t>
            </a:r>
            <a:r>
              <a:rPr sz="3200" spc="85" dirty="0">
                <a:solidFill>
                  <a:srgbClr val="252525"/>
                </a:solidFill>
                <a:latin typeface="Times New Roman"/>
                <a:cs typeface="Times New Roman"/>
              </a:rPr>
              <a:t>uniquely </a:t>
            </a:r>
            <a:r>
              <a:rPr sz="3200" spc="80" dirty="0">
                <a:solidFill>
                  <a:srgbClr val="252525"/>
                </a:solidFill>
                <a:latin typeface="Times New Roman"/>
                <a:cs typeface="Times New Roman"/>
              </a:rPr>
              <a:t>identifies </a:t>
            </a:r>
            <a:r>
              <a:rPr sz="3200" spc="16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2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Stu_Name  </a:t>
            </a:r>
            <a:r>
              <a:rPr sz="3200" spc="150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3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3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20" dirty="0">
                <a:solidFill>
                  <a:srgbClr val="252525"/>
                </a:solidFill>
                <a:latin typeface="Times New Roman"/>
                <a:cs typeface="Times New Roman"/>
              </a:rPr>
              <a:t>because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3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252525"/>
                </a:solidFill>
                <a:latin typeface="Times New Roman"/>
                <a:cs typeface="Times New Roman"/>
              </a:rPr>
              <a:t>id  </a:t>
            </a:r>
            <a:r>
              <a:rPr sz="3200" spc="13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3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252525"/>
                </a:solidFill>
                <a:latin typeface="Times New Roman"/>
                <a:cs typeface="Times New Roman"/>
              </a:rPr>
              <a:t>tell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252525"/>
                </a:solidFill>
                <a:latin typeface="Times New Roman"/>
                <a:cs typeface="Times New Roman"/>
              </a:rPr>
              <a:t>associated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252525"/>
                </a:solidFill>
                <a:latin typeface="Times New Roman"/>
                <a:cs typeface="Times New Roman"/>
              </a:rPr>
              <a:t>it.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747" y="542315"/>
            <a:ext cx="10666095" cy="442150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written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310"/>
              </a:spcBef>
            </a:pP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Stu_Id-</a:t>
            </a:r>
            <a:r>
              <a:rPr sz="2800" b="1" u="heavy" spc="-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&gt;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Stu_Name</a:t>
            </a:r>
            <a:r>
              <a:rPr sz="2800" b="1" u="heavy" spc="-1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say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95" dirty="0">
                <a:solidFill>
                  <a:srgbClr val="252525"/>
                </a:solidFill>
                <a:latin typeface="Times New Roman"/>
                <a:cs typeface="Times New Roman"/>
              </a:rPr>
              <a:t>Stu_Name</a:t>
            </a:r>
            <a:r>
              <a:rPr sz="28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Stu_Id.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Formally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column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uniquely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imes New Roman"/>
                <a:cs typeface="Times New Roman"/>
              </a:rPr>
              <a:t>identifies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column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11800"/>
              </a:lnSpc>
              <a:spcBef>
                <a:spcPts val="10"/>
              </a:spcBef>
            </a:pP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A-&gt;B</a:t>
            </a:r>
            <a:r>
              <a:rPr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252525"/>
                </a:solidFill>
                <a:latin typeface="Times New Roman"/>
                <a:cs typeface="Times New Roman"/>
              </a:rPr>
              <a:t>(Attribute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dependent 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800" spc="-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A)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0"/>
            <a:ext cx="91141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5" dirty="0"/>
              <a:t>Types </a:t>
            </a:r>
            <a:r>
              <a:rPr sz="5000" spc="-20" dirty="0"/>
              <a:t>of </a:t>
            </a:r>
            <a:r>
              <a:rPr sz="5000" spc="-75" dirty="0"/>
              <a:t>Functional</a:t>
            </a:r>
            <a:r>
              <a:rPr sz="5000" spc="-675" dirty="0"/>
              <a:t> </a:t>
            </a:r>
            <a:r>
              <a:rPr sz="5000" spc="20" dirty="0"/>
              <a:t>Dependencies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890422" y="1754835"/>
            <a:ext cx="5414010" cy="3750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b="1" spc="-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Non-trivial </a:t>
            </a:r>
            <a:r>
              <a:rPr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b="1" spc="-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Multivalued</a:t>
            </a:r>
            <a:r>
              <a:rPr sz="2800" b="1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Transitive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017" y="89408"/>
            <a:ext cx="71678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Trivial </a:t>
            </a:r>
            <a:r>
              <a:rPr spc="-40" dirty="0"/>
              <a:t>functional</a:t>
            </a:r>
            <a:r>
              <a:rPr spc="-325" dirty="0"/>
              <a:t> </a:t>
            </a:r>
            <a:r>
              <a:rPr spc="20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0469"/>
            <a:ext cx="10112375" cy="40703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5910" marR="5080" indent="-283845" algn="just">
              <a:lnSpc>
                <a:spcPct val="102000"/>
              </a:lnSpc>
              <a:spcBef>
                <a:spcPts val="25"/>
              </a:spcBef>
              <a:buFont typeface="Arial"/>
              <a:buChar char="•"/>
              <a:tabLst>
                <a:tab pos="296545" algn="l"/>
              </a:tabLst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known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includes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that 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attribute.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Symbolically</a:t>
            </a: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2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-&gt;B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00" dirty="0">
                <a:solidFill>
                  <a:srgbClr val="252525"/>
                </a:solidFill>
                <a:latin typeface="Times New Roman"/>
                <a:cs typeface="Times New Roman"/>
              </a:rPr>
              <a:t>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trivial: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A-&gt;A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60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B-&gt;B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91" y="158013"/>
            <a:ext cx="10078720" cy="501459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b="1" spc="-114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8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example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800" spc="65" dirty="0">
                <a:solidFill>
                  <a:srgbClr val="252525"/>
                </a:solidFill>
                <a:latin typeface="Times New Roman"/>
                <a:cs typeface="Times New Roman"/>
              </a:rPr>
              <a:t>Consider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800" b="1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72135">
              <a:lnSpc>
                <a:spcPct val="112000"/>
              </a:lnSpc>
              <a:spcBef>
                <a:spcPts val="2345"/>
              </a:spcBef>
            </a:pP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8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Student_Id,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r>
              <a:rPr sz="28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 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dependency as </a:t>
            </a:r>
            <a:r>
              <a:rPr sz="28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Student_Id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subset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8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Student_Id,  </a:t>
            </a:r>
            <a:r>
              <a:rPr sz="28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}.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12100"/>
              </a:lnSpc>
              <a:spcBef>
                <a:spcPts val="234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8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8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800" b="1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415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800" b="1" spc="-40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Student_Name 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800" spc="-4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too.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142443"/>
            <a:ext cx="8044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Non-trivial </a:t>
            </a:r>
            <a:r>
              <a:rPr sz="4400" spc="-40" dirty="0"/>
              <a:t>functional</a:t>
            </a:r>
            <a:r>
              <a:rPr sz="4400" spc="-400" dirty="0"/>
              <a:t> </a:t>
            </a:r>
            <a:r>
              <a:rPr sz="4400" spc="20" dirty="0"/>
              <a:t>dependency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5104" y="2009740"/>
            <a:ext cx="10241915" cy="1871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marR="5080" indent="-283845">
              <a:lnSpc>
                <a:spcPct val="112100"/>
              </a:lnSpc>
              <a:spcBef>
                <a:spcPts val="110"/>
              </a:spcBef>
              <a:buFont typeface="Arial"/>
              <a:buChar char="•"/>
              <a:tabLst>
                <a:tab pos="296545" algn="l"/>
              </a:tabLst>
            </a:pPr>
            <a:r>
              <a:rPr sz="3600" spc="-7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3600" spc="16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3600" spc="9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3600" spc="140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X-&gt;Y </a:t>
            </a:r>
            <a:r>
              <a:rPr sz="3600" spc="120" dirty="0">
                <a:solidFill>
                  <a:srgbClr val="252525"/>
                </a:solidFill>
                <a:latin typeface="Times New Roman"/>
                <a:cs typeface="Times New Roman"/>
              </a:rPr>
              <a:t>holds </a:t>
            </a:r>
            <a:r>
              <a:rPr sz="3600" spc="215" dirty="0">
                <a:solidFill>
                  <a:srgbClr val="252525"/>
                </a:solidFill>
                <a:latin typeface="Times New Roman"/>
                <a:cs typeface="Times New Roman"/>
              </a:rPr>
              <a:t>true </a:t>
            </a:r>
            <a:r>
              <a:rPr sz="3600" spc="175" dirty="0">
                <a:solidFill>
                  <a:srgbClr val="252525"/>
                </a:solidFill>
                <a:latin typeface="Times New Roman"/>
                <a:cs typeface="Times New Roman"/>
              </a:rPr>
              <a:t>where  </a:t>
            </a:r>
            <a:r>
              <a:rPr sz="3600" spc="-55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3600" spc="-4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7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7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-545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3600" spc="-4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9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36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3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36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14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36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36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65" dirty="0">
                <a:solidFill>
                  <a:srgbClr val="252525"/>
                </a:solidFill>
                <a:latin typeface="Times New Roman"/>
                <a:cs typeface="Times New Roman"/>
              </a:rPr>
              <a:t>called  </a:t>
            </a:r>
            <a:r>
              <a:rPr sz="3600" spc="170" dirty="0">
                <a:solidFill>
                  <a:srgbClr val="252525"/>
                </a:solidFill>
                <a:latin typeface="Times New Roman"/>
                <a:cs typeface="Times New Roman"/>
              </a:rPr>
              <a:t>non </a:t>
            </a:r>
            <a:r>
              <a:rPr sz="3600" spc="75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3600" spc="8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3600" spc="-5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90" dirty="0">
                <a:solidFill>
                  <a:srgbClr val="252525"/>
                </a:solidFill>
                <a:latin typeface="Times New Roman"/>
                <a:cs typeface="Times New Roman"/>
              </a:rPr>
              <a:t>dependency.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104" y="144999"/>
            <a:ext cx="9665970" cy="430657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u="heavy" spc="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 marR="539115">
              <a:lnSpc>
                <a:spcPct val="111900"/>
              </a:lnSpc>
              <a:spcBef>
                <a:spcPts val="905"/>
              </a:spcBef>
            </a:pP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252525"/>
                </a:solidFill>
                <a:latin typeface="Times New Roman"/>
                <a:cs typeface="Times New Roman"/>
              </a:rPr>
              <a:t>employee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252525"/>
                </a:solidFill>
                <a:latin typeface="Times New Roman"/>
                <a:cs typeface="Times New Roman"/>
              </a:rPr>
              <a:t>attributes: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emp_id,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emp_name,  </a:t>
            </a:r>
            <a:r>
              <a:rPr sz="28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688975">
              <a:lnSpc>
                <a:spcPct val="250800"/>
              </a:lnSpc>
              <a:spcBef>
                <a:spcPts val="10"/>
              </a:spcBef>
            </a:pP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following </a:t>
            </a:r>
            <a:r>
              <a:rPr sz="2800" spc="7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dependencies </a:t>
            </a:r>
            <a:r>
              <a:rPr sz="2800" spc="14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800" spc="60" dirty="0">
                <a:solidFill>
                  <a:srgbClr val="252525"/>
                </a:solidFill>
                <a:latin typeface="Times New Roman"/>
                <a:cs typeface="Times New Roman"/>
              </a:rPr>
              <a:t>non-trivial:  </a:t>
            </a: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800" b="1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sz="28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8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8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800" b="1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-&gt;</a:t>
            </a:r>
            <a:r>
              <a:rPr sz="2800" b="1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8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sz="28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800" b="1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717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Trebuchet MS</vt:lpstr>
      <vt:lpstr>Office Theme</vt:lpstr>
      <vt:lpstr>FUNCTION DEPENDENCY  AND TYPES &amp; EXAMPLE</vt:lpstr>
      <vt:lpstr>DEFINATION</vt:lpstr>
      <vt:lpstr>PowerPoint Presentation</vt:lpstr>
      <vt:lpstr>PowerPoint Presentation</vt:lpstr>
      <vt:lpstr>Types of Functional Dependencies</vt:lpstr>
      <vt:lpstr>Trivial functional dependency</vt:lpstr>
      <vt:lpstr>PowerPoint Presentation</vt:lpstr>
      <vt:lpstr>Non-trivial functional dependency</vt:lpstr>
      <vt:lpstr>PowerPoint Presentation</vt:lpstr>
      <vt:lpstr>PowerPoint Presentation</vt:lpstr>
      <vt:lpstr>Multivalued dependency</vt:lpstr>
      <vt:lpstr>PowerPoint Presentation</vt:lpstr>
      <vt:lpstr>PowerPoint Presentation</vt:lpstr>
      <vt:lpstr>Transitive dependency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DEPENDENCY  AND TYPES &amp; EXAMPLE</dc:title>
  <cp:lastModifiedBy>Sandeep kumar</cp:lastModifiedBy>
  <cp:revision>1</cp:revision>
  <dcterms:created xsi:type="dcterms:W3CDTF">2021-06-06T14:02:09Z</dcterms:created>
  <dcterms:modified xsi:type="dcterms:W3CDTF">2021-06-06T14:04:11Z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2021-06-06T00:00:00Z</vt:filetime>
  </property>
</Properties>
</file>