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1" y="4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8B454-FEFD-4A1B-A376-AD9B1A3CADEB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A5402-AECC-4AE2-953F-50C8F174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75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Studiffy.com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AAA5C-9F50-4831-8038-97E1C948E0AE}" type="datetime1">
              <a:rPr lang="en-US" smtClean="0"/>
              <a:t>7/13/2021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E40831-DD03-4AAC-A100-A4A3B246BD20}"/>
              </a:ext>
            </a:extLst>
          </p:cNvPr>
          <p:cNvSpPr/>
          <p:nvPr userDrawn="1"/>
        </p:nvSpPr>
        <p:spPr>
          <a:xfrm>
            <a:off x="10180320" y="5783580"/>
            <a:ext cx="1965960" cy="107442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Studiffy.com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C8FB6-996E-45CC-8BC4-043EEACE2D0C}" type="datetime1">
              <a:rPr lang="en-US" smtClean="0"/>
              <a:t>7/13/2021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Oval 6" descr="studiffy">
            <a:extLst>
              <a:ext uri="{FF2B5EF4-FFF2-40B4-BE49-F238E27FC236}">
                <a16:creationId xmlns:a16="http://schemas.microsoft.com/office/drawing/2014/main" id="{8DA43A24-38D6-4857-8608-812B5607F1BA}"/>
              </a:ext>
            </a:extLst>
          </p:cNvPr>
          <p:cNvSpPr/>
          <p:nvPr userDrawn="1"/>
        </p:nvSpPr>
        <p:spPr>
          <a:xfrm>
            <a:off x="10591800" y="5204460"/>
            <a:ext cx="1600200" cy="151638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Studiffy.com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781DB-7AE1-4FF6-8589-BE0AB8B4CA41}" type="datetime1">
              <a:rPr lang="en-US" smtClean="0"/>
              <a:t>7/13/2021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Studiffy.com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53D49-F0A9-4E4A-9708-414B0C2262B5}" type="datetime1">
              <a:rPr lang="en-US" smtClean="0"/>
              <a:t>7/13/2021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Studiffy.com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6FEC7-8F47-4630-9B0A-B6630884CADC}" type="datetime1">
              <a:rPr lang="en-US" smtClean="0"/>
              <a:t>7/13/2021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2851404" cy="685799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89982" y="243332"/>
            <a:ext cx="181203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5969" y="2161158"/>
            <a:ext cx="10640060" cy="2739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Studiffy.com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65738-E577-4146-A22D-466FC529A6AD}" type="datetime1">
              <a:rPr lang="en-US" smtClean="0"/>
              <a:t>7/13/2021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851404" cy="68579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" y="685800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766E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4323588"/>
            <a:ext cx="1743075" cy="779145"/>
          </a:xfrm>
          <a:custGeom>
            <a:avLst/>
            <a:gdLst/>
            <a:ahLst/>
            <a:cxnLst/>
            <a:rect l="l" t="t" r="r" b="b"/>
            <a:pathLst>
              <a:path w="1743075" h="779145">
                <a:moveTo>
                  <a:pt x="1346200" y="0"/>
                </a:moveTo>
                <a:lnTo>
                  <a:pt x="0" y="0"/>
                </a:lnTo>
                <a:lnTo>
                  <a:pt x="0" y="778763"/>
                </a:lnTo>
                <a:lnTo>
                  <a:pt x="1346200" y="778763"/>
                </a:lnTo>
                <a:lnTo>
                  <a:pt x="1355891" y="777956"/>
                </a:lnTo>
                <a:lnTo>
                  <a:pt x="1363821" y="775827"/>
                </a:lnTo>
                <a:lnTo>
                  <a:pt x="1369988" y="772816"/>
                </a:lnTo>
                <a:lnTo>
                  <a:pt x="1374394" y="769366"/>
                </a:lnTo>
                <a:lnTo>
                  <a:pt x="1374394" y="764667"/>
                </a:lnTo>
                <a:lnTo>
                  <a:pt x="1379093" y="764667"/>
                </a:lnTo>
                <a:lnTo>
                  <a:pt x="1735582" y="408178"/>
                </a:lnTo>
                <a:lnTo>
                  <a:pt x="1740868" y="399587"/>
                </a:lnTo>
                <a:lnTo>
                  <a:pt x="1742630" y="388794"/>
                </a:lnTo>
                <a:lnTo>
                  <a:pt x="1740868" y="377120"/>
                </a:lnTo>
                <a:lnTo>
                  <a:pt x="1735582" y="365887"/>
                </a:lnTo>
                <a:lnTo>
                  <a:pt x="1379093" y="14097"/>
                </a:lnTo>
                <a:lnTo>
                  <a:pt x="1379093" y="9398"/>
                </a:lnTo>
                <a:lnTo>
                  <a:pt x="1374394" y="9398"/>
                </a:lnTo>
                <a:lnTo>
                  <a:pt x="1369988" y="5947"/>
                </a:lnTo>
                <a:lnTo>
                  <a:pt x="1363821" y="2936"/>
                </a:lnTo>
                <a:lnTo>
                  <a:pt x="1355891" y="807"/>
                </a:lnTo>
                <a:lnTo>
                  <a:pt x="134620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62146" y="1589913"/>
            <a:ext cx="61055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90" dirty="0">
                <a:solidFill>
                  <a:srgbClr val="252525"/>
                </a:solidFill>
                <a:latin typeface="Verdana"/>
                <a:cs typeface="Verdana"/>
              </a:rPr>
              <a:t>Database</a:t>
            </a:r>
            <a:r>
              <a:rPr sz="5400" b="0" spc="-47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5400" b="0" spc="-420" dirty="0">
                <a:solidFill>
                  <a:srgbClr val="252525"/>
                </a:solidFill>
                <a:latin typeface="Verdana"/>
                <a:cs typeface="Verdana"/>
              </a:rPr>
              <a:t>Systems</a:t>
            </a:r>
            <a:endParaRPr sz="5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94552" y="4806518"/>
            <a:ext cx="170751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u="heavy" spc="-10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ahoma"/>
                <a:cs typeface="Tahoma"/>
              </a:rPr>
              <a:t>Ty</a:t>
            </a:r>
            <a:r>
              <a:rPr sz="2000" b="1" u="heavy" spc="-12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ahoma"/>
                <a:cs typeface="Tahoma"/>
              </a:rPr>
              <a:t>p</a:t>
            </a:r>
            <a:r>
              <a:rPr sz="2000" b="1" u="heavy" spc="9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ahoma"/>
                <a:cs typeface="Tahoma"/>
              </a:rPr>
              <a:t>e</a:t>
            </a:r>
            <a:r>
              <a:rPr sz="2000" b="1" u="heavy" spc="-15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ahoma"/>
                <a:cs typeface="Tahoma"/>
              </a:rPr>
              <a:t>s</a:t>
            </a:r>
            <a:r>
              <a:rPr sz="2000" b="1" u="heavy" spc="-4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ahoma"/>
                <a:cs typeface="Tahoma"/>
              </a:rPr>
              <a:t> </a:t>
            </a:r>
            <a:r>
              <a:rPr sz="2000" b="1" u="heavy" spc="4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ahoma"/>
                <a:cs typeface="Tahoma"/>
              </a:rPr>
              <a:t>o</a:t>
            </a:r>
            <a:r>
              <a:rPr sz="2000" b="1" u="heavy" spc="-204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ahoma"/>
                <a:cs typeface="Tahoma"/>
              </a:rPr>
              <a:t>f</a:t>
            </a:r>
            <a:r>
              <a:rPr sz="2000" b="1" u="heavy" spc="-3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ahoma"/>
                <a:cs typeface="Tahoma"/>
              </a:rPr>
              <a:t> </a:t>
            </a:r>
            <a:r>
              <a:rPr sz="2000" b="1" u="heavy" spc="-4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ahoma"/>
                <a:cs typeface="Tahoma"/>
              </a:rPr>
              <a:t>Joi</a:t>
            </a:r>
            <a:r>
              <a:rPr sz="2000" b="1" u="heavy" spc="-7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ahoma"/>
                <a:cs typeface="Tahoma"/>
              </a:rPr>
              <a:t>n</a:t>
            </a:r>
            <a:r>
              <a:rPr sz="2000" b="1" u="heavy" spc="-15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ahoma"/>
                <a:cs typeface="Tahoma"/>
              </a:rPr>
              <a:t>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68270" y="6235395"/>
            <a:ext cx="18370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88888"/>
                </a:solidFill>
                <a:latin typeface="Verdana"/>
                <a:cs typeface="Verdana"/>
              </a:rPr>
              <a:t>Da</a:t>
            </a:r>
            <a:r>
              <a:rPr sz="900" spc="-10" dirty="0">
                <a:solidFill>
                  <a:srgbClr val="888888"/>
                </a:solidFill>
                <a:latin typeface="Verdana"/>
                <a:cs typeface="Verdana"/>
              </a:rPr>
              <a:t>t</a:t>
            </a:r>
            <a:r>
              <a:rPr sz="900" spc="65" dirty="0">
                <a:solidFill>
                  <a:srgbClr val="888888"/>
                </a:solidFill>
                <a:latin typeface="Verdana"/>
                <a:cs typeface="Verdana"/>
              </a:rPr>
              <a:t>a</a:t>
            </a:r>
            <a:r>
              <a:rPr sz="900" spc="55" dirty="0">
                <a:solidFill>
                  <a:srgbClr val="888888"/>
                </a:solidFill>
                <a:latin typeface="Verdana"/>
                <a:cs typeface="Verdana"/>
              </a:rPr>
              <a:t>ba</a:t>
            </a:r>
            <a:r>
              <a:rPr sz="900" spc="-40" dirty="0">
                <a:solidFill>
                  <a:srgbClr val="888888"/>
                </a:solidFill>
                <a:latin typeface="Verdana"/>
                <a:cs typeface="Verdana"/>
              </a:rPr>
              <a:t>se</a:t>
            </a:r>
            <a:r>
              <a:rPr sz="900" spc="-65" dirty="0">
                <a:solidFill>
                  <a:srgbClr val="888888"/>
                </a:solidFill>
                <a:latin typeface="Verdana"/>
                <a:cs typeface="Verdana"/>
              </a:rPr>
              <a:t> </a:t>
            </a:r>
            <a:r>
              <a:rPr sz="900" spc="45" dirty="0">
                <a:solidFill>
                  <a:srgbClr val="888888"/>
                </a:solidFill>
                <a:latin typeface="Verdana"/>
                <a:cs typeface="Verdana"/>
              </a:rPr>
              <a:t>Mana</a:t>
            </a:r>
            <a:r>
              <a:rPr sz="900" spc="35" dirty="0">
                <a:solidFill>
                  <a:srgbClr val="888888"/>
                </a:solidFill>
                <a:latin typeface="Verdana"/>
                <a:cs typeface="Verdana"/>
              </a:rPr>
              <a:t>g</a:t>
            </a:r>
            <a:r>
              <a:rPr sz="900" spc="45" dirty="0">
                <a:solidFill>
                  <a:srgbClr val="888888"/>
                </a:solidFill>
                <a:latin typeface="Verdana"/>
                <a:cs typeface="Verdana"/>
              </a:rPr>
              <a:t>e</a:t>
            </a:r>
            <a:r>
              <a:rPr sz="900" spc="-55" dirty="0">
                <a:solidFill>
                  <a:srgbClr val="888888"/>
                </a:solidFill>
                <a:latin typeface="Verdana"/>
                <a:cs typeface="Verdana"/>
              </a:rPr>
              <a:t>m</a:t>
            </a:r>
            <a:r>
              <a:rPr sz="900" spc="45" dirty="0">
                <a:solidFill>
                  <a:srgbClr val="888888"/>
                </a:solidFill>
                <a:latin typeface="Verdana"/>
                <a:cs typeface="Verdana"/>
              </a:rPr>
              <a:t>e</a:t>
            </a:r>
            <a:r>
              <a:rPr sz="900" spc="-25" dirty="0">
                <a:solidFill>
                  <a:srgbClr val="888888"/>
                </a:solidFill>
                <a:latin typeface="Verdana"/>
                <a:cs typeface="Verdana"/>
              </a:rPr>
              <a:t>n</a:t>
            </a:r>
            <a:r>
              <a:rPr sz="900" spc="-50" dirty="0">
                <a:solidFill>
                  <a:srgbClr val="888888"/>
                </a:solidFill>
                <a:latin typeface="Verdana"/>
                <a:cs typeface="Verdana"/>
              </a:rPr>
              <a:t>t</a:t>
            </a:r>
            <a:r>
              <a:rPr sz="900" spc="-60" dirty="0">
                <a:solidFill>
                  <a:srgbClr val="888888"/>
                </a:solidFill>
                <a:latin typeface="Verdana"/>
                <a:cs typeface="Verdana"/>
              </a:rPr>
              <a:t> </a:t>
            </a:r>
            <a:r>
              <a:rPr sz="900" spc="-175" dirty="0">
                <a:solidFill>
                  <a:srgbClr val="888888"/>
                </a:solidFill>
                <a:latin typeface="Verdana"/>
                <a:cs typeface="Verdana"/>
              </a:rPr>
              <a:t>S</a:t>
            </a:r>
            <a:r>
              <a:rPr sz="900" spc="-90" dirty="0">
                <a:solidFill>
                  <a:srgbClr val="888888"/>
                </a:solidFill>
                <a:latin typeface="Verdana"/>
                <a:cs typeface="Verdana"/>
              </a:rPr>
              <a:t>ys</a:t>
            </a:r>
            <a:r>
              <a:rPr sz="900" spc="-60" dirty="0">
                <a:solidFill>
                  <a:srgbClr val="888888"/>
                </a:solidFill>
                <a:latin typeface="Verdana"/>
                <a:cs typeface="Verdana"/>
              </a:rPr>
              <a:t>t</a:t>
            </a:r>
            <a:r>
              <a:rPr sz="900" spc="45" dirty="0">
                <a:solidFill>
                  <a:srgbClr val="888888"/>
                </a:solidFill>
                <a:latin typeface="Verdana"/>
                <a:cs typeface="Verdana"/>
              </a:rPr>
              <a:t>e</a:t>
            </a:r>
            <a:r>
              <a:rPr sz="900" spc="-55" dirty="0">
                <a:solidFill>
                  <a:srgbClr val="888888"/>
                </a:solidFill>
                <a:latin typeface="Verdana"/>
                <a:cs typeface="Verdana"/>
              </a:rPr>
              <a:t>m</a:t>
            </a:r>
            <a:r>
              <a:rPr sz="900" spc="-120" dirty="0">
                <a:solidFill>
                  <a:srgbClr val="888888"/>
                </a:solidFill>
                <a:latin typeface="Verdana"/>
                <a:cs typeface="Verdana"/>
              </a:rPr>
              <a:t>s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4767" y="454190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FDFFFF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38164" y="3235909"/>
            <a:ext cx="18180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6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Lectur</a:t>
            </a:r>
            <a:r>
              <a:rPr sz="2800" u="heavy" spc="15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e</a:t>
            </a:r>
            <a:r>
              <a:rPr sz="2800" u="heavy" spc="-204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800" u="heavy" spc="-23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12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1993FC7-E1D5-4340-8BD9-8475622BF3A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Studiffy.com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32410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20" dirty="0">
                <a:solidFill>
                  <a:srgbClr val="252525"/>
                </a:solidFill>
                <a:latin typeface="Verdana"/>
                <a:cs typeface="Verdana"/>
              </a:rPr>
              <a:t>Left</a:t>
            </a:r>
            <a:r>
              <a:rPr b="0" spc="-28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b="0" spc="-60" dirty="0">
                <a:solidFill>
                  <a:srgbClr val="252525"/>
                </a:solidFill>
                <a:latin typeface="Verdana"/>
                <a:cs typeface="Verdana"/>
              </a:rPr>
              <a:t>Oute</a:t>
            </a:r>
            <a:r>
              <a:rPr b="0" spc="-40" dirty="0">
                <a:solidFill>
                  <a:srgbClr val="252525"/>
                </a:solidFill>
                <a:latin typeface="Verdana"/>
                <a:cs typeface="Verdana"/>
              </a:rPr>
              <a:t>r</a:t>
            </a:r>
            <a:r>
              <a:rPr b="0" spc="-27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b="0" spc="-20" dirty="0">
                <a:solidFill>
                  <a:srgbClr val="252525"/>
                </a:solidFill>
                <a:latin typeface="Verdana"/>
                <a:cs typeface="Verdana"/>
              </a:rPr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71952" y="2226055"/>
            <a:ext cx="8919210" cy="34372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7907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result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800" spc="145" dirty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sz="1800" i="1" spc="-55" dirty="0">
                <a:solidFill>
                  <a:srgbClr val="404040"/>
                </a:solidFill>
                <a:latin typeface="Verdana"/>
                <a:cs typeface="Verdana"/>
              </a:rPr>
              <a:t>left </a:t>
            </a:r>
            <a:r>
              <a:rPr sz="1800" i="1" spc="-40" dirty="0">
                <a:solidFill>
                  <a:srgbClr val="404040"/>
                </a:solidFill>
                <a:latin typeface="Verdana"/>
                <a:cs typeface="Verdana"/>
              </a:rPr>
              <a:t>outer </a:t>
            </a:r>
            <a:r>
              <a:rPr sz="1800" i="1" spc="-90" dirty="0">
                <a:solidFill>
                  <a:srgbClr val="404040"/>
                </a:solidFill>
                <a:latin typeface="Verdana"/>
                <a:cs typeface="Verdana"/>
              </a:rPr>
              <a:t>join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(or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simply </a:t>
            </a:r>
            <a:r>
              <a:rPr sz="1800" b="1" spc="-110" dirty="0">
                <a:solidFill>
                  <a:srgbClr val="404040"/>
                </a:solidFill>
                <a:latin typeface="Tahoma"/>
                <a:cs typeface="Tahoma"/>
              </a:rPr>
              <a:t>left </a:t>
            </a:r>
            <a:r>
              <a:rPr sz="1800" b="1" spc="-100" dirty="0">
                <a:solidFill>
                  <a:srgbClr val="404040"/>
                </a:solidFill>
                <a:latin typeface="Tahoma"/>
                <a:cs typeface="Tahoma"/>
              </a:rPr>
              <a:t>join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)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for 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table </a:t>
            </a:r>
            <a:r>
              <a:rPr sz="1800" spc="100" dirty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sz="1800" spc="-204" dirty="0">
                <a:solidFill>
                  <a:srgbClr val="404040"/>
                </a:solidFill>
                <a:latin typeface="Verdana"/>
                <a:cs typeface="Verdana"/>
              </a:rPr>
              <a:t>B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always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contains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all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records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"left"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table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(A),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even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if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join-condition</a:t>
            </a:r>
            <a:r>
              <a:rPr sz="18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does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not </a:t>
            </a:r>
            <a:r>
              <a:rPr sz="1800" spc="-6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find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any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matching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record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"right"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table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80" dirty="0">
                <a:solidFill>
                  <a:srgbClr val="404040"/>
                </a:solidFill>
                <a:latin typeface="Verdana"/>
                <a:cs typeface="Verdana"/>
              </a:rPr>
              <a:t>(B).</a:t>
            </a:r>
            <a:endParaRPr sz="18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1035"/>
              </a:spcBef>
              <a:tabLst>
                <a:tab pos="419100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	</a:t>
            </a:r>
            <a:r>
              <a:rPr sz="1800" spc="-195" dirty="0">
                <a:solidFill>
                  <a:srgbClr val="404040"/>
                </a:solidFill>
                <a:latin typeface="Verdana"/>
                <a:cs typeface="Verdana"/>
              </a:rPr>
              <a:t>This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means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that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if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clause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matches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0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(zero)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records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85" dirty="0">
                <a:solidFill>
                  <a:srgbClr val="404040"/>
                </a:solidFill>
                <a:latin typeface="Verdana"/>
                <a:cs typeface="Verdana"/>
              </a:rPr>
              <a:t>B,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join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will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still </a:t>
            </a:r>
            <a:r>
              <a:rPr sz="1800" spc="-6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return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4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row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result—but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with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NULL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0" dirty="0">
                <a:solidFill>
                  <a:srgbClr val="404040"/>
                </a:solidFill>
                <a:latin typeface="Verdana"/>
                <a:cs typeface="Verdana"/>
              </a:rPr>
              <a:t>each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column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from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85" dirty="0">
                <a:solidFill>
                  <a:srgbClr val="404040"/>
                </a:solidFill>
                <a:latin typeface="Verdana"/>
                <a:cs typeface="Verdana"/>
              </a:rPr>
              <a:t>B.</a:t>
            </a:r>
            <a:endParaRPr sz="1800">
              <a:latin typeface="Verdana"/>
              <a:cs typeface="Verdana"/>
            </a:endParaRPr>
          </a:p>
          <a:p>
            <a:pPr marL="355600" marR="233045" indent="-342900">
              <a:lnSpc>
                <a:spcPct val="100000"/>
              </a:lnSpc>
              <a:spcBef>
                <a:spcPts val="1030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195" dirty="0">
                <a:solidFill>
                  <a:srgbClr val="404040"/>
                </a:solidFill>
                <a:latin typeface="Verdana"/>
                <a:cs typeface="Verdana"/>
              </a:rPr>
              <a:t>This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means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that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4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b="1" spc="-110" dirty="0">
                <a:solidFill>
                  <a:srgbClr val="404040"/>
                </a:solidFill>
                <a:latin typeface="Tahoma"/>
                <a:cs typeface="Tahoma"/>
              </a:rPr>
              <a:t>left</a:t>
            </a:r>
            <a:r>
              <a:rPr sz="1800" b="1" spc="-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-80" dirty="0">
                <a:solidFill>
                  <a:srgbClr val="404040"/>
                </a:solidFill>
                <a:latin typeface="Tahoma"/>
                <a:cs typeface="Tahoma"/>
              </a:rPr>
              <a:t>outer</a:t>
            </a:r>
            <a:r>
              <a:rPr sz="1800" b="1" spc="-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-85" dirty="0">
                <a:solidFill>
                  <a:srgbClr val="404040"/>
                </a:solidFill>
                <a:latin typeface="Tahoma"/>
                <a:cs typeface="Tahoma"/>
              </a:rPr>
              <a:t>join</a:t>
            </a:r>
            <a:r>
              <a:rPr sz="1800" b="1" spc="-3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returns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all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values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from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left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table,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plus </a:t>
            </a:r>
            <a:r>
              <a:rPr sz="1800" spc="-6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matched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values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from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right 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table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(or 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NULL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in </a:t>
            </a:r>
            <a:r>
              <a:rPr sz="1800" spc="55" dirty="0">
                <a:solidFill>
                  <a:srgbClr val="404040"/>
                </a:solidFill>
                <a:latin typeface="Verdana"/>
                <a:cs typeface="Verdana"/>
              </a:rPr>
              <a:t>case 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no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matching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join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predicate).</a:t>
            </a:r>
            <a:endParaRPr sz="1800">
              <a:latin typeface="Verdana"/>
              <a:cs typeface="Verdana"/>
            </a:endParaRPr>
          </a:p>
          <a:p>
            <a:pPr marL="355600" marR="439420" indent="-342900" algn="just">
              <a:lnSpc>
                <a:spcPct val="100000"/>
              </a:lnSpc>
              <a:spcBef>
                <a:spcPts val="1035"/>
              </a:spcBef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1800" spc="-55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1800" spc="-200" dirty="0">
                <a:solidFill>
                  <a:srgbClr val="404040"/>
                </a:solidFill>
                <a:latin typeface="Verdana"/>
                <a:cs typeface="Verdana"/>
              </a:rPr>
              <a:t>If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right 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table 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returns </a:t>
            </a:r>
            <a:r>
              <a:rPr sz="1800" spc="40" dirty="0">
                <a:solidFill>
                  <a:srgbClr val="404040"/>
                </a:solidFill>
                <a:latin typeface="Verdana"/>
                <a:cs typeface="Verdana"/>
              </a:rPr>
              <a:t>one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row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left 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table 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returns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more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than </a:t>
            </a:r>
            <a:r>
              <a:rPr sz="1800" spc="40" dirty="0">
                <a:solidFill>
                  <a:srgbClr val="404040"/>
                </a:solidFill>
                <a:latin typeface="Verdana"/>
                <a:cs typeface="Verdana"/>
              </a:rPr>
              <a:t>one </a:t>
            </a:r>
            <a:r>
              <a:rPr sz="1800" spc="-6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matching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row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it,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values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right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table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will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be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/>
                <a:cs typeface="Verdana"/>
              </a:rPr>
              <a:t>repeated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5" dirty="0">
                <a:solidFill>
                  <a:srgbClr val="404040"/>
                </a:solidFill>
                <a:latin typeface="Verdana"/>
                <a:cs typeface="Verdana"/>
              </a:rPr>
              <a:t>each </a:t>
            </a:r>
            <a:r>
              <a:rPr sz="1800" spc="-6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20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ct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row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ft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96DD8-957A-4623-B329-974AD5AAD2C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Studiffy.com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5164" y="1857755"/>
            <a:ext cx="3675888" cy="17465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81300" y="5079491"/>
            <a:ext cx="2660904" cy="74828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71850" y="1068704"/>
            <a:ext cx="1036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Employee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14750" y="4277614"/>
            <a:ext cx="507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D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pt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38900" y="3581400"/>
            <a:ext cx="4114800" cy="206959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051929" y="3227654"/>
            <a:ext cx="19348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Employee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=X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 MT"/>
                <a:cs typeface="Arial MT"/>
              </a:rPr>
              <a:t>Dept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F851A0-E25A-4CBB-901C-397EA8D548A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Studiffy.com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56146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20" dirty="0">
                <a:solidFill>
                  <a:srgbClr val="252525"/>
                </a:solidFill>
                <a:latin typeface="Verdana"/>
                <a:cs typeface="Verdana"/>
              </a:rPr>
              <a:t>Left</a:t>
            </a:r>
            <a:r>
              <a:rPr b="0" spc="-28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b="0" spc="-60" dirty="0">
                <a:solidFill>
                  <a:srgbClr val="252525"/>
                </a:solidFill>
                <a:latin typeface="Verdana"/>
                <a:cs typeface="Verdana"/>
              </a:rPr>
              <a:t>Oute</a:t>
            </a:r>
            <a:r>
              <a:rPr b="0" spc="-40" dirty="0">
                <a:solidFill>
                  <a:srgbClr val="252525"/>
                </a:solidFill>
                <a:latin typeface="Verdana"/>
                <a:cs typeface="Verdana"/>
              </a:rPr>
              <a:t>r</a:t>
            </a:r>
            <a:r>
              <a:rPr b="0" spc="-27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b="0" spc="-20" dirty="0">
                <a:solidFill>
                  <a:srgbClr val="252525"/>
                </a:solidFill>
                <a:latin typeface="Verdana"/>
                <a:cs typeface="Verdana"/>
              </a:rPr>
              <a:t>Join</a:t>
            </a:r>
            <a:r>
              <a:rPr b="0" spc="-25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b="0" spc="-125" dirty="0">
                <a:solidFill>
                  <a:srgbClr val="252525"/>
                </a:solidFill>
                <a:latin typeface="Verdana"/>
                <a:cs typeface="Verdana"/>
              </a:rPr>
              <a:t>(Example)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5707" y="1905000"/>
            <a:ext cx="7010400" cy="9906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35707" y="3543300"/>
            <a:ext cx="7543800" cy="2286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07AFA-3A9C-4EB0-B430-BE5F049436E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Studiffy.com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35464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40" dirty="0">
                <a:solidFill>
                  <a:srgbClr val="252525"/>
                </a:solidFill>
                <a:latin typeface="Verdana"/>
                <a:cs typeface="Verdana"/>
              </a:rPr>
              <a:t>Right</a:t>
            </a:r>
            <a:r>
              <a:rPr b="0" spc="-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b="0" spc="-60" dirty="0">
                <a:solidFill>
                  <a:srgbClr val="252525"/>
                </a:solidFill>
                <a:latin typeface="Verdana"/>
                <a:cs typeface="Verdana"/>
              </a:rPr>
              <a:t>Oute</a:t>
            </a:r>
            <a:r>
              <a:rPr b="0" spc="-40" dirty="0">
                <a:solidFill>
                  <a:srgbClr val="252525"/>
                </a:solidFill>
                <a:latin typeface="Verdana"/>
                <a:cs typeface="Verdana"/>
              </a:rPr>
              <a:t>r</a:t>
            </a:r>
            <a:r>
              <a:rPr b="0" spc="-27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b="0" spc="114" dirty="0">
                <a:solidFill>
                  <a:srgbClr val="252525"/>
                </a:solidFill>
                <a:latin typeface="Verdana"/>
                <a:cs typeface="Verdana"/>
              </a:rPr>
              <a:t>J</a:t>
            </a:r>
            <a:r>
              <a:rPr b="0" spc="140" dirty="0">
                <a:solidFill>
                  <a:srgbClr val="252525"/>
                </a:solidFill>
                <a:latin typeface="Verdana"/>
                <a:cs typeface="Verdana"/>
              </a:rPr>
              <a:t>o</a:t>
            </a:r>
            <a:r>
              <a:rPr b="0" spc="-180" dirty="0">
                <a:solidFill>
                  <a:srgbClr val="252525"/>
                </a:solidFill>
                <a:latin typeface="Verdana"/>
                <a:cs typeface="Verdana"/>
              </a:rPr>
              <a:t>in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7900" marR="339090" indent="-342900">
              <a:lnSpc>
                <a:spcPct val="100000"/>
              </a:lnSpc>
              <a:spcBef>
                <a:spcPts val="100"/>
              </a:spcBef>
              <a:tabLst>
                <a:tab pos="224726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100" dirty="0"/>
              <a:t>A </a:t>
            </a:r>
            <a:r>
              <a:rPr sz="1800" b="1" spc="-110" dirty="0">
                <a:latin typeface="Tahoma"/>
                <a:cs typeface="Tahoma"/>
              </a:rPr>
              <a:t>right </a:t>
            </a:r>
            <a:r>
              <a:rPr sz="1800" b="1" spc="-80" dirty="0">
                <a:latin typeface="Tahoma"/>
                <a:cs typeface="Tahoma"/>
              </a:rPr>
              <a:t>outer </a:t>
            </a:r>
            <a:r>
              <a:rPr sz="1800" b="1" spc="-85" dirty="0">
                <a:latin typeface="Tahoma"/>
                <a:cs typeface="Tahoma"/>
              </a:rPr>
              <a:t>join </a:t>
            </a:r>
            <a:r>
              <a:rPr sz="1800" spc="-114" dirty="0"/>
              <a:t>(or </a:t>
            </a:r>
            <a:r>
              <a:rPr sz="1800" b="1" spc="-110" dirty="0">
                <a:latin typeface="Tahoma"/>
                <a:cs typeface="Tahoma"/>
              </a:rPr>
              <a:t>right </a:t>
            </a:r>
            <a:r>
              <a:rPr sz="1800" b="1" spc="-100" dirty="0">
                <a:latin typeface="Tahoma"/>
                <a:cs typeface="Tahoma"/>
              </a:rPr>
              <a:t>join</a:t>
            </a:r>
            <a:r>
              <a:rPr sz="1800" spc="-100" dirty="0"/>
              <a:t>) </a:t>
            </a:r>
            <a:r>
              <a:rPr sz="1800" spc="-30" dirty="0"/>
              <a:t>closely </a:t>
            </a:r>
            <a:r>
              <a:rPr sz="1800" spc="-60" dirty="0"/>
              <a:t>resembles </a:t>
            </a:r>
            <a:r>
              <a:rPr sz="1800" spc="145" dirty="0"/>
              <a:t>a </a:t>
            </a:r>
            <a:r>
              <a:rPr sz="1800" spc="-55" dirty="0"/>
              <a:t>left </a:t>
            </a:r>
            <a:r>
              <a:rPr sz="1800" spc="-45" dirty="0"/>
              <a:t>outer </a:t>
            </a:r>
            <a:r>
              <a:rPr sz="1800" spc="-100" dirty="0"/>
              <a:t>join, </a:t>
            </a:r>
            <a:r>
              <a:rPr sz="1800" spc="30" dirty="0"/>
              <a:t>except </a:t>
            </a:r>
            <a:r>
              <a:rPr sz="1800" spc="35" dirty="0"/>
              <a:t> </a:t>
            </a:r>
            <a:r>
              <a:rPr sz="1800" spc="-75" dirty="0"/>
              <a:t>with</a:t>
            </a:r>
            <a:r>
              <a:rPr sz="1800" spc="-100" dirty="0"/>
              <a:t> </a:t>
            </a:r>
            <a:r>
              <a:rPr sz="1800" spc="-25" dirty="0"/>
              <a:t>the</a:t>
            </a:r>
            <a:r>
              <a:rPr sz="1800" spc="-110" dirty="0"/>
              <a:t> </a:t>
            </a:r>
            <a:r>
              <a:rPr sz="1800" spc="-40" dirty="0"/>
              <a:t>treatment</a:t>
            </a:r>
            <a:r>
              <a:rPr sz="1800" spc="-80" dirty="0"/>
              <a:t> </a:t>
            </a:r>
            <a:r>
              <a:rPr sz="1800" spc="5" dirty="0"/>
              <a:t>of</a:t>
            </a:r>
            <a:r>
              <a:rPr sz="1800" spc="-140" dirty="0"/>
              <a:t> </a:t>
            </a:r>
            <a:r>
              <a:rPr sz="1800" spc="-25" dirty="0"/>
              <a:t>the</a:t>
            </a:r>
            <a:r>
              <a:rPr sz="1800" spc="-110" dirty="0"/>
              <a:t> </a:t>
            </a:r>
            <a:r>
              <a:rPr sz="1800" spc="-30" dirty="0"/>
              <a:t>tables</a:t>
            </a:r>
            <a:r>
              <a:rPr sz="1800" spc="-105" dirty="0"/>
              <a:t> </a:t>
            </a:r>
            <a:r>
              <a:rPr sz="1800" spc="-60" dirty="0"/>
              <a:t>reversed.</a:t>
            </a:r>
            <a:r>
              <a:rPr sz="1800" spc="-125" dirty="0"/>
              <a:t> </a:t>
            </a:r>
            <a:r>
              <a:rPr sz="1800" spc="-95" dirty="0"/>
              <a:t>Every</a:t>
            </a:r>
            <a:r>
              <a:rPr sz="1800" spc="-145" dirty="0"/>
              <a:t> </a:t>
            </a:r>
            <a:r>
              <a:rPr sz="1800" spc="-40" dirty="0"/>
              <a:t>row</a:t>
            </a:r>
            <a:r>
              <a:rPr sz="1800" spc="-130" dirty="0"/>
              <a:t> </a:t>
            </a:r>
            <a:r>
              <a:rPr sz="1800" spc="-75" dirty="0"/>
              <a:t>from</a:t>
            </a:r>
            <a:r>
              <a:rPr sz="1800" spc="-130" dirty="0"/>
              <a:t> </a:t>
            </a:r>
            <a:r>
              <a:rPr sz="1800" spc="-25" dirty="0"/>
              <a:t>the</a:t>
            </a:r>
            <a:r>
              <a:rPr sz="1800" spc="-110" dirty="0"/>
              <a:t> </a:t>
            </a:r>
            <a:r>
              <a:rPr sz="1800" spc="-140" dirty="0"/>
              <a:t>"right"</a:t>
            </a:r>
            <a:r>
              <a:rPr sz="1800" spc="-125" dirty="0"/>
              <a:t> </a:t>
            </a:r>
            <a:r>
              <a:rPr sz="1800" spc="15" dirty="0"/>
              <a:t>table</a:t>
            </a:r>
            <a:endParaRPr sz="1800">
              <a:latin typeface="Tahoma"/>
              <a:cs typeface="Tahoma"/>
            </a:endParaRPr>
          </a:p>
          <a:p>
            <a:pPr marL="2247900" marR="5080">
              <a:lnSpc>
                <a:spcPct val="100000"/>
              </a:lnSpc>
            </a:pPr>
            <a:r>
              <a:rPr sz="1800" spc="-185" dirty="0"/>
              <a:t>(B) </a:t>
            </a:r>
            <a:r>
              <a:rPr sz="1800" spc="-100" dirty="0"/>
              <a:t>will </a:t>
            </a:r>
            <a:r>
              <a:rPr sz="1800" spc="55" dirty="0"/>
              <a:t>appear </a:t>
            </a:r>
            <a:r>
              <a:rPr sz="1800" spc="-80" dirty="0"/>
              <a:t>in </a:t>
            </a:r>
            <a:r>
              <a:rPr sz="1800" spc="-25" dirty="0"/>
              <a:t>the joined </a:t>
            </a:r>
            <a:r>
              <a:rPr sz="1800" spc="15" dirty="0"/>
              <a:t>table at </a:t>
            </a:r>
            <a:r>
              <a:rPr sz="1800" spc="-50" dirty="0"/>
              <a:t>least </a:t>
            </a:r>
            <a:r>
              <a:rPr sz="1800" spc="35" dirty="0"/>
              <a:t>once. </a:t>
            </a:r>
            <a:r>
              <a:rPr sz="1800" spc="-200" dirty="0"/>
              <a:t>If </a:t>
            </a:r>
            <a:r>
              <a:rPr sz="1800" spc="15" dirty="0"/>
              <a:t>no </a:t>
            </a:r>
            <a:r>
              <a:rPr sz="1800" spc="5" dirty="0"/>
              <a:t>matching </a:t>
            </a:r>
            <a:r>
              <a:rPr sz="1800" spc="-40" dirty="0"/>
              <a:t>row </a:t>
            </a:r>
            <a:r>
              <a:rPr sz="1800" spc="-75" dirty="0"/>
              <a:t>from </a:t>
            </a:r>
            <a:r>
              <a:rPr sz="1800" spc="-70" dirty="0"/>
              <a:t> </a:t>
            </a:r>
            <a:r>
              <a:rPr sz="1800" spc="-25" dirty="0"/>
              <a:t>the </a:t>
            </a:r>
            <a:r>
              <a:rPr sz="1800" spc="-130" dirty="0"/>
              <a:t>"left" </a:t>
            </a:r>
            <a:r>
              <a:rPr sz="1800" spc="15" dirty="0"/>
              <a:t>table </a:t>
            </a:r>
            <a:r>
              <a:rPr sz="1800" spc="-75" dirty="0"/>
              <a:t>(A) </a:t>
            </a:r>
            <a:r>
              <a:rPr sz="1800" spc="-145" dirty="0"/>
              <a:t>exists, </a:t>
            </a:r>
            <a:r>
              <a:rPr sz="1800" spc="-135" dirty="0"/>
              <a:t>NULL </a:t>
            </a:r>
            <a:r>
              <a:rPr sz="1800" spc="-100" dirty="0"/>
              <a:t>will </a:t>
            </a:r>
            <a:r>
              <a:rPr sz="1800" spc="55" dirty="0"/>
              <a:t>appear </a:t>
            </a:r>
            <a:r>
              <a:rPr sz="1800" spc="-80" dirty="0"/>
              <a:t>in </a:t>
            </a:r>
            <a:r>
              <a:rPr sz="1800" spc="-30" dirty="0"/>
              <a:t>columns </a:t>
            </a:r>
            <a:r>
              <a:rPr sz="1800" spc="-75" dirty="0"/>
              <a:t>from </a:t>
            </a:r>
            <a:r>
              <a:rPr sz="1800" spc="100" dirty="0"/>
              <a:t>A </a:t>
            </a:r>
            <a:r>
              <a:rPr sz="1800" spc="-70" dirty="0"/>
              <a:t>for </a:t>
            </a:r>
            <a:r>
              <a:rPr sz="1800" spc="-45" dirty="0"/>
              <a:t>those </a:t>
            </a:r>
            <a:r>
              <a:rPr sz="1800" spc="-40" dirty="0"/>
              <a:t> </a:t>
            </a:r>
            <a:r>
              <a:rPr sz="1800" spc="-30" dirty="0"/>
              <a:t>records</a:t>
            </a:r>
            <a:r>
              <a:rPr sz="1800" spc="-135" dirty="0"/>
              <a:t> </a:t>
            </a:r>
            <a:r>
              <a:rPr sz="1800" spc="-35" dirty="0"/>
              <a:t>that</a:t>
            </a:r>
            <a:r>
              <a:rPr sz="1800" spc="-100" dirty="0"/>
              <a:t> </a:t>
            </a:r>
            <a:r>
              <a:rPr sz="1800" spc="30" dirty="0"/>
              <a:t>have</a:t>
            </a:r>
            <a:r>
              <a:rPr sz="1800" spc="-140" dirty="0"/>
              <a:t> </a:t>
            </a:r>
            <a:r>
              <a:rPr sz="1800" spc="20" dirty="0"/>
              <a:t>no</a:t>
            </a:r>
            <a:r>
              <a:rPr sz="1800" spc="-140" dirty="0"/>
              <a:t> </a:t>
            </a:r>
            <a:r>
              <a:rPr sz="1800" spc="30" dirty="0"/>
              <a:t>match</a:t>
            </a:r>
            <a:r>
              <a:rPr sz="1800" spc="-125" dirty="0"/>
              <a:t> </a:t>
            </a:r>
            <a:r>
              <a:rPr sz="1800" spc="-80" dirty="0"/>
              <a:t>in</a:t>
            </a:r>
            <a:r>
              <a:rPr sz="1800" spc="-160" dirty="0"/>
              <a:t> </a:t>
            </a:r>
            <a:r>
              <a:rPr sz="1800" spc="-180" dirty="0"/>
              <a:t>B.</a:t>
            </a:r>
            <a:r>
              <a:rPr sz="1800" spc="-125" dirty="0"/>
              <a:t> </a:t>
            </a:r>
            <a:r>
              <a:rPr sz="1800" spc="100" dirty="0"/>
              <a:t>A</a:t>
            </a:r>
            <a:r>
              <a:rPr sz="1800" spc="-130" dirty="0"/>
              <a:t> </a:t>
            </a:r>
            <a:r>
              <a:rPr sz="1800" spc="-80" dirty="0"/>
              <a:t>right</a:t>
            </a:r>
            <a:r>
              <a:rPr sz="1800" spc="-140" dirty="0"/>
              <a:t> </a:t>
            </a:r>
            <a:r>
              <a:rPr sz="1800" spc="-45" dirty="0"/>
              <a:t>outer</a:t>
            </a:r>
            <a:r>
              <a:rPr sz="1800" spc="-105" dirty="0"/>
              <a:t> </a:t>
            </a:r>
            <a:r>
              <a:rPr sz="1800" spc="-85" dirty="0"/>
              <a:t>join</a:t>
            </a:r>
            <a:r>
              <a:rPr sz="1800" spc="-170" dirty="0"/>
              <a:t> </a:t>
            </a:r>
            <a:r>
              <a:rPr sz="1800" spc="-120" dirty="0"/>
              <a:t>returns</a:t>
            </a:r>
            <a:r>
              <a:rPr sz="1800" spc="-95" dirty="0"/>
              <a:t> </a:t>
            </a:r>
            <a:r>
              <a:rPr sz="1800" spc="-45" dirty="0"/>
              <a:t>all</a:t>
            </a:r>
            <a:r>
              <a:rPr sz="1800" spc="-140" dirty="0"/>
              <a:t> </a:t>
            </a:r>
            <a:r>
              <a:rPr sz="1800" spc="-25" dirty="0"/>
              <a:t>the</a:t>
            </a:r>
            <a:r>
              <a:rPr sz="1800" spc="-100" dirty="0"/>
              <a:t> </a:t>
            </a:r>
            <a:r>
              <a:rPr sz="1800" spc="-40" dirty="0"/>
              <a:t>values</a:t>
            </a:r>
            <a:r>
              <a:rPr sz="1800" spc="-145" dirty="0"/>
              <a:t> </a:t>
            </a:r>
            <a:r>
              <a:rPr sz="1800" spc="-70" dirty="0"/>
              <a:t>from </a:t>
            </a:r>
            <a:r>
              <a:rPr sz="1800" spc="-615" dirty="0"/>
              <a:t> </a:t>
            </a:r>
            <a:r>
              <a:rPr sz="1800" spc="-25" dirty="0"/>
              <a:t>the </a:t>
            </a:r>
            <a:r>
              <a:rPr sz="1800" spc="-85" dirty="0"/>
              <a:t>right </a:t>
            </a:r>
            <a:r>
              <a:rPr sz="1800" spc="20" dirty="0"/>
              <a:t>table </a:t>
            </a:r>
            <a:r>
              <a:rPr sz="1800" spc="65" dirty="0"/>
              <a:t>and </a:t>
            </a:r>
            <a:r>
              <a:rPr sz="1800" spc="45" dirty="0"/>
              <a:t>matched </a:t>
            </a:r>
            <a:r>
              <a:rPr sz="1800" spc="-40" dirty="0"/>
              <a:t>values </a:t>
            </a:r>
            <a:r>
              <a:rPr sz="1800" spc="-75" dirty="0"/>
              <a:t>from </a:t>
            </a:r>
            <a:r>
              <a:rPr sz="1800" spc="-25" dirty="0"/>
              <a:t>the </a:t>
            </a:r>
            <a:r>
              <a:rPr sz="1800" spc="-55" dirty="0"/>
              <a:t>left </a:t>
            </a:r>
            <a:r>
              <a:rPr sz="1800" spc="20" dirty="0"/>
              <a:t>table </a:t>
            </a:r>
            <a:r>
              <a:rPr sz="1800" spc="-140" dirty="0"/>
              <a:t>(NULL </a:t>
            </a:r>
            <a:r>
              <a:rPr sz="1800" spc="-80" dirty="0"/>
              <a:t>in </a:t>
            </a:r>
            <a:r>
              <a:rPr sz="1800" spc="50" dirty="0"/>
              <a:t>case </a:t>
            </a:r>
            <a:r>
              <a:rPr sz="1800" spc="5" dirty="0"/>
              <a:t>of </a:t>
            </a:r>
            <a:r>
              <a:rPr sz="1800" spc="15" dirty="0"/>
              <a:t>no </a:t>
            </a:r>
            <a:r>
              <a:rPr sz="1800" spc="-620" dirty="0"/>
              <a:t> </a:t>
            </a:r>
            <a:r>
              <a:rPr sz="1800" spc="-10" dirty="0"/>
              <a:t>ma</a:t>
            </a:r>
            <a:r>
              <a:rPr sz="1800" spc="-20" dirty="0"/>
              <a:t>t</a:t>
            </a:r>
            <a:r>
              <a:rPr sz="1800" spc="80" dirty="0"/>
              <a:t>c</a:t>
            </a:r>
            <a:r>
              <a:rPr sz="1800" spc="90" dirty="0"/>
              <a:t>h</a:t>
            </a:r>
            <a:r>
              <a:rPr sz="1800" spc="-114" dirty="0"/>
              <a:t>i</a:t>
            </a:r>
            <a:r>
              <a:rPr sz="1800" spc="-55" dirty="0"/>
              <a:t>n</a:t>
            </a:r>
            <a:r>
              <a:rPr sz="1800" spc="85" dirty="0"/>
              <a:t>g</a:t>
            </a:r>
            <a:r>
              <a:rPr sz="1800" spc="-135" dirty="0"/>
              <a:t> </a:t>
            </a:r>
            <a:r>
              <a:rPr sz="1800" spc="-250" dirty="0"/>
              <a:t>j</a:t>
            </a:r>
            <a:r>
              <a:rPr sz="1800" spc="-35" dirty="0"/>
              <a:t>o</a:t>
            </a:r>
            <a:r>
              <a:rPr sz="1800" spc="5" dirty="0"/>
              <a:t>i</a:t>
            </a:r>
            <a:r>
              <a:rPr sz="1800" spc="-45" dirty="0"/>
              <a:t>n</a:t>
            </a:r>
            <a:r>
              <a:rPr sz="1800" spc="-160" dirty="0"/>
              <a:t> </a:t>
            </a:r>
            <a:r>
              <a:rPr sz="1800" spc="-15" dirty="0"/>
              <a:t>pr</a:t>
            </a:r>
            <a:r>
              <a:rPr sz="1800" spc="-25" dirty="0"/>
              <a:t>ed</a:t>
            </a:r>
            <a:r>
              <a:rPr sz="1800" spc="15" dirty="0"/>
              <a:t>i</a:t>
            </a:r>
            <a:r>
              <a:rPr sz="1800" spc="170" dirty="0"/>
              <a:t>c</a:t>
            </a:r>
            <a:r>
              <a:rPr sz="1800" spc="190" dirty="0"/>
              <a:t>a</a:t>
            </a:r>
            <a:r>
              <a:rPr sz="1800" spc="-114" dirty="0"/>
              <a:t>t</a:t>
            </a:r>
            <a:r>
              <a:rPr sz="1800" spc="85" dirty="0"/>
              <a:t>e</a:t>
            </a:r>
            <a:r>
              <a:rPr sz="1800" spc="-185" dirty="0"/>
              <a:t>)</a:t>
            </a:r>
            <a:r>
              <a:rPr sz="1800" spc="-160" dirty="0"/>
              <a:t>.</a:t>
            </a:r>
            <a:endParaRPr sz="1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16EF2-F175-4B83-8FDC-9142CFA4A8F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Studiffy.com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1700" y="1882139"/>
            <a:ext cx="3674364" cy="17465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8900" y="4244340"/>
            <a:ext cx="2660904" cy="11125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46475" y="1528317"/>
            <a:ext cx="1036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Employee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675" y="3890594"/>
            <a:ext cx="5067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Dept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05500" y="3177539"/>
            <a:ext cx="4114800" cy="168859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518529" y="2824098"/>
            <a:ext cx="1935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Employee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X=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Dept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C6695B-B44F-4915-9816-598F9DBD322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Studiffy.com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59201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40" dirty="0">
                <a:solidFill>
                  <a:srgbClr val="252525"/>
                </a:solidFill>
                <a:latin typeface="Verdana"/>
                <a:cs typeface="Verdana"/>
              </a:rPr>
              <a:t>Right</a:t>
            </a:r>
            <a:r>
              <a:rPr b="0" spc="-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b="0" spc="-60" dirty="0">
                <a:solidFill>
                  <a:srgbClr val="252525"/>
                </a:solidFill>
                <a:latin typeface="Verdana"/>
                <a:cs typeface="Verdana"/>
              </a:rPr>
              <a:t>Oute</a:t>
            </a:r>
            <a:r>
              <a:rPr b="0" spc="-40" dirty="0">
                <a:solidFill>
                  <a:srgbClr val="252525"/>
                </a:solidFill>
                <a:latin typeface="Verdana"/>
                <a:cs typeface="Verdana"/>
              </a:rPr>
              <a:t>r</a:t>
            </a:r>
            <a:r>
              <a:rPr b="0" spc="-27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b="0" spc="114" dirty="0">
                <a:solidFill>
                  <a:srgbClr val="252525"/>
                </a:solidFill>
                <a:latin typeface="Verdana"/>
                <a:cs typeface="Verdana"/>
              </a:rPr>
              <a:t>J</a:t>
            </a:r>
            <a:r>
              <a:rPr b="0" spc="140" dirty="0">
                <a:solidFill>
                  <a:srgbClr val="252525"/>
                </a:solidFill>
                <a:latin typeface="Verdana"/>
                <a:cs typeface="Verdana"/>
              </a:rPr>
              <a:t>o</a:t>
            </a:r>
            <a:r>
              <a:rPr b="0" spc="-114" dirty="0">
                <a:solidFill>
                  <a:srgbClr val="252525"/>
                </a:solidFill>
                <a:latin typeface="Verdana"/>
                <a:cs typeface="Verdana"/>
              </a:rPr>
              <a:t>i</a:t>
            </a:r>
            <a:r>
              <a:rPr b="0" spc="-245" dirty="0">
                <a:solidFill>
                  <a:srgbClr val="252525"/>
                </a:solidFill>
                <a:latin typeface="Verdana"/>
                <a:cs typeface="Verdana"/>
              </a:rPr>
              <a:t>n</a:t>
            </a:r>
            <a:r>
              <a:rPr b="0" spc="-25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b="0" spc="-125" dirty="0">
                <a:solidFill>
                  <a:srgbClr val="252525"/>
                </a:solidFill>
                <a:latin typeface="Verdana"/>
                <a:cs typeface="Verdana"/>
              </a:rPr>
              <a:t>(Example)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2514600"/>
            <a:ext cx="6477000" cy="1143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7400" y="3810000"/>
            <a:ext cx="7848600" cy="2438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B8AF1-7320-4D3D-B4A2-28835F8A05B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Studiffy.com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31184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200" dirty="0">
                <a:solidFill>
                  <a:srgbClr val="252525"/>
                </a:solidFill>
                <a:latin typeface="Verdana"/>
                <a:cs typeface="Verdana"/>
              </a:rPr>
              <a:t>F</a:t>
            </a:r>
            <a:r>
              <a:rPr b="0" spc="-235" dirty="0">
                <a:solidFill>
                  <a:srgbClr val="252525"/>
                </a:solidFill>
                <a:latin typeface="Verdana"/>
                <a:cs typeface="Verdana"/>
              </a:rPr>
              <a:t>u</a:t>
            </a:r>
            <a:r>
              <a:rPr b="0" spc="-275" dirty="0">
                <a:solidFill>
                  <a:srgbClr val="252525"/>
                </a:solidFill>
                <a:latin typeface="Verdana"/>
                <a:cs typeface="Verdana"/>
              </a:rPr>
              <a:t>l</a:t>
            </a:r>
            <a:r>
              <a:rPr b="0" spc="-270" dirty="0">
                <a:solidFill>
                  <a:srgbClr val="252525"/>
                </a:solidFill>
                <a:latin typeface="Verdana"/>
                <a:cs typeface="Verdana"/>
              </a:rPr>
              <a:t>l</a:t>
            </a:r>
            <a:r>
              <a:rPr b="0" spc="-25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b="0" spc="-60" dirty="0">
                <a:solidFill>
                  <a:srgbClr val="252525"/>
                </a:solidFill>
                <a:latin typeface="Verdana"/>
                <a:cs typeface="Verdana"/>
              </a:rPr>
              <a:t>Oute</a:t>
            </a:r>
            <a:r>
              <a:rPr b="0" spc="-40" dirty="0">
                <a:solidFill>
                  <a:srgbClr val="252525"/>
                </a:solidFill>
                <a:latin typeface="Verdana"/>
                <a:cs typeface="Verdana"/>
              </a:rPr>
              <a:t>r</a:t>
            </a:r>
            <a:r>
              <a:rPr b="0" spc="-27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b="0" spc="-20" dirty="0">
                <a:solidFill>
                  <a:srgbClr val="252525"/>
                </a:solidFill>
                <a:latin typeface="Verdana"/>
                <a:cs typeface="Verdana"/>
              </a:rPr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162683"/>
            <a:ext cx="871791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Conceptually, </a:t>
            </a:r>
            <a:r>
              <a:rPr sz="1800" spc="145" dirty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sz="1800" b="1" spc="-120" dirty="0">
                <a:solidFill>
                  <a:srgbClr val="404040"/>
                </a:solidFill>
                <a:latin typeface="Tahoma"/>
                <a:cs typeface="Tahoma"/>
              </a:rPr>
              <a:t>full </a:t>
            </a:r>
            <a:r>
              <a:rPr sz="1800" b="1" spc="-80" dirty="0">
                <a:solidFill>
                  <a:srgbClr val="404040"/>
                </a:solidFill>
                <a:latin typeface="Tahoma"/>
                <a:cs typeface="Tahoma"/>
              </a:rPr>
              <a:t>outer </a:t>
            </a:r>
            <a:r>
              <a:rPr sz="1800" b="1" spc="-85" dirty="0">
                <a:solidFill>
                  <a:srgbClr val="404040"/>
                </a:solidFill>
                <a:latin typeface="Tahoma"/>
                <a:cs typeface="Tahoma"/>
              </a:rPr>
              <a:t>join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combines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25" dirty="0">
                <a:solidFill>
                  <a:srgbClr val="404040"/>
                </a:solidFill>
                <a:latin typeface="Verdana"/>
                <a:cs typeface="Verdana"/>
              </a:rPr>
              <a:t>effect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applying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both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left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right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outer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joins.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Where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records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70" dirty="0">
                <a:solidFill>
                  <a:srgbClr val="404040"/>
                </a:solidFill>
                <a:latin typeface="Verdana"/>
                <a:cs typeface="Verdana"/>
              </a:rPr>
              <a:t>FULL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OUTER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JOINed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tables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do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not </a:t>
            </a:r>
            <a:r>
              <a:rPr sz="1800" spc="-6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match,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result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set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will </a:t>
            </a:r>
            <a:r>
              <a:rPr sz="1800" spc="30" dirty="0">
                <a:solidFill>
                  <a:srgbClr val="404040"/>
                </a:solidFill>
                <a:latin typeface="Verdana"/>
                <a:cs typeface="Verdana"/>
              </a:rPr>
              <a:t>have 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NULL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values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for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every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column of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table 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that lacks </a:t>
            </a:r>
            <a:r>
              <a:rPr sz="1800" spc="145" dirty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matching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row.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For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those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records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that 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do 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match, </a:t>
            </a:r>
            <a:r>
              <a:rPr sz="1800" spc="145" dirty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single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row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will </a:t>
            </a:r>
            <a:r>
              <a:rPr sz="1800" spc="100" dirty="0">
                <a:solidFill>
                  <a:srgbClr val="404040"/>
                </a:solidFill>
                <a:latin typeface="Verdana"/>
                <a:cs typeface="Verdana"/>
              </a:rPr>
              <a:t>be </a:t>
            </a:r>
            <a:r>
              <a:rPr sz="1800" spc="55" dirty="0">
                <a:solidFill>
                  <a:srgbClr val="404040"/>
                </a:solidFill>
                <a:latin typeface="Verdana"/>
                <a:cs typeface="Verdana"/>
              </a:rPr>
              <a:t>produced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in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result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set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(containing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fields </a:t>
            </a:r>
            <a:r>
              <a:rPr sz="1800" spc="35" dirty="0">
                <a:solidFill>
                  <a:srgbClr val="404040"/>
                </a:solidFill>
                <a:latin typeface="Verdana"/>
                <a:cs typeface="Verdana"/>
              </a:rPr>
              <a:t>populated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from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both 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tables).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63997-AA3D-4FAF-9FEB-712772323E7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Studiffy.com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1958339"/>
            <a:ext cx="3674364" cy="17465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67000" y="4244340"/>
            <a:ext cx="2660904" cy="11125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79775" y="1528317"/>
            <a:ext cx="1036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Employee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60775" y="3890594"/>
            <a:ext cx="5067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Dept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19800" y="2796539"/>
            <a:ext cx="4038600" cy="249478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632829" y="2442413"/>
            <a:ext cx="2068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Employee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=X=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 MT"/>
                <a:cs typeface="Arial MT"/>
              </a:rPr>
              <a:t>Dept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CDEF22-B7F4-42F7-AC1C-1308BBAFC3C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Studiffy.com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54921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200" dirty="0">
                <a:solidFill>
                  <a:srgbClr val="252525"/>
                </a:solidFill>
                <a:latin typeface="Verdana"/>
                <a:cs typeface="Verdana"/>
              </a:rPr>
              <a:t>F</a:t>
            </a:r>
            <a:r>
              <a:rPr b="0" spc="-235" dirty="0">
                <a:solidFill>
                  <a:srgbClr val="252525"/>
                </a:solidFill>
                <a:latin typeface="Verdana"/>
                <a:cs typeface="Verdana"/>
              </a:rPr>
              <a:t>u</a:t>
            </a:r>
            <a:r>
              <a:rPr b="0" spc="-275" dirty="0">
                <a:solidFill>
                  <a:srgbClr val="252525"/>
                </a:solidFill>
                <a:latin typeface="Verdana"/>
                <a:cs typeface="Verdana"/>
              </a:rPr>
              <a:t>l</a:t>
            </a:r>
            <a:r>
              <a:rPr b="0" spc="-270" dirty="0">
                <a:solidFill>
                  <a:srgbClr val="252525"/>
                </a:solidFill>
                <a:latin typeface="Verdana"/>
                <a:cs typeface="Verdana"/>
              </a:rPr>
              <a:t>l</a:t>
            </a:r>
            <a:r>
              <a:rPr b="0" spc="-25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b="0" spc="-60" dirty="0">
                <a:solidFill>
                  <a:srgbClr val="252525"/>
                </a:solidFill>
                <a:latin typeface="Verdana"/>
                <a:cs typeface="Verdana"/>
              </a:rPr>
              <a:t>Oute</a:t>
            </a:r>
            <a:r>
              <a:rPr b="0" spc="-40" dirty="0">
                <a:solidFill>
                  <a:srgbClr val="252525"/>
                </a:solidFill>
                <a:latin typeface="Verdana"/>
                <a:cs typeface="Verdana"/>
              </a:rPr>
              <a:t>r</a:t>
            </a:r>
            <a:r>
              <a:rPr b="0" spc="-27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b="0" spc="-20" dirty="0">
                <a:solidFill>
                  <a:srgbClr val="252525"/>
                </a:solidFill>
                <a:latin typeface="Verdana"/>
                <a:cs typeface="Verdana"/>
              </a:rPr>
              <a:t>Join</a:t>
            </a:r>
            <a:r>
              <a:rPr b="0" spc="-25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b="0" spc="-125" dirty="0">
                <a:solidFill>
                  <a:srgbClr val="252525"/>
                </a:solidFill>
                <a:latin typeface="Verdana"/>
                <a:cs typeface="Verdana"/>
              </a:rPr>
              <a:t>(Example)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2590800"/>
            <a:ext cx="6858000" cy="1066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5000" y="3810000"/>
            <a:ext cx="7924800" cy="2438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AAB48-2437-462C-AADF-CC7AAB2DAF6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Studiffy.com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40379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25" dirty="0">
                <a:solidFill>
                  <a:srgbClr val="252525"/>
                </a:solidFill>
                <a:latin typeface="Verdana"/>
                <a:cs typeface="Verdana"/>
              </a:rPr>
              <a:t>Cartesi</a:t>
            </a:r>
            <a:r>
              <a:rPr b="0" spc="-45" dirty="0">
                <a:solidFill>
                  <a:srgbClr val="252525"/>
                </a:solidFill>
                <a:latin typeface="Verdana"/>
                <a:cs typeface="Verdana"/>
              </a:rPr>
              <a:t>a</a:t>
            </a:r>
            <a:r>
              <a:rPr b="0" spc="-85" dirty="0">
                <a:solidFill>
                  <a:srgbClr val="252525"/>
                </a:solidFill>
                <a:latin typeface="Verdana"/>
                <a:cs typeface="Verdana"/>
              </a:rPr>
              <a:t>n</a:t>
            </a:r>
            <a:r>
              <a:rPr b="0" spc="-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b="0" spc="45" dirty="0">
                <a:solidFill>
                  <a:srgbClr val="252525"/>
                </a:solidFill>
                <a:latin typeface="Verdana"/>
                <a:cs typeface="Verdana"/>
              </a:rPr>
              <a:t>Produ</a:t>
            </a:r>
            <a:r>
              <a:rPr b="0" spc="25" dirty="0">
                <a:solidFill>
                  <a:srgbClr val="252525"/>
                </a:solidFill>
                <a:latin typeface="Verdana"/>
                <a:cs typeface="Verdana"/>
              </a:rPr>
              <a:t>c</a:t>
            </a:r>
            <a:r>
              <a:rPr b="0" spc="-200" dirty="0">
                <a:solidFill>
                  <a:srgbClr val="252525"/>
                </a:solidFill>
                <a:latin typeface="Verdana"/>
                <a:cs typeface="Verdana"/>
              </a:rPr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162683"/>
            <a:ext cx="8429625" cy="16598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In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mathematics,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it </a:t>
            </a:r>
            <a:r>
              <a:rPr sz="1800" spc="-180" dirty="0">
                <a:solidFill>
                  <a:srgbClr val="404040"/>
                </a:solidFill>
                <a:latin typeface="Verdana"/>
                <a:cs typeface="Verdana"/>
              </a:rPr>
              <a:t>is </a:t>
            </a:r>
            <a:r>
              <a:rPr sz="1800" spc="145" dirty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set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all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pairs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elements </a:t>
            </a:r>
            <a:r>
              <a:rPr sz="1800" spc="-185" dirty="0">
                <a:solidFill>
                  <a:srgbClr val="404040"/>
                </a:solidFill>
                <a:latin typeface="Verdana"/>
                <a:cs typeface="Verdana"/>
              </a:rPr>
              <a:t>(x,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y)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that </a:t>
            </a:r>
            <a:r>
              <a:rPr sz="1800" spc="105" dirty="0">
                <a:solidFill>
                  <a:srgbClr val="404040"/>
                </a:solidFill>
                <a:latin typeface="Verdana"/>
                <a:cs typeface="Verdana"/>
              </a:rPr>
              <a:t>can 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be </a:t>
            </a:r>
            <a:r>
              <a:rPr sz="1800" spc="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constructed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from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given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sets,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X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Y,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such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that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4" dirty="0">
                <a:solidFill>
                  <a:srgbClr val="404040"/>
                </a:solidFill>
                <a:latin typeface="Verdana"/>
                <a:cs typeface="Verdana"/>
              </a:rPr>
              <a:t>x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belongs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X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Y.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215" dirty="0">
                <a:solidFill>
                  <a:srgbClr val="404040"/>
                </a:solidFill>
                <a:latin typeface="Verdana"/>
                <a:cs typeface="Verdana"/>
              </a:rPr>
              <a:t>It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defines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relation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that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8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/>
                <a:cs typeface="Verdana"/>
              </a:rPr>
              <a:t>concatenation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every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tuple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relation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endParaRPr sz="18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w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it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ry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30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ti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3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262FC4-A9E2-4CE3-B0D1-C97AEFF3F57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Studiffy.com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1294" y="570941"/>
            <a:ext cx="79051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5" dirty="0">
                <a:solidFill>
                  <a:srgbClr val="252525"/>
                </a:solidFill>
                <a:latin typeface="Verdana"/>
                <a:cs typeface="Verdana"/>
              </a:rPr>
              <a:t>Today’s</a:t>
            </a:r>
            <a:r>
              <a:rPr b="0" spc="-27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b="0" spc="15" dirty="0">
                <a:solidFill>
                  <a:srgbClr val="252525"/>
                </a:solidFill>
                <a:latin typeface="Verdana"/>
                <a:cs typeface="Verdana"/>
              </a:rPr>
              <a:t>agenda(Join</a:t>
            </a:r>
            <a:r>
              <a:rPr b="0" spc="20" dirty="0">
                <a:solidFill>
                  <a:srgbClr val="252525"/>
                </a:solidFill>
                <a:latin typeface="Verdana"/>
                <a:cs typeface="Verdana"/>
              </a:rPr>
              <a:t>s</a:t>
            </a:r>
            <a:r>
              <a:rPr b="0" spc="-26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b="0" spc="-114" dirty="0">
                <a:solidFill>
                  <a:srgbClr val="252525"/>
                </a:solidFill>
                <a:latin typeface="Verdana"/>
                <a:cs typeface="Verdana"/>
              </a:rPr>
              <a:t>i</a:t>
            </a:r>
            <a:r>
              <a:rPr b="0" spc="-245" dirty="0">
                <a:solidFill>
                  <a:srgbClr val="252525"/>
                </a:solidFill>
                <a:latin typeface="Verdana"/>
                <a:cs typeface="Verdana"/>
              </a:rPr>
              <a:t>n </a:t>
            </a:r>
            <a:r>
              <a:rPr b="0" spc="55" dirty="0">
                <a:solidFill>
                  <a:srgbClr val="252525"/>
                </a:solidFill>
                <a:latin typeface="Verdana"/>
                <a:cs typeface="Verdana"/>
              </a:rPr>
              <a:t>database)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4817" y="1194180"/>
            <a:ext cx="4834890" cy="532765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2211070">
              <a:lnSpc>
                <a:spcPct val="100000"/>
              </a:lnSpc>
              <a:spcBef>
                <a:spcPts val="1140"/>
              </a:spcBef>
            </a:pPr>
            <a:r>
              <a:rPr sz="3000" spc="-33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3000" spc="-55" dirty="0">
                <a:solidFill>
                  <a:srgbClr val="404040"/>
                </a:solidFill>
                <a:latin typeface="Verdana"/>
                <a:cs typeface="Verdana"/>
              </a:rPr>
              <a:t>Natural</a:t>
            </a:r>
            <a:r>
              <a:rPr sz="3000" spc="-2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000" spc="-20" dirty="0">
                <a:solidFill>
                  <a:srgbClr val="404040"/>
                </a:solidFill>
                <a:latin typeface="Verdana"/>
                <a:cs typeface="Verdana"/>
              </a:rPr>
              <a:t>Join</a:t>
            </a:r>
            <a:endParaRPr sz="3000">
              <a:latin typeface="Verdana"/>
              <a:cs typeface="Verdana"/>
            </a:endParaRPr>
          </a:p>
          <a:p>
            <a:pPr marL="2668270">
              <a:lnSpc>
                <a:spcPct val="100000"/>
              </a:lnSpc>
              <a:spcBef>
                <a:spcPts val="625"/>
              </a:spcBef>
            </a:pPr>
            <a:r>
              <a:rPr sz="1800" spc="-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1800" spc="-33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nn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229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Jo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endParaRPr sz="1800">
              <a:latin typeface="Verdana"/>
              <a:cs typeface="Verdana"/>
            </a:endParaRPr>
          </a:p>
          <a:p>
            <a:pPr marL="2211070">
              <a:lnSpc>
                <a:spcPct val="100000"/>
              </a:lnSpc>
              <a:spcBef>
                <a:spcPts val="575"/>
              </a:spcBef>
            </a:pPr>
            <a:r>
              <a:rPr sz="3000" spc="-33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3000" spc="-125" dirty="0">
                <a:solidFill>
                  <a:srgbClr val="404040"/>
                </a:solidFill>
                <a:latin typeface="Verdana"/>
                <a:cs typeface="Verdana"/>
              </a:rPr>
              <a:t>Equ</a:t>
            </a:r>
            <a:r>
              <a:rPr sz="3000" spc="-5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300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000" spc="-20" dirty="0">
                <a:solidFill>
                  <a:srgbClr val="404040"/>
                </a:solidFill>
                <a:latin typeface="Verdana"/>
                <a:cs typeface="Verdana"/>
              </a:rPr>
              <a:t>Join</a:t>
            </a:r>
            <a:endParaRPr sz="3000">
              <a:latin typeface="Verdana"/>
              <a:cs typeface="Verdana"/>
            </a:endParaRPr>
          </a:p>
          <a:p>
            <a:pPr marL="2668270">
              <a:lnSpc>
                <a:spcPct val="100000"/>
              </a:lnSpc>
              <a:spcBef>
                <a:spcPts val="625"/>
              </a:spcBef>
            </a:pPr>
            <a:r>
              <a:rPr sz="180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1800" spc="-36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15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404040"/>
                </a:solidFill>
                <a:latin typeface="Verdana"/>
                <a:cs typeface="Verdana"/>
              </a:rPr>
              <a:t>J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endParaRPr sz="1800">
              <a:latin typeface="Verdana"/>
              <a:cs typeface="Verdana"/>
            </a:endParaRPr>
          </a:p>
          <a:p>
            <a:pPr marL="2211070">
              <a:lnSpc>
                <a:spcPct val="100000"/>
              </a:lnSpc>
              <a:spcBef>
                <a:spcPts val="575"/>
              </a:spcBef>
            </a:pPr>
            <a:r>
              <a:rPr sz="3000" spc="-33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3000" spc="-220" dirty="0">
                <a:solidFill>
                  <a:srgbClr val="404040"/>
                </a:solidFill>
                <a:latin typeface="Verdana"/>
                <a:cs typeface="Verdana"/>
              </a:rPr>
              <a:t>Sem</a:t>
            </a:r>
            <a:r>
              <a:rPr sz="3000" spc="-8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300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000" spc="-20" dirty="0">
                <a:solidFill>
                  <a:srgbClr val="404040"/>
                </a:solidFill>
                <a:latin typeface="Verdana"/>
                <a:cs typeface="Verdana"/>
              </a:rPr>
              <a:t>Join</a:t>
            </a:r>
            <a:endParaRPr sz="3000">
              <a:latin typeface="Verdana"/>
              <a:cs typeface="Verdana"/>
            </a:endParaRPr>
          </a:p>
          <a:p>
            <a:pPr marL="2668270">
              <a:lnSpc>
                <a:spcPct val="100000"/>
              </a:lnSpc>
              <a:spcBef>
                <a:spcPts val="625"/>
              </a:spcBef>
            </a:pPr>
            <a:r>
              <a:rPr sz="1800" spc="-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1800" spc="12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i </a:t>
            </a:r>
            <a:r>
              <a:rPr sz="1800" spc="55" dirty="0">
                <a:solidFill>
                  <a:srgbClr val="404040"/>
                </a:solidFill>
                <a:latin typeface="Verdana"/>
                <a:cs typeface="Verdana"/>
              </a:rPr>
              <a:t>J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endParaRPr sz="1800">
              <a:latin typeface="Verdana"/>
              <a:cs typeface="Verdana"/>
            </a:endParaRPr>
          </a:p>
          <a:p>
            <a:pPr marL="2211070">
              <a:lnSpc>
                <a:spcPct val="100000"/>
              </a:lnSpc>
              <a:spcBef>
                <a:spcPts val="575"/>
              </a:spcBef>
            </a:pPr>
            <a:r>
              <a:rPr sz="3000" spc="-32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3000" spc="-140" dirty="0">
                <a:solidFill>
                  <a:srgbClr val="404040"/>
                </a:solidFill>
                <a:latin typeface="Verdana"/>
                <a:cs typeface="Verdana"/>
              </a:rPr>
              <a:t>Cross</a:t>
            </a:r>
            <a:r>
              <a:rPr sz="3000" spc="-2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000" spc="-20" dirty="0">
                <a:solidFill>
                  <a:srgbClr val="404040"/>
                </a:solidFill>
                <a:latin typeface="Verdana"/>
                <a:cs typeface="Verdana"/>
              </a:rPr>
              <a:t>Join</a:t>
            </a:r>
            <a:endParaRPr sz="3000">
              <a:latin typeface="Verdana"/>
              <a:cs typeface="Verdana"/>
            </a:endParaRPr>
          </a:p>
          <a:p>
            <a:pPr marL="2668270">
              <a:lnSpc>
                <a:spcPct val="100000"/>
              </a:lnSpc>
              <a:spcBef>
                <a:spcPts val="625"/>
              </a:spcBef>
            </a:pPr>
            <a:r>
              <a:rPr sz="1900" spc="-10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1900" spc="-40" dirty="0">
                <a:solidFill>
                  <a:srgbClr val="404040"/>
                </a:solidFill>
                <a:latin typeface="Verdana"/>
                <a:cs typeface="Verdana"/>
              </a:rPr>
              <a:t>Oute</a:t>
            </a:r>
            <a:r>
              <a:rPr sz="1900" spc="-2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9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Verdana"/>
                <a:cs typeface="Verdana"/>
              </a:rPr>
              <a:t>Jo</a:t>
            </a:r>
            <a:r>
              <a:rPr sz="190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900" spc="-5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endParaRPr sz="1900">
              <a:latin typeface="Verdana"/>
              <a:cs typeface="Verdana"/>
            </a:endParaRPr>
          </a:p>
          <a:p>
            <a:pPr marL="3126105">
              <a:lnSpc>
                <a:spcPct val="100000"/>
              </a:lnSpc>
              <a:spcBef>
                <a:spcPts val="605"/>
              </a:spcBef>
            </a:pPr>
            <a:r>
              <a:rPr sz="1500" spc="-16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1500" spc="60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1500" spc="-50" dirty="0">
                <a:solidFill>
                  <a:srgbClr val="404040"/>
                </a:solidFill>
                <a:latin typeface="Verdana"/>
                <a:cs typeface="Verdana"/>
              </a:rPr>
              <a:t>Left</a:t>
            </a:r>
            <a:r>
              <a:rPr sz="15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4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500" spc="35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1500" spc="-8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500" spc="-55" dirty="0">
                <a:solidFill>
                  <a:srgbClr val="404040"/>
                </a:solidFill>
                <a:latin typeface="Verdana"/>
                <a:cs typeface="Verdana"/>
              </a:rPr>
              <a:t>er</a:t>
            </a:r>
            <a:r>
              <a:rPr sz="15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404040"/>
                </a:solidFill>
                <a:latin typeface="Verdana"/>
                <a:cs typeface="Verdana"/>
              </a:rPr>
              <a:t>Jo</a:t>
            </a:r>
            <a:r>
              <a:rPr sz="1500" spc="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500" spc="-3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endParaRPr sz="1500">
              <a:latin typeface="Verdana"/>
              <a:cs typeface="Verdana"/>
            </a:endParaRPr>
          </a:p>
          <a:p>
            <a:pPr marL="3126105">
              <a:lnSpc>
                <a:spcPct val="100000"/>
              </a:lnSpc>
              <a:spcBef>
                <a:spcPts val="600"/>
              </a:spcBef>
            </a:pPr>
            <a:r>
              <a:rPr sz="1500" spc="-16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1500" spc="60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1500" spc="-17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500" spc="-6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500" spc="20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1500" spc="15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500" spc="-8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5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4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500" spc="35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1500" spc="-8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500" spc="-55" dirty="0">
                <a:solidFill>
                  <a:srgbClr val="404040"/>
                </a:solidFill>
                <a:latin typeface="Verdana"/>
                <a:cs typeface="Verdana"/>
              </a:rPr>
              <a:t>er</a:t>
            </a:r>
            <a:r>
              <a:rPr sz="15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404040"/>
                </a:solidFill>
                <a:latin typeface="Verdana"/>
                <a:cs typeface="Verdana"/>
              </a:rPr>
              <a:t>Jo</a:t>
            </a:r>
            <a:r>
              <a:rPr sz="1500" spc="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500" spc="-3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endParaRPr sz="1500">
              <a:latin typeface="Verdana"/>
              <a:cs typeface="Verdana"/>
            </a:endParaRPr>
          </a:p>
          <a:p>
            <a:pPr marL="3126105">
              <a:lnSpc>
                <a:spcPct val="100000"/>
              </a:lnSpc>
              <a:spcBef>
                <a:spcPts val="600"/>
              </a:spcBef>
            </a:pPr>
            <a:r>
              <a:rPr sz="1500" spc="-16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1500" spc="60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1500" spc="-90" dirty="0">
                <a:solidFill>
                  <a:srgbClr val="404040"/>
                </a:solidFill>
                <a:latin typeface="Verdana"/>
                <a:cs typeface="Verdana"/>
              </a:rPr>
              <a:t>Fu</a:t>
            </a:r>
            <a:r>
              <a:rPr sz="1500" spc="-10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500" spc="-114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5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4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500" spc="35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1500" spc="-8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500" spc="-55" dirty="0">
                <a:solidFill>
                  <a:srgbClr val="404040"/>
                </a:solidFill>
                <a:latin typeface="Verdana"/>
                <a:cs typeface="Verdana"/>
              </a:rPr>
              <a:t>er</a:t>
            </a:r>
            <a:r>
              <a:rPr sz="15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404040"/>
                </a:solidFill>
                <a:latin typeface="Verdana"/>
                <a:cs typeface="Verdana"/>
              </a:rPr>
              <a:t>Jo</a:t>
            </a:r>
            <a:r>
              <a:rPr sz="1500" spc="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500" spc="-3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endParaRPr sz="1500">
              <a:latin typeface="Verdana"/>
              <a:cs typeface="Verdana"/>
            </a:endParaRPr>
          </a:p>
          <a:p>
            <a:pPr marL="2211070">
              <a:lnSpc>
                <a:spcPct val="100000"/>
              </a:lnSpc>
              <a:spcBef>
                <a:spcPts val="575"/>
              </a:spcBef>
            </a:pPr>
            <a:r>
              <a:rPr sz="3000" spc="-33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3000" spc="-204" dirty="0">
                <a:solidFill>
                  <a:srgbClr val="404040"/>
                </a:solidFill>
                <a:latin typeface="Verdana"/>
                <a:cs typeface="Verdana"/>
              </a:rPr>
              <a:t>Sel</a:t>
            </a:r>
            <a:r>
              <a:rPr sz="3000" spc="-135" dirty="0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sz="3000" spc="-2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000" spc="-20" dirty="0">
                <a:solidFill>
                  <a:srgbClr val="404040"/>
                </a:solidFill>
                <a:latin typeface="Verdana"/>
                <a:cs typeface="Verdana"/>
              </a:rPr>
              <a:t>Join</a:t>
            </a: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900" spc="-5" dirty="0">
                <a:solidFill>
                  <a:srgbClr val="888888"/>
                </a:solidFill>
                <a:latin typeface="Verdana"/>
                <a:cs typeface="Verdana"/>
              </a:rPr>
              <a:t>Da</a:t>
            </a:r>
            <a:r>
              <a:rPr sz="900" spc="-10" dirty="0">
                <a:solidFill>
                  <a:srgbClr val="888888"/>
                </a:solidFill>
                <a:latin typeface="Verdana"/>
                <a:cs typeface="Verdana"/>
              </a:rPr>
              <a:t>t</a:t>
            </a:r>
            <a:r>
              <a:rPr sz="900" spc="65" dirty="0">
                <a:solidFill>
                  <a:srgbClr val="888888"/>
                </a:solidFill>
                <a:latin typeface="Verdana"/>
                <a:cs typeface="Verdana"/>
              </a:rPr>
              <a:t>a</a:t>
            </a:r>
            <a:r>
              <a:rPr sz="900" spc="55" dirty="0">
                <a:solidFill>
                  <a:srgbClr val="888888"/>
                </a:solidFill>
                <a:latin typeface="Verdana"/>
                <a:cs typeface="Verdana"/>
              </a:rPr>
              <a:t>ba</a:t>
            </a:r>
            <a:r>
              <a:rPr sz="900" spc="-40" dirty="0">
                <a:solidFill>
                  <a:srgbClr val="888888"/>
                </a:solidFill>
                <a:latin typeface="Verdana"/>
                <a:cs typeface="Verdana"/>
              </a:rPr>
              <a:t>se</a:t>
            </a:r>
            <a:r>
              <a:rPr sz="900" spc="-65" dirty="0">
                <a:solidFill>
                  <a:srgbClr val="888888"/>
                </a:solidFill>
                <a:latin typeface="Verdana"/>
                <a:cs typeface="Verdana"/>
              </a:rPr>
              <a:t> </a:t>
            </a:r>
            <a:r>
              <a:rPr sz="900" spc="45" dirty="0">
                <a:solidFill>
                  <a:srgbClr val="888888"/>
                </a:solidFill>
                <a:latin typeface="Verdana"/>
                <a:cs typeface="Verdana"/>
              </a:rPr>
              <a:t>Mana</a:t>
            </a:r>
            <a:r>
              <a:rPr sz="900" spc="35" dirty="0">
                <a:solidFill>
                  <a:srgbClr val="888888"/>
                </a:solidFill>
                <a:latin typeface="Verdana"/>
                <a:cs typeface="Verdana"/>
              </a:rPr>
              <a:t>g</a:t>
            </a:r>
            <a:r>
              <a:rPr sz="900" spc="45" dirty="0">
                <a:solidFill>
                  <a:srgbClr val="888888"/>
                </a:solidFill>
                <a:latin typeface="Verdana"/>
                <a:cs typeface="Verdana"/>
              </a:rPr>
              <a:t>e</a:t>
            </a:r>
            <a:r>
              <a:rPr sz="900" spc="-55" dirty="0">
                <a:solidFill>
                  <a:srgbClr val="888888"/>
                </a:solidFill>
                <a:latin typeface="Verdana"/>
                <a:cs typeface="Verdana"/>
              </a:rPr>
              <a:t>m</a:t>
            </a:r>
            <a:r>
              <a:rPr sz="900" spc="45" dirty="0">
                <a:solidFill>
                  <a:srgbClr val="888888"/>
                </a:solidFill>
                <a:latin typeface="Verdana"/>
                <a:cs typeface="Verdana"/>
              </a:rPr>
              <a:t>e</a:t>
            </a:r>
            <a:r>
              <a:rPr sz="900" spc="-25" dirty="0">
                <a:solidFill>
                  <a:srgbClr val="888888"/>
                </a:solidFill>
                <a:latin typeface="Verdana"/>
                <a:cs typeface="Verdana"/>
              </a:rPr>
              <a:t>n</a:t>
            </a:r>
            <a:r>
              <a:rPr sz="900" spc="-50" dirty="0">
                <a:solidFill>
                  <a:srgbClr val="888888"/>
                </a:solidFill>
                <a:latin typeface="Verdana"/>
                <a:cs typeface="Verdana"/>
              </a:rPr>
              <a:t>t</a:t>
            </a:r>
            <a:r>
              <a:rPr sz="900" spc="-60" dirty="0">
                <a:solidFill>
                  <a:srgbClr val="888888"/>
                </a:solidFill>
                <a:latin typeface="Verdana"/>
                <a:cs typeface="Verdana"/>
              </a:rPr>
              <a:t> </a:t>
            </a:r>
            <a:r>
              <a:rPr sz="900" spc="-175" dirty="0">
                <a:solidFill>
                  <a:srgbClr val="888888"/>
                </a:solidFill>
                <a:latin typeface="Verdana"/>
                <a:cs typeface="Verdana"/>
              </a:rPr>
              <a:t>S</a:t>
            </a:r>
            <a:r>
              <a:rPr sz="900" spc="-90" dirty="0">
                <a:solidFill>
                  <a:srgbClr val="888888"/>
                </a:solidFill>
                <a:latin typeface="Verdana"/>
                <a:cs typeface="Verdana"/>
              </a:rPr>
              <a:t>ys</a:t>
            </a:r>
            <a:r>
              <a:rPr sz="900" spc="-60" dirty="0">
                <a:solidFill>
                  <a:srgbClr val="888888"/>
                </a:solidFill>
                <a:latin typeface="Verdana"/>
                <a:cs typeface="Verdana"/>
              </a:rPr>
              <a:t>t</a:t>
            </a:r>
            <a:r>
              <a:rPr sz="900" spc="45" dirty="0">
                <a:solidFill>
                  <a:srgbClr val="888888"/>
                </a:solidFill>
                <a:latin typeface="Verdana"/>
                <a:cs typeface="Verdana"/>
              </a:rPr>
              <a:t>e</a:t>
            </a:r>
            <a:r>
              <a:rPr sz="900" spc="-55" dirty="0">
                <a:solidFill>
                  <a:srgbClr val="888888"/>
                </a:solidFill>
                <a:latin typeface="Verdana"/>
                <a:cs typeface="Verdana"/>
              </a:rPr>
              <a:t>m</a:t>
            </a:r>
            <a:r>
              <a:rPr sz="900" spc="-120" dirty="0">
                <a:solidFill>
                  <a:srgbClr val="888888"/>
                </a:solidFill>
                <a:latin typeface="Verdana"/>
                <a:cs typeface="Verdana"/>
              </a:rPr>
              <a:t>s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4767" y="799338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65" dirty="0">
                <a:solidFill>
                  <a:srgbClr val="FDFFFF"/>
                </a:solidFill>
                <a:latin typeface="Verdana"/>
                <a:cs typeface="Verdana"/>
              </a:rPr>
              <a:t>2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13D71-E5DC-4DC8-827D-1D78E1D6B82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Studiffy.com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1577339"/>
            <a:ext cx="2631948" cy="181660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000" y="1424939"/>
            <a:ext cx="1219200" cy="119633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60775" y="1071117"/>
            <a:ext cx="749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P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rson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61429" y="994917"/>
            <a:ext cx="418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</a:t>
            </a:r>
            <a:r>
              <a:rPr sz="1800" spc="-15" dirty="0">
                <a:latin typeface="Arial MT"/>
                <a:cs typeface="Arial MT"/>
              </a:rPr>
              <a:t>i</a:t>
            </a:r>
            <a:r>
              <a:rPr sz="1800" dirty="0">
                <a:latin typeface="Arial MT"/>
                <a:cs typeface="Arial MT"/>
              </a:rPr>
              <a:t>ty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37629" y="2824098"/>
            <a:ext cx="142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Person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X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City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91200" y="3329940"/>
            <a:ext cx="3657600" cy="256032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2A3996-41A6-4070-80BF-63FDBEBBB50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Studiffy.com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20116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245" dirty="0">
                <a:solidFill>
                  <a:srgbClr val="252525"/>
                </a:solidFill>
                <a:latin typeface="Verdana"/>
                <a:cs typeface="Verdana"/>
              </a:rPr>
              <a:t>Inne</a:t>
            </a:r>
            <a:r>
              <a:rPr b="0" spc="-180" dirty="0">
                <a:solidFill>
                  <a:srgbClr val="252525"/>
                </a:solidFill>
                <a:latin typeface="Verdana"/>
                <a:cs typeface="Verdana"/>
              </a:rPr>
              <a:t>r</a:t>
            </a:r>
            <a:r>
              <a:rPr b="0" spc="-27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b="0" spc="-180" dirty="0">
                <a:solidFill>
                  <a:srgbClr val="252525"/>
                </a:solidFill>
                <a:latin typeface="Verdana"/>
                <a:cs typeface="Verdana"/>
              </a:rPr>
              <a:t>join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47900" marR="1095375" indent="-342900">
              <a:lnSpc>
                <a:spcPct val="100000"/>
              </a:lnSpc>
              <a:spcBef>
                <a:spcPts val="105"/>
              </a:spcBef>
            </a:pPr>
            <a:r>
              <a:rPr spc="-6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pc="30" dirty="0"/>
              <a:t>An </a:t>
            </a:r>
            <a:r>
              <a:rPr b="1" spc="-85" dirty="0">
                <a:latin typeface="Tahoma"/>
                <a:cs typeface="Tahoma"/>
              </a:rPr>
              <a:t>inner </a:t>
            </a:r>
            <a:r>
              <a:rPr b="1" spc="-90" dirty="0">
                <a:latin typeface="Tahoma"/>
                <a:cs typeface="Tahoma"/>
              </a:rPr>
              <a:t>join </a:t>
            </a:r>
            <a:r>
              <a:rPr spc="-210" dirty="0"/>
              <a:t>is </a:t>
            </a:r>
            <a:r>
              <a:rPr spc="-15" dirty="0"/>
              <a:t>the </a:t>
            </a:r>
            <a:r>
              <a:rPr spc="-90" dirty="0"/>
              <a:t>most </a:t>
            </a:r>
            <a:r>
              <a:rPr spc="45" dirty="0"/>
              <a:t>common </a:t>
            </a:r>
            <a:r>
              <a:rPr spc="-100" dirty="0"/>
              <a:t>join </a:t>
            </a:r>
            <a:r>
              <a:rPr dirty="0"/>
              <a:t>operation </a:t>
            </a:r>
            <a:r>
              <a:rPr spc="-20" dirty="0"/>
              <a:t>used </a:t>
            </a:r>
            <a:r>
              <a:rPr spc="-105" dirty="0"/>
              <a:t>in </a:t>
            </a:r>
            <a:r>
              <a:rPr spc="-100" dirty="0"/>
              <a:t> </a:t>
            </a:r>
            <a:r>
              <a:rPr dirty="0"/>
              <a:t>applications</a:t>
            </a:r>
            <a:r>
              <a:rPr spc="-180" dirty="0"/>
              <a:t> </a:t>
            </a:r>
            <a:r>
              <a:rPr spc="80" dirty="0"/>
              <a:t>and</a:t>
            </a:r>
            <a:r>
              <a:rPr spc="-160" dirty="0"/>
              <a:t> </a:t>
            </a:r>
            <a:r>
              <a:rPr spc="125" dirty="0"/>
              <a:t>can</a:t>
            </a:r>
            <a:r>
              <a:rPr spc="-160" dirty="0"/>
              <a:t> </a:t>
            </a:r>
            <a:r>
              <a:rPr spc="110" dirty="0"/>
              <a:t>be</a:t>
            </a:r>
            <a:r>
              <a:rPr spc="-165" dirty="0"/>
              <a:t> </a:t>
            </a:r>
            <a:r>
              <a:rPr spc="25" dirty="0"/>
              <a:t>regarded</a:t>
            </a:r>
            <a:r>
              <a:rPr spc="-155" dirty="0"/>
              <a:t> </a:t>
            </a:r>
            <a:r>
              <a:rPr spc="-55" dirty="0"/>
              <a:t>as</a:t>
            </a:r>
            <a:r>
              <a:rPr spc="-165" dirty="0"/>
              <a:t> </a:t>
            </a:r>
            <a:r>
              <a:rPr spc="-15" dirty="0"/>
              <a:t>the</a:t>
            </a:r>
            <a:r>
              <a:rPr spc="-180" dirty="0"/>
              <a:t> </a:t>
            </a:r>
            <a:r>
              <a:rPr dirty="0"/>
              <a:t>default</a:t>
            </a:r>
            <a:r>
              <a:rPr spc="-190" dirty="0"/>
              <a:t> </a:t>
            </a:r>
            <a:r>
              <a:rPr spc="-80" dirty="0"/>
              <a:t>join-type.</a:t>
            </a:r>
          </a:p>
          <a:p>
            <a:pPr marL="1905000">
              <a:lnSpc>
                <a:spcPct val="100000"/>
              </a:lnSpc>
              <a:spcBef>
                <a:spcPts val="1080"/>
              </a:spcBef>
              <a:tabLst>
                <a:tab pos="2317750" algn="l"/>
              </a:tabLst>
            </a:pPr>
            <a:r>
              <a:rPr spc="-6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pc="-125" dirty="0"/>
              <a:t>Inner</a:t>
            </a:r>
            <a:r>
              <a:rPr spc="-175" dirty="0"/>
              <a:t> </a:t>
            </a:r>
            <a:r>
              <a:rPr spc="-100" dirty="0"/>
              <a:t>join</a:t>
            </a:r>
            <a:r>
              <a:rPr spc="-130" dirty="0"/>
              <a:t> </a:t>
            </a:r>
            <a:r>
              <a:rPr dirty="0"/>
              <a:t>creates</a:t>
            </a:r>
            <a:r>
              <a:rPr spc="-175" dirty="0"/>
              <a:t> </a:t>
            </a:r>
            <a:r>
              <a:rPr spc="165" dirty="0"/>
              <a:t>a</a:t>
            </a:r>
            <a:r>
              <a:rPr spc="-155" dirty="0"/>
              <a:t> </a:t>
            </a:r>
            <a:r>
              <a:rPr spc="30" dirty="0"/>
              <a:t>new</a:t>
            </a:r>
            <a:r>
              <a:rPr spc="-155" dirty="0"/>
              <a:t> </a:t>
            </a:r>
            <a:r>
              <a:rPr spc="-120" dirty="0"/>
              <a:t>result</a:t>
            </a:r>
            <a:r>
              <a:rPr spc="-185" dirty="0"/>
              <a:t> </a:t>
            </a:r>
            <a:r>
              <a:rPr spc="25" dirty="0"/>
              <a:t>table</a:t>
            </a:r>
            <a:r>
              <a:rPr spc="-190" dirty="0"/>
              <a:t> </a:t>
            </a:r>
            <a:r>
              <a:rPr dirty="0"/>
              <a:t>by</a:t>
            </a:r>
            <a:r>
              <a:rPr spc="-150" dirty="0"/>
              <a:t> </a:t>
            </a:r>
            <a:r>
              <a:rPr spc="10" dirty="0"/>
              <a:t>combining</a:t>
            </a:r>
            <a:r>
              <a:rPr spc="-140" dirty="0"/>
              <a:t> </a:t>
            </a:r>
            <a:r>
              <a:rPr spc="5" dirty="0"/>
              <a:t>column</a:t>
            </a:r>
            <a:r>
              <a:rPr spc="-165" dirty="0"/>
              <a:t> </a:t>
            </a:r>
            <a:r>
              <a:rPr spc="-45" dirty="0"/>
              <a:t>values</a:t>
            </a:r>
            <a:r>
              <a:rPr spc="-180" dirty="0"/>
              <a:t> </a:t>
            </a:r>
            <a:r>
              <a:rPr spc="10" dirty="0"/>
              <a:t>of</a:t>
            </a:r>
          </a:p>
          <a:p>
            <a:pPr marL="2247900">
              <a:lnSpc>
                <a:spcPct val="100000"/>
              </a:lnSpc>
            </a:pPr>
            <a:r>
              <a:rPr spc="5" dirty="0"/>
              <a:t>two</a:t>
            </a:r>
            <a:r>
              <a:rPr spc="-185" dirty="0"/>
              <a:t> </a:t>
            </a:r>
            <a:r>
              <a:rPr spc="-25" dirty="0"/>
              <a:t>tables</a:t>
            </a:r>
            <a:r>
              <a:rPr spc="-204" dirty="0"/>
              <a:t> </a:t>
            </a:r>
            <a:r>
              <a:rPr spc="-50" dirty="0"/>
              <a:t>(A</a:t>
            </a:r>
            <a:r>
              <a:rPr spc="-110" dirty="0"/>
              <a:t> </a:t>
            </a:r>
            <a:r>
              <a:rPr spc="80" dirty="0"/>
              <a:t>and</a:t>
            </a:r>
            <a:r>
              <a:rPr spc="-160" dirty="0"/>
              <a:t> </a:t>
            </a:r>
            <a:r>
              <a:rPr spc="-200" dirty="0"/>
              <a:t>B)</a:t>
            </a:r>
            <a:r>
              <a:rPr spc="-160" dirty="0"/>
              <a:t> </a:t>
            </a:r>
            <a:r>
              <a:rPr spc="45" dirty="0"/>
              <a:t>based</a:t>
            </a:r>
            <a:r>
              <a:rPr spc="-175" dirty="0"/>
              <a:t> </a:t>
            </a:r>
            <a:r>
              <a:rPr spc="30" dirty="0"/>
              <a:t>upon</a:t>
            </a:r>
            <a:r>
              <a:rPr spc="-165" dirty="0"/>
              <a:t> </a:t>
            </a:r>
            <a:r>
              <a:rPr spc="-10" dirty="0"/>
              <a:t>the</a:t>
            </a:r>
            <a:r>
              <a:rPr spc="-175" dirty="0"/>
              <a:t> </a:t>
            </a:r>
            <a:r>
              <a:rPr spc="-30" dirty="0"/>
              <a:t>join-predicate.</a:t>
            </a:r>
          </a:p>
          <a:p>
            <a:pPr marL="2247900" marR="140970" indent="-342900">
              <a:lnSpc>
                <a:spcPct val="100000"/>
              </a:lnSpc>
              <a:spcBef>
                <a:spcPts val="1080"/>
              </a:spcBef>
            </a:pPr>
            <a:r>
              <a:rPr spc="-6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pc="-105" dirty="0"/>
              <a:t>The </a:t>
            </a:r>
            <a:r>
              <a:rPr spc="-40" dirty="0"/>
              <a:t>query </a:t>
            </a:r>
            <a:r>
              <a:rPr spc="20" dirty="0"/>
              <a:t>compares </a:t>
            </a:r>
            <a:r>
              <a:rPr spc="120" dirty="0"/>
              <a:t>each </a:t>
            </a:r>
            <a:r>
              <a:rPr spc="-45" dirty="0"/>
              <a:t>row </a:t>
            </a:r>
            <a:r>
              <a:rPr spc="10" dirty="0"/>
              <a:t>of </a:t>
            </a:r>
            <a:r>
              <a:rPr spc="114" dirty="0"/>
              <a:t>A </a:t>
            </a:r>
            <a:r>
              <a:rPr spc="-70" dirty="0"/>
              <a:t>with </a:t>
            </a:r>
            <a:r>
              <a:rPr spc="120" dirty="0"/>
              <a:t>each </a:t>
            </a:r>
            <a:r>
              <a:rPr spc="-45" dirty="0"/>
              <a:t>row </a:t>
            </a:r>
            <a:r>
              <a:rPr spc="10" dirty="0"/>
              <a:t>of </a:t>
            </a:r>
            <a:r>
              <a:rPr spc="-225" dirty="0"/>
              <a:t>B </a:t>
            </a:r>
            <a:r>
              <a:rPr spc="-5" dirty="0"/>
              <a:t>to </a:t>
            </a:r>
            <a:r>
              <a:rPr spc="-40" dirty="0"/>
              <a:t>find </a:t>
            </a:r>
            <a:r>
              <a:rPr spc="-45" dirty="0"/>
              <a:t>all </a:t>
            </a:r>
            <a:r>
              <a:rPr spc="-40" dirty="0"/>
              <a:t> </a:t>
            </a:r>
            <a:r>
              <a:rPr spc="-35" dirty="0"/>
              <a:t>pair</a:t>
            </a:r>
            <a:r>
              <a:rPr spc="-265" dirty="0"/>
              <a:t>s</a:t>
            </a:r>
            <a:r>
              <a:rPr spc="-165" dirty="0"/>
              <a:t> </a:t>
            </a:r>
            <a:r>
              <a:rPr spc="10" dirty="0"/>
              <a:t>of</a:t>
            </a:r>
            <a:r>
              <a:rPr spc="-160" dirty="0"/>
              <a:t> </a:t>
            </a:r>
            <a:r>
              <a:rPr spc="-265" dirty="0"/>
              <a:t>r</a:t>
            </a:r>
            <a:r>
              <a:rPr spc="-50" dirty="0"/>
              <a:t>ows</a:t>
            </a:r>
            <a:r>
              <a:rPr spc="-165" dirty="0"/>
              <a:t> </a:t>
            </a:r>
            <a:r>
              <a:rPr dirty="0"/>
              <a:t>whic</a:t>
            </a:r>
            <a:r>
              <a:rPr spc="10" dirty="0"/>
              <a:t>h</a:t>
            </a:r>
            <a:r>
              <a:rPr spc="-145" dirty="0"/>
              <a:t> </a:t>
            </a:r>
            <a:r>
              <a:rPr spc="-85" dirty="0"/>
              <a:t>sa</a:t>
            </a:r>
            <a:r>
              <a:rPr spc="-40" dirty="0"/>
              <a:t>t</a:t>
            </a:r>
            <a:r>
              <a:rPr spc="-175" dirty="0"/>
              <a:t>is</a:t>
            </a:r>
            <a:r>
              <a:rPr spc="-160" dirty="0"/>
              <a:t>f</a:t>
            </a:r>
            <a:r>
              <a:rPr spc="-110" dirty="0"/>
              <a:t>y</a:t>
            </a:r>
            <a:r>
              <a:rPr spc="-195" dirty="0"/>
              <a:t> </a:t>
            </a:r>
            <a:r>
              <a:rPr spc="-100" dirty="0"/>
              <a:t>t</a:t>
            </a:r>
            <a:r>
              <a:rPr spc="30" dirty="0"/>
              <a:t>he</a:t>
            </a:r>
            <a:r>
              <a:rPr spc="-175" dirty="0"/>
              <a:t> </a:t>
            </a:r>
            <a:r>
              <a:rPr spc="-135" dirty="0"/>
              <a:t>jo</a:t>
            </a:r>
            <a:r>
              <a:rPr spc="-85" dirty="0"/>
              <a:t>i</a:t>
            </a:r>
            <a:r>
              <a:rPr spc="-30" dirty="0"/>
              <a:t>n</a:t>
            </a:r>
            <a:r>
              <a:rPr spc="-254" dirty="0"/>
              <a:t>-</a:t>
            </a:r>
            <a:r>
              <a:rPr spc="-15" dirty="0"/>
              <a:t>predi</a:t>
            </a:r>
            <a:r>
              <a:rPr spc="114" dirty="0"/>
              <a:t>ca</a:t>
            </a:r>
            <a:r>
              <a:rPr spc="90" dirty="0"/>
              <a:t>t</a:t>
            </a:r>
            <a:r>
              <a:rPr spc="-35" dirty="0"/>
              <a:t>e.</a:t>
            </a:r>
            <a:r>
              <a:rPr spc="-160" dirty="0"/>
              <a:t> </a:t>
            </a:r>
            <a:r>
              <a:rPr spc="-125" dirty="0"/>
              <a:t>W</a:t>
            </a:r>
            <a:r>
              <a:rPr spc="30" dirty="0"/>
              <a:t>he</a:t>
            </a:r>
            <a:r>
              <a:rPr spc="-45" dirty="0"/>
              <a:t>n</a:t>
            </a:r>
            <a:r>
              <a:rPr spc="-105" dirty="0"/>
              <a:t> </a:t>
            </a:r>
            <a:r>
              <a:rPr spc="-100" dirty="0"/>
              <a:t>t</a:t>
            </a:r>
            <a:r>
              <a:rPr spc="30" dirty="0"/>
              <a:t>he</a:t>
            </a:r>
            <a:r>
              <a:rPr spc="-175" dirty="0"/>
              <a:t> </a:t>
            </a:r>
            <a:r>
              <a:rPr spc="-135" dirty="0"/>
              <a:t>jo</a:t>
            </a:r>
            <a:r>
              <a:rPr spc="-85" dirty="0"/>
              <a:t>i</a:t>
            </a:r>
            <a:r>
              <a:rPr spc="-30" dirty="0"/>
              <a:t>n</a:t>
            </a:r>
            <a:r>
              <a:rPr spc="-210" dirty="0"/>
              <a:t>-  </a:t>
            </a:r>
            <a:r>
              <a:rPr spc="40" dirty="0"/>
              <a:t>predicate</a:t>
            </a:r>
            <a:r>
              <a:rPr spc="-185" dirty="0"/>
              <a:t> </a:t>
            </a:r>
            <a:r>
              <a:rPr spc="-210" dirty="0"/>
              <a:t>is</a:t>
            </a:r>
            <a:r>
              <a:rPr spc="-145" dirty="0"/>
              <a:t> </a:t>
            </a:r>
            <a:r>
              <a:rPr spc="-85" dirty="0"/>
              <a:t>satisfied,</a:t>
            </a:r>
            <a:r>
              <a:rPr spc="-195" dirty="0"/>
              <a:t> </a:t>
            </a:r>
            <a:r>
              <a:rPr spc="5" dirty="0"/>
              <a:t>column</a:t>
            </a:r>
            <a:r>
              <a:rPr spc="-165" dirty="0"/>
              <a:t> </a:t>
            </a:r>
            <a:r>
              <a:rPr spc="-45" dirty="0"/>
              <a:t>values</a:t>
            </a:r>
            <a:r>
              <a:rPr spc="-185" dirty="0"/>
              <a:t> </a:t>
            </a:r>
            <a:r>
              <a:rPr spc="-80" dirty="0"/>
              <a:t>for</a:t>
            </a:r>
            <a:r>
              <a:rPr spc="-155" dirty="0"/>
              <a:t> </a:t>
            </a:r>
            <a:r>
              <a:rPr spc="120" dirty="0"/>
              <a:t>each</a:t>
            </a:r>
            <a:r>
              <a:rPr spc="-155" dirty="0"/>
              <a:t> </a:t>
            </a:r>
            <a:r>
              <a:rPr spc="65" dirty="0"/>
              <a:t>matched</a:t>
            </a:r>
            <a:r>
              <a:rPr spc="-190" dirty="0"/>
              <a:t> </a:t>
            </a:r>
            <a:r>
              <a:rPr spc="-35" dirty="0"/>
              <a:t>pair</a:t>
            </a:r>
            <a:r>
              <a:rPr spc="-155" dirty="0"/>
              <a:t> </a:t>
            </a:r>
            <a:r>
              <a:rPr spc="5" dirty="0"/>
              <a:t>of</a:t>
            </a:r>
            <a:r>
              <a:rPr spc="-155" dirty="0"/>
              <a:t> </a:t>
            </a:r>
            <a:r>
              <a:rPr spc="-105" dirty="0"/>
              <a:t>rows </a:t>
            </a:r>
            <a:r>
              <a:rPr spc="-690" dirty="0"/>
              <a:t> </a:t>
            </a:r>
            <a:r>
              <a:rPr spc="85" dirty="0"/>
              <a:t>o</a:t>
            </a:r>
            <a:r>
              <a:rPr spc="-75" dirty="0"/>
              <a:t>f</a:t>
            </a:r>
            <a:r>
              <a:rPr spc="-160" dirty="0"/>
              <a:t> </a:t>
            </a:r>
            <a:r>
              <a:rPr spc="114" dirty="0"/>
              <a:t>A</a:t>
            </a:r>
            <a:r>
              <a:rPr spc="-155" dirty="0"/>
              <a:t> </a:t>
            </a:r>
            <a:r>
              <a:rPr spc="155" dirty="0"/>
              <a:t>a</a:t>
            </a:r>
            <a:r>
              <a:rPr spc="40" dirty="0"/>
              <a:t>nd</a:t>
            </a:r>
            <a:r>
              <a:rPr spc="-155" dirty="0"/>
              <a:t> </a:t>
            </a:r>
            <a:r>
              <a:rPr spc="-220" dirty="0"/>
              <a:t>B</a:t>
            </a:r>
            <a:r>
              <a:rPr spc="-160" dirty="0"/>
              <a:t> </a:t>
            </a:r>
            <a:r>
              <a:rPr spc="-55" dirty="0"/>
              <a:t>a</a:t>
            </a:r>
            <a:r>
              <a:rPr spc="-45" dirty="0"/>
              <a:t>r</a:t>
            </a:r>
            <a:r>
              <a:rPr spc="110" dirty="0"/>
              <a:t>e</a:t>
            </a:r>
            <a:r>
              <a:rPr spc="-175" dirty="0"/>
              <a:t> </a:t>
            </a:r>
            <a:r>
              <a:rPr spc="160" dirty="0"/>
              <a:t>c</a:t>
            </a:r>
            <a:r>
              <a:rPr spc="180" dirty="0"/>
              <a:t>o</a:t>
            </a:r>
            <a:r>
              <a:rPr spc="15" dirty="0"/>
              <a:t>mbined</a:t>
            </a:r>
            <a:r>
              <a:rPr spc="-155" dirty="0"/>
              <a:t> </a:t>
            </a:r>
            <a:r>
              <a:rPr spc="-165" dirty="0"/>
              <a:t>i</a:t>
            </a:r>
            <a:r>
              <a:rPr spc="-95" dirty="0"/>
              <a:t>n</a:t>
            </a:r>
            <a:r>
              <a:rPr spc="-50" dirty="0"/>
              <a:t>t</a:t>
            </a:r>
            <a:r>
              <a:rPr spc="95" dirty="0"/>
              <a:t>o</a:t>
            </a:r>
            <a:r>
              <a:rPr spc="-170" dirty="0"/>
              <a:t> </a:t>
            </a:r>
            <a:r>
              <a:rPr spc="165" dirty="0"/>
              <a:t>a</a:t>
            </a:r>
            <a:r>
              <a:rPr spc="-170" dirty="0"/>
              <a:t> </a:t>
            </a:r>
            <a:r>
              <a:rPr spc="-135" dirty="0"/>
              <a:t>resu</a:t>
            </a:r>
            <a:r>
              <a:rPr spc="-60" dirty="0"/>
              <a:t>l</a:t>
            </a:r>
            <a:r>
              <a:rPr spc="-110" dirty="0"/>
              <a:t>t</a:t>
            </a:r>
            <a:r>
              <a:rPr spc="-185" dirty="0"/>
              <a:t> </a:t>
            </a:r>
            <a:r>
              <a:rPr spc="-65" dirty="0"/>
              <a:t>r</a:t>
            </a:r>
            <a:r>
              <a:rPr spc="-100" dirty="0"/>
              <a:t>o</a:t>
            </a:r>
            <a:r>
              <a:rPr spc="-80" dirty="0"/>
              <a:t>w.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14296-EF0B-4101-B693-CE3A2A921C4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Studiffy.com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17151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55" dirty="0">
                <a:solidFill>
                  <a:srgbClr val="252525"/>
                </a:solidFill>
                <a:latin typeface="Verdana"/>
                <a:cs typeface="Verdana"/>
              </a:rPr>
              <a:t>Equijoin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161158"/>
            <a:ext cx="854075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870585" indent="-342900">
              <a:lnSpc>
                <a:spcPct val="100000"/>
              </a:lnSpc>
              <a:spcBef>
                <a:spcPts val="105"/>
              </a:spcBef>
            </a:pPr>
            <a:r>
              <a:rPr sz="2000" spc="-6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2000" spc="380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An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b="1" spc="-65" dirty="0">
                <a:solidFill>
                  <a:srgbClr val="404040"/>
                </a:solidFill>
                <a:latin typeface="Tahoma"/>
                <a:cs typeface="Tahoma"/>
              </a:rPr>
              <a:t>equi-join</a:t>
            </a:r>
            <a:r>
              <a:rPr sz="2000" spc="-65" dirty="0">
                <a:solidFill>
                  <a:srgbClr val="404040"/>
                </a:solidFill>
                <a:latin typeface="Verdana"/>
                <a:cs typeface="Verdana"/>
              </a:rPr>
              <a:t>,</a:t>
            </a:r>
            <a:r>
              <a:rPr sz="20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/>
                <a:cs typeface="Verdana"/>
              </a:rPr>
              <a:t>also</a:t>
            </a:r>
            <a:r>
              <a:rPr sz="20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known</a:t>
            </a:r>
            <a:r>
              <a:rPr sz="20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/>
                <a:cs typeface="Verdana"/>
              </a:rPr>
              <a:t>as</a:t>
            </a:r>
            <a:r>
              <a:rPr sz="20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Verdana"/>
                <a:cs typeface="Verdana"/>
              </a:rPr>
              <a:t>an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b="1" spc="-70" dirty="0">
                <a:solidFill>
                  <a:srgbClr val="404040"/>
                </a:solidFill>
                <a:latin typeface="Tahoma"/>
                <a:cs typeface="Tahoma"/>
              </a:rPr>
              <a:t>equijoin</a:t>
            </a:r>
            <a:r>
              <a:rPr sz="2000" spc="-70" dirty="0">
                <a:solidFill>
                  <a:srgbClr val="404040"/>
                </a:solidFill>
                <a:latin typeface="Verdana"/>
                <a:cs typeface="Verdana"/>
              </a:rPr>
              <a:t>,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1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6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specific</a:t>
            </a:r>
            <a:r>
              <a:rPr sz="20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type</a:t>
            </a:r>
            <a:r>
              <a:rPr sz="20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comparator-based</a:t>
            </a:r>
            <a:r>
              <a:rPr sz="20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join,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spc="5" dirty="0">
                <a:solidFill>
                  <a:srgbClr val="404040"/>
                </a:solidFill>
                <a:latin typeface="Verdana"/>
                <a:cs typeface="Verdana"/>
              </a:rPr>
              <a:t>theta</a:t>
            </a:r>
            <a:r>
              <a:rPr sz="2000" i="1" spc="-20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spc="-114" dirty="0">
                <a:solidFill>
                  <a:srgbClr val="404040"/>
                </a:solidFill>
                <a:latin typeface="Verdana"/>
                <a:cs typeface="Verdana"/>
              </a:rPr>
              <a:t>join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,</a:t>
            </a:r>
            <a:r>
              <a:rPr sz="20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/>
                <a:cs typeface="Verdana"/>
              </a:rPr>
              <a:t>that</a:t>
            </a:r>
            <a:r>
              <a:rPr sz="20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uses</a:t>
            </a:r>
            <a:endParaRPr sz="20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2000" spc="-55" dirty="0">
                <a:solidFill>
                  <a:srgbClr val="404040"/>
                </a:solidFill>
                <a:latin typeface="Verdana"/>
                <a:cs typeface="Verdana"/>
              </a:rPr>
              <a:t>only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/>
                <a:cs typeface="Verdana"/>
              </a:rPr>
              <a:t>equality</a:t>
            </a:r>
            <a:r>
              <a:rPr sz="2000" spc="-1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comparisons</a:t>
            </a:r>
            <a:r>
              <a:rPr sz="20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join-predicate.</a:t>
            </a:r>
            <a:r>
              <a:rPr sz="20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Using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/>
                <a:cs typeface="Verdana"/>
              </a:rPr>
              <a:t>other</a:t>
            </a:r>
            <a:endParaRPr sz="20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2000" spc="16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2000" spc="18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000" spc="-40" dirty="0">
                <a:solidFill>
                  <a:srgbClr val="404040"/>
                </a:solidFill>
                <a:latin typeface="Verdana"/>
                <a:cs typeface="Verdana"/>
              </a:rPr>
              <a:t>mpar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000" spc="-75" dirty="0">
                <a:solidFill>
                  <a:srgbClr val="404040"/>
                </a:solidFill>
                <a:latin typeface="Verdana"/>
                <a:cs typeface="Verdana"/>
              </a:rPr>
              <a:t>son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pera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000" spc="8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000" spc="-260" dirty="0">
                <a:solidFill>
                  <a:srgbClr val="404040"/>
                </a:solidFill>
                <a:latin typeface="Verdana"/>
                <a:cs typeface="Verdana"/>
              </a:rPr>
              <a:t>rs</a:t>
            </a:r>
            <a:r>
              <a:rPr sz="20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15" dirty="0">
                <a:solidFill>
                  <a:srgbClr val="404040"/>
                </a:solidFill>
                <a:latin typeface="Verdana"/>
                <a:cs typeface="Verdana"/>
              </a:rPr>
              <a:t>(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such</a:t>
            </a:r>
            <a:r>
              <a:rPr sz="20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-4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95" dirty="0">
                <a:solidFill>
                  <a:srgbClr val="404040"/>
                </a:solidFill>
                <a:latin typeface="Verdana"/>
                <a:cs typeface="Verdana"/>
              </a:rPr>
              <a:t>&lt;)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14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2000" spc="-75" dirty="0">
                <a:solidFill>
                  <a:srgbClr val="404040"/>
                </a:solidFill>
                <a:latin typeface="Verdana"/>
                <a:cs typeface="Verdana"/>
              </a:rPr>
              <a:t>isquali</a:t>
            </a:r>
            <a:r>
              <a:rPr sz="2000" spc="-65" dirty="0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ie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20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6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jo</a:t>
            </a:r>
            <a:r>
              <a:rPr sz="2000" spc="-9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000" spc="-4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-4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20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6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20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Verdana"/>
                <a:cs typeface="Verdana"/>
              </a:rPr>
              <a:t>eq</a:t>
            </a:r>
            <a:r>
              <a:rPr sz="2000" spc="65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000" spc="-254" dirty="0">
                <a:solidFill>
                  <a:srgbClr val="404040"/>
                </a:solidFill>
                <a:latin typeface="Verdana"/>
                <a:cs typeface="Verdana"/>
              </a:rPr>
              <a:t>-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jo</a:t>
            </a:r>
            <a:r>
              <a:rPr sz="2000" spc="-9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n.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840D1-7C8A-47E0-A5FE-A3E7ECAA414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Studiffy.com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0344" y="533400"/>
            <a:ext cx="9706356" cy="604875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AA3E2B-AB5A-4525-BCDF-3EBB885AFE4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Studiffy.com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40874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50" dirty="0">
                <a:solidFill>
                  <a:srgbClr val="252525"/>
                </a:solidFill>
                <a:latin typeface="Verdana"/>
                <a:cs typeface="Verdana"/>
              </a:rPr>
              <a:t>Equijoi</a:t>
            </a:r>
            <a:r>
              <a:rPr b="0" spc="-185" dirty="0">
                <a:solidFill>
                  <a:srgbClr val="252525"/>
                </a:solidFill>
                <a:latin typeface="Verdana"/>
                <a:cs typeface="Verdana"/>
              </a:rPr>
              <a:t>n</a:t>
            </a:r>
            <a:r>
              <a:rPr b="0" spc="-26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b="0" spc="-125" dirty="0">
                <a:solidFill>
                  <a:srgbClr val="252525"/>
                </a:solidFill>
                <a:latin typeface="Verdana"/>
                <a:cs typeface="Verdana"/>
              </a:rPr>
              <a:t>(Example)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92323" y="2311907"/>
            <a:ext cx="7696200" cy="4038600"/>
            <a:chOff x="2592323" y="2311907"/>
            <a:chExt cx="7696200" cy="4038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2323" y="2311907"/>
              <a:ext cx="5410200" cy="12192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92323" y="3454907"/>
              <a:ext cx="5410200" cy="990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2323" y="4445507"/>
              <a:ext cx="7696200" cy="1905000"/>
            </a:xfrm>
            <a:prstGeom prst="rect">
              <a:avLst/>
            </a:prstGeom>
          </p:spPr>
        </p:pic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34A10CD-AAC1-4018-AFF6-C6CF2DF7B07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Studiffy.com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394" y="368934"/>
            <a:ext cx="1312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>
                <a:solidFill>
                  <a:srgbClr val="252525"/>
                </a:solidFill>
              </a:rPr>
              <a:t>θ</a:t>
            </a:r>
            <a:r>
              <a:rPr spc="-45" dirty="0">
                <a:solidFill>
                  <a:srgbClr val="252525"/>
                </a:solidFill>
              </a:rPr>
              <a:t>-</a:t>
            </a:r>
            <a:r>
              <a:rPr spc="-165" dirty="0">
                <a:solidFill>
                  <a:srgbClr val="252525"/>
                </a:solidFill>
              </a:rPr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90394" y="1336928"/>
            <a:ext cx="8646160" cy="2482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Consider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tables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i="1" spc="40" dirty="0">
                <a:solidFill>
                  <a:srgbClr val="404040"/>
                </a:solidFill>
                <a:latin typeface="Verdana"/>
                <a:cs typeface="Verdana"/>
              </a:rPr>
              <a:t>Car</a:t>
            </a:r>
            <a:r>
              <a:rPr sz="1800" i="1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i="1" spc="-25" dirty="0">
                <a:solidFill>
                  <a:srgbClr val="404040"/>
                </a:solidFill>
                <a:latin typeface="Verdana"/>
                <a:cs typeface="Verdana"/>
              </a:rPr>
              <a:t>Boat</a:t>
            </a:r>
            <a:r>
              <a:rPr sz="1800" i="1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which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list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models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cars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boats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their </a:t>
            </a:r>
            <a:r>
              <a:rPr sz="1800" spc="-6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respective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prices.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  <a:tabLst>
                <a:tab pos="419734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Suppose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4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customer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wants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buy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4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car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4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boat,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but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she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does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not</a:t>
            </a:r>
            <a:endParaRPr sz="18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w</a:t>
            </a:r>
            <a:r>
              <a:rPr sz="1800" spc="14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11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mo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-229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90" dirty="0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14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800" spc="14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-229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7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00" spc="19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95" dirty="0">
                <a:solidFill>
                  <a:srgbClr val="404040"/>
                </a:solidFill>
                <a:latin typeface="Verdana"/>
                <a:cs typeface="Verdana"/>
              </a:rPr>
              <a:t>r.</a:t>
            </a:r>
            <a:endParaRPr sz="1800">
              <a:latin typeface="Verdana"/>
              <a:cs typeface="Verdana"/>
            </a:endParaRPr>
          </a:p>
          <a:p>
            <a:pPr marL="355600" marR="250190" indent="-343535">
              <a:lnSpc>
                <a:spcPct val="100000"/>
              </a:lnSpc>
              <a:spcBef>
                <a:spcPts val="1035"/>
              </a:spcBef>
              <a:tabLst>
                <a:tab pos="419734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	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θ-join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relation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i="1" spc="5" dirty="0">
                <a:solidFill>
                  <a:srgbClr val="404040"/>
                </a:solidFill>
                <a:latin typeface="Verdana"/>
                <a:cs typeface="Verdana"/>
              </a:rPr>
              <a:t>CarPrice</a:t>
            </a:r>
            <a:r>
              <a:rPr sz="1800" i="1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90" dirty="0">
                <a:solidFill>
                  <a:srgbClr val="404040"/>
                </a:solidFill>
                <a:latin typeface="Verdana"/>
                <a:cs typeface="Verdana"/>
              </a:rPr>
              <a:t>≥</a:t>
            </a:r>
            <a:r>
              <a:rPr sz="1800" spc="-409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i="1" spc="-15" dirty="0">
                <a:solidFill>
                  <a:srgbClr val="404040"/>
                </a:solidFill>
                <a:latin typeface="Verdana"/>
                <a:cs typeface="Verdana"/>
              </a:rPr>
              <a:t>BoatPrice</a:t>
            </a:r>
            <a:r>
              <a:rPr sz="1800" i="1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produces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4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table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with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all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possible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options.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0" dirty="0">
                <a:solidFill>
                  <a:srgbClr val="404040"/>
                </a:solidFill>
                <a:latin typeface="Verdana"/>
                <a:cs typeface="Verdana"/>
              </a:rPr>
              <a:t>If</a:t>
            </a:r>
            <a:r>
              <a:rPr sz="18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you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are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using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4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condition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where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attributes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are </a:t>
            </a:r>
            <a:r>
              <a:rPr sz="1800" spc="-6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/>
                <a:cs typeface="Verdana"/>
              </a:rPr>
              <a:t>equal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like </a:t>
            </a:r>
            <a:r>
              <a:rPr sz="1800" i="1" spc="-10" dirty="0">
                <a:solidFill>
                  <a:srgbClr val="404040"/>
                </a:solidFill>
                <a:latin typeface="Verdana"/>
                <a:cs typeface="Verdana"/>
              </a:rPr>
              <a:t>Price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condition 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may 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be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specified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as </a:t>
            </a:r>
            <a:r>
              <a:rPr sz="1800" i="1" spc="-45" dirty="0">
                <a:solidFill>
                  <a:srgbClr val="404040"/>
                </a:solidFill>
                <a:latin typeface="Verdana"/>
                <a:cs typeface="Verdana"/>
              </a:rPr>
              <a:t>Price=Price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or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-17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ti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i="1" spc="-150" dirty="0">
                <a:solidFill>
                  <a:srgbClr val="404040"/>
                </a:solidFill>
                <a:latin typeface="Verdana"/>
                <a:cs typeface="Verdana"/>
              </a:rPr>
              <a:t>(</a:t>
            </a:r>
            <a:r>
              <a:rPr sz="1800" i="1" spc="-155" dirty="0">
                <a:solidFill>
                  <a:srgbClr val="404040"/>
                </a:solidFill>
                <a:latin typeface="Verdana"/>
                <a:cs typeface="Verdana"/>
              </a:rPr>
              <a:t>Pr</a:t>
            </a:r>
            <a:r>
              <a:rPr sz="1800" i="1" spc="-7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i="1" spc="15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00" i="1" spc="16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i="1" spc="-155" dirty="0">
                <a:solidFill>
                  <a:srgbClr val="404040"/>
                </a:solidFill>
                <a:latin typeface="Verdana"/>
                <a:cs typeface="Verdana"/>
              </a:rPr>
              <a:t>)</a:t>
            </a:r>
            <a:r>
              <a:rPr sz="1800" i="1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it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f.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400" y="4572000"/>
            <a:ext cx="7696200" cy="185775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71205-FE7D-4CED-AFE8-4BED4551374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Studiffy.com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26276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45385" algn="l"/>
              </a:tabLst>
            </a:pPr>
            <a:r>
              <a:rPr b="0" spc="-125" dirty="0">
                <a:solidFill>
                  <a:srgbClr val="252525"/>
                </a:solidFill>
                <a:latin typeface="Verdana"/>
                <a:cs typeface="Verdana"/>
              </a:rPr>
              <a:t>Antijoi</a:t>
            </a:r>
            <a:r>
              <a:rPr b="0" spc="-185" dirty="0">
                <a:solidFill>
                  <a:srgbClr val="252525"/>
                </a:solidFill>
                <a:latin typeface="Verdana"/>
                <a:cs typeface="Verdana"/>
              </a:rPr>
              <a:t>n</a:t>
            </a:r>
            <a:r>
              <a:rPr b="0" spc="-305" dirty="0">
                <a:solidFill>
                  <a:srgbClr val="252525"/>
                </a:solidFill>
                <a:latin typeface="Verdana"/>
                <a:cs typeface="Verdana"/>
              </a:rPr>
              <a:t>(</a:t>
            </a:r>
            <a:r>
              <a:rPr b="0" dirty="0">
                <a:solidFill>
                  <a:srgbClr val="252525"/>
                </a:solidFill>
                <a:latin typeface="Verdana"/>
                <a:cs typeface="Verdana"/>
              </a:rPr>
              <a:t>	</a:t>
            </a:r>
            <a:r>
              <a:rPr b="0" spc="-305" dirty="0">
                <a:solidFill>
                  <a:srgbClr val="252525"/>
                </a:solidFill>
                <a:latin typeface="Verdana"/>
                <a:cs typeface="Verdana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0194" y="1603628"/>
            <a:ext cx="8009890" cy="1802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435350" algn="l"/>
              </a:tabLst>
            </a:pPr>
            <a:r>
              <a:rPr sz="1800" spc="-20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36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ti</a:t>
            </a:r>
            <a:r>
              <a:rPr sz="1800" spc="-250" dirty="0">
                <a:solidFill>
                  <a:srgbClr val="404040"/>
                </a:solidFill>
                <a:latin typeface="Verdana"/>
                <a:cs typeface="Verdana"/>
              </a:rPr>
              <a:t>j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,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w</a:t>
            </a:r>
            <a:r>
              <a:rPr sz="1800" spc="-22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tt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24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i="1" spc="-16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i="1" dirty="0">
                <a:solidFill>
                  <a:srgbClr val="404040"/>
                </a:solidFill>
                <a:latin typeface="Verdana"/>
                <a:cs typeface="Verdana"/>
              </a:rPr>
              <a:t>	</a:t>
            </a:r>
            <a:r>
              <a:rPr sz="1800" i="1" spc="-33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i="1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w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re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i="1" spc="-16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i="1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an</a:t>
            </a:r>
            <a:r>
              <a:rPr sz="1800" spc="7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i="1" spc="-33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i="1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re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ti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24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,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24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229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o 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natural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join,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but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result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404040"/>
                </a:solidFill>
                <a:latin typeface="Verdana"/>
                <a:cs typeface="Verdana"/>
              </a:rPr>
              <a:t>an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antijoin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8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only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those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tuples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i="1" spc="-16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i="1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for </a:t>
            </a:r>
            <a:r>
              <a:rPr sz="1800" spc="-6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which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there </a:t>
            </a:r>
            <a:r>
              <a:rPr sz="1800" spc="-180" dirty="0">
                <a:solidFill>
                  <a:srgbClr val="404040"/>
                </a:solidFill>
                <a:latin typeface="Verdana"/>
                <a:cs typeface="Verdana"/>
              </a:rPr>
              <a:t>is </a:t>
            </a:r>
            <a:r>
              <a:rPr sz="1800" i="1" spc="15" dirty="0">
                <a:solidFill>
                  <a:srgbClr val="404040"/>
                </a:solidFill>
                <a:latin typeface="Verdana"/>
                <a:cs typeface="Verdana"/>
              </a:rPr>
              <a:t>no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tuple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in </a:t>
            </a:r>
            <a:r>
              <a:rPr sz="1800" i="1" spc="-335" dirty="0">
                <a:solidFill>
                  <a:srgbClr val="404040"/>
                </a:solidFill>
                <a:latin typeface="Verdana"/>
                <a:cs typeface="Verdana"/>
              </a:rPr>
              <a:t>S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that </a:t>
            </a:r>
            <a:r>
              <a:rPr sz="1800" spc="-180" dirty="0">
                <a:solidFill>
                  <a:srgbClr val="404040"/>
                </a:solidFill>
                <a:latin typeface="Verdana"/>
                <a:cs typeface="Verdana"/>
              </a:rPr>
              <a:t>is </a:t>
            </a:r>
            <a:r>
              <a:rPr sz="1800" spc="30" dirty="0">
                <a:solidFill>
                  <a:srgbClr val="404040"/>
                </a:solidFill>
                <a:latin typeface="Verdana"/>
                <a:cs typeface="Verdana"/>
              </a:rPr>
              <a:t>equal 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on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their </a:t>
            </a:r>
            <a:r>
              <a:rPr sz="1800" spc="40" dirty="0">
                <a:solidFill>
                  <a:srgbClr val="404040"/>
                </a:solidFill>
                <a:latin typeface="Verdana"/>
                <a:cs typeface="Verdana"/>
              </a:rPr>
              <a:t>common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attribute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names.</a:t>
            </a:r>
            <a:endParaRPr sz="1800">
              <a:latin typeface="Verdana"/>
              <a:cs typeface="Verdana"/>
            </a:endParaRPr>
          </a:p>
          <a:p>
            <a:pPr marL="355600" marR="375920" indent="-342900">
              <a:lnSpc>
                <a:spcPct val="100000"/>
              </a:lnSpc>
              <a:spcBef>
                <a:spcPts val="1035"/>
              </a:spcBef>
              <a:tabLst>
                <a:tab pos="354965" algn="l"/>
              </a:tabLst>
            </a:pPr>
            <a:r>
              <a:rPr sz="1800" spc="-20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x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amp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con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de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t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24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i="1" spc="-45" dirty="0">
                <a:solidFill>
                  <a:srgbClr val="404040"/>
                </a:solidFill>
                <a:latin typeface="Verdana"/>
                <a:cs typeface="Verdana"/>
              </a:rPr>
              <a:t>Emplo</a:t>
            </a:r>
            <a:r>
              <a:rPr sz="1800" i="1" spc="-95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1800" i="1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i="1" spc="9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i="1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an</a:t>
            </a:r>
            <a:r>
              <a:rPr sz="1800" spc="7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i="1" spc="10" dirty="0">
                <a:solidFill>
                  <a:srgbClr val="404040"/>
                </a:solidFill>
                <a:latin typeface="Verdana"/>
                <a:cs typeface="Verdana"/>
              </a:rPr>
              <a:t>Dept</a:t>
            </a:r>
            <a:r>
              <a:rPr sz="1800" i="1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11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204" dirty="0">
                <a:solidFill>
                  <a:srgbClr val="404040"/>
                </a:solidFill>
                <a:latin typeface="Verdana"/>
                <a:cs typeface="Verdana"/>
              </a:rPr>
              <a:t>r 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antijoin: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6091" y="838200"/>
            <a:ext cx="559308" cy="39471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3020" y="1685544"/>
            <a:ext cx="295655" cy="27736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24100" y="4457700"/>
            <a:ext cx="7543800" cy="205740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500337-0BC7-4900-A253-CDEFDCEB8C9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Studiffy.com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42830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90" dirty="0">
                <a:solidFill>
                  <a:srgbClr val="252525"/>
                </a:solidFill>
                <a:latin typeface="Verdana"/>
                <a:cs typeface="Verdana"/>
              </a:rPr>
              <a:t>Anti</a:t>
            </a:r>
            <a:r>
              <a:rPr b="0" spc="-27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b="0" spc="105" dirty="0">
                <a:solidFill>
                  <a:srgbClr val="252525"/>
                </a:solidFill>
                <a:latin typeface="Verdana"/>
                <a:cs typeface="Verdana"/>
              </a:rPr>
              <a:t>J</a:t>
            </a:r>
            <a:r>
              <a:rPr b="0" spc="-60" dirty="0">
                <a:solidFill>
                  <a:srgbClr val="252525"/>
                </a:solidFill>
                <a:latin typeface="Verdana"/>
                <a:cs typeface="Verdana"/>
              </a:rPr>
              <a:t>oin</a:t>
            </a:r>
            <a:r>
              <a:rPr b="0" spc="-26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b="0" spc="-125" dirty="0">
                <a:solidFill>
                  <a:srgbClr val="252525"/>
                </a:solidFill>
                <a:latin typeface="Verdana"/>
                <a:cs typeface="Verdana"/>
              </a:rPr>
              <a:t>(Example)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83705" y="2973451"/>
            <a:ext cx="4429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departments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WHERE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location_id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85" dirty="0">
                <a:solidFill>
                  <a:srgbClr val="404040"/>
                </a:solidFill>
                <a:latin typeface="Verdana"/>
                <a:cs typeface="Verdana"/>
              </a:rPr>
              <a:t>=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1700)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8270" y="2031619"/>
            <a:ext cx="3763010" cy="1516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marR="252095" indent="-190500">
              <a:lnSpc>
                <a:spcPct val="1478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20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220" dirty="0">
                <a:solidFill>
                  <a:srgbClr val="404040"/>
                </a:solidFill>
                <a:latin typeface="Verdana"/>
                <a:cs typeface="Verdana"/>
              </a:rPr>
              <a:t>SEL</a:t>
            </a:r>
            <a:r>
              <a:rPr sz="1800" spc="-22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CT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80" dirty="0">
                <a:solidFill>
                  <a:srgbClr val="404040"/>
                </a:solidFill>
                <a:latin typeface="Verdana"/>
                <a:cs typeface="Verdana"/>
              </a:rPr>
              <a:t>*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sz="1800" spc="40" dirty="0">
                <a:solidFill>
                  <a:srgbClr val="404040"/>
                </a:solidFill>
                <a:latin typeface="Verdana"/>
                <a:cs typeface="Verdana"/>
              </a:rPr>
              <a:t>ROM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mp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ee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s 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W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800" spc="-180" dirty="0">
                <a:solidFill>
                  <a:srgbClr val="404040"/>
                </a:solidFill>
                <a:latin typeface="Verdana"/>
                <a:cs typeface="Verdana"/>
              </a:rPr>
              <a:t>ER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1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800" spc="114" dirty="0">
                <a:solidFill>
                  <a:srgbClr val="404040"/>
                </a:solidFill>
                <a:latin typeface="Verdana"/>
                <a:cs typeface="Verdana"/>
              </a:rPr>
              <a:t>ep</a:t>
            </a:r>
            <a:r>
              <a:rPr sz="1800" spc="10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70" dirty="0">
                <a:solidFill>
                  <a:srgbClr val="404040"/>
                </a:solidFill>
                <a:latin typeface="Verdana"/>
                <a:cs typeface="Verdana"/>
              </a:rPr>
              <a:t>rt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800" spc="2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265" dirty="0">
                <a:solidFill>
                  <a:srgbClr val="404040"/>
                </a:solidFill>
                <a:latin typeface="Verdana"/>
                <a:cs typeface="Verdana"/>
              </a:rPr>
              <a:t>_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11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NOT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3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endParaRPr sz="18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1030"/>
              </a:spcBef>
            </a:pPr>
            <a:r>
              <a:rPr sz="1800" spc="-195" dirty="0">
                <a:solidFill>
                  <a:srgbClr val="404040"/>
                </a:solidFill>
                <a:latin typeface="Verdana"/>
                <a:cs typeface="Verdana"/>
              </a:rPr>
              <a:t>(</a:t>
            </a:r>
            <a:r>
              <a:rPr sz="1800" spc="-220" dirty="0">
                <a:solidFill>
                  <a:srgbClr val="404040"/>
                </a:solidFill>
                <a:latin typeface="Verdana"/>
                <a:cs typeface="Verdana"/>
              </a:rPr>
              <a:t>SEL</a:t>
            </a:r>
            <a:r>
              <a:rPr sz="1800" spc="-22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CT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dep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7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-17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me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265" dirty="0">
                <a:solidFill>
                  <a:srgbClr val="404040"/>
                </a:solidFill>
                <a:latin typeface="Verdana"/>
                <a:cs typeface="Verdana"/>
              </a:rPr>
              <a:t>_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11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FROM</a:t>
            </a:r>
            <a:endParaRPr sz="18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RDER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14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20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_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14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320" dirty="0">
                <a:solidFill>
                  <a:srgbClr val="404040"/>
                </a:solidFill>
                <a:latin typeface="Verdana"/>
                <a:cs typeface="Verdana"/>
              </a:rPr>
              <a:t>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04FE9-290D-4352-9842-DDEDB8A6821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Studiffy.com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18021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245" dirty="0">
                <a:solidFill>
                  <a:srgbClr val="252525"/>
                </a:solidFill>
                <a:latin typeface="Verdana"/>
                <a:cs typeface="Verdana"/>
              </a:rPr>
              <a:t>Sel</a:t>
            </a:r>
            <a:r>
              <a:rPr b="0" spc="-165" dirty="0">
                <a:solidFill>
                  <a:srgbClr val="252525"/>
                </a:solidFill>
                <a:latin typeface="Verdana"/>
                <a:cs typeface="Verdana"/>
              </a:rPr>
              <a:t>f</a:t>
            </a:r>
            <a:r>
              <a:rPr b="0" spc="-28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b="0" spc="-20" dirty="0">
                <a:solidFill>
                  <a:srgbClr val="252525"/>
                </a:solidFill>
                <a:latin typeface="Verdana"/>
                <a:cs typeface="Verdana"/>
              </a:rPr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31619"/>
            <a:ext cx="8682990" cy="220853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10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self-join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8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joining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4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table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itself.</a:t>
            </a:r>
            <a:r>
              <a:rPr sz="1800" spc="-3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95" dirty="0">
                <a:solidFill>
                  <a:srgbClr val="404040"/>
                </a:solidFill>
                <a:latin typeface="Verdana"/>
                <a:cs typeface="Verdana"/>
              </a:rPr>
              <a:t>This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8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best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illustrated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404040"/>
                </a:solidFill>
                <a:latin typeface="Verdana"/>
                <a:cs typeface="Verdana"/>
              </a:rPr>
              <a:t>an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example.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10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query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find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all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pairings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two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employees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same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country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8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desired.</a:t>
            </a:r>
            <a:endParaRPr sz="1800">
              <a:latin typeface="Verdana"/>
              <a:cs typeface="Verdana"/>
            </a:endParaRPr>
          </a:p>
          <a:p>
            <a:pPr marL="355600" marR="111760">
              <a:lnSpc>
                <a:spcPct val="100000"/>
              </a:lnSpc>
            </a:pPr>
            <a:r>
              <a:rPr sz="1800" spc="-200" dirty="0">
                <a:solidFill>
                  <a:srgbClr val="404040"/>
                </a:solidFill>
                <a:latin typeface="Verdana"/>
                <a:cs typeface="Verdana"/>
              </a:rPr>
              <a:t>If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there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were two 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separate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tables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for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employees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sz="1800" spc="145" dirty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query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which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requested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employees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in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first 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table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having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same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country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as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employees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/>
                <a:cs typeface="Verdana"/>
              </a:rPr>
              <a:t>second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table,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4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normal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join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operation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404040"/>
                </a:solidFill>
                <a:latin typeface="Verdana"/>
                <a:cs typeface="Verdana"/>
              </a:rPr>
              <a:t>could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be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used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find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answer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table.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However,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all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employee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information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8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/>
                <a:cs typeface="Verdana"/>
              </a:rPr>
              <a:t>contained </a:t>
            </a:r>
            <a:r>
              <a:rPr sz="1800" spc="-6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w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it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4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rge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37297-5A3C-4FDA-8363-D0D361664DB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Studiffy.com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41751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245" dirty="0">
                <a:solidFill>
                  <a:srgbClr val="252525"/>
                </a:solidFill>
                <a:latin typeface="Verdana"/>
                <a:cs typeface="Verdana"/>
              </a:rPr>
              <a:t>Sel</a:t>
            </a:r>
            <a:r>
              <a:rPr b="0" spc="-165" dirty="0">
                <a:solidFill>
                  <a:srgbClr val="252525"/>
                </a:solidFill>
                <a:latin typeface="Verdana"/>
                <a:cs typeface="Verdana"/>
              </a:rPr>
              <a:t>f</a:t>
            </a:r>
            <a:r>
              <a:rPr b="0" spc="-28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b="0" spc="-20" dirty="0">
                <a:solidFill>
                  <a:srgbClr val="252525"/>
                </a:solidFill>
                <a:latin typeface="Verdana"/>
                <a:cs typeface="Verdana"/>
              </a:rPr>
              <a:t>Join</a:t>
            </a:r>
            <a:r>
              <a:rPr b="0" spc="-26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b="0" spc="-125" dirty="0">
                <a:solidFill>
                  <a:srgbClr val="252525"/>
                </a:solidFill>
                <a:latin typeface="Verdana"/>
                <a:cs typeface="Verdana"/>
              </a:rPr>
              <a:t>(Example)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2362200"/>
            <a:ext cx="3581400" cy="193395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2200" y="2438400"/>
            <a:ext cx="3886200" cy="15240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57400" y="4572000"/>
            <a:ext cx="6477000" cy="16764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DB033-6A32-4839-9332-578E34C458E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Studiffy.com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2335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5094" y="1436878"/>
            <a:ext cx="9952990" cy="4647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6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2400" spc="-80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Jo</a:t>
            </a:r>
            <a:r>
              <a:rPr sz="2400" spc="1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2400" spc="-1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5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400" spc="-33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2400" spc="-20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9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400" spc="-1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spec</a:t>
            </a:r>
            <a:r>
              <a:rPr sz="2400" spc="2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400" spc="5" dirty="0">
                <a:solidFill>
                  <a:srgbClr val="404040"/>
                </a:solidFill>
                <a:latin typeface="Verdana"/>
                <a:cs typeface="Verdana"/>
              </a:rPr>
              <a:t>al</a:t>
            </a:r>
            <a:r>
              <a:rPr sz="2400" spc="-2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fo</a:t>
            </a:r>
            <a:r>
              <a:rPr sz="2400" spc="-195" dirty="0">
                <a:solidFill>
                  <a:srgbClr val="404040"/>
                </a:solidFill>
                <a:latin typeface="Verdana"/>
                <a:cs typeface="Verdana"/>
              </a:rPr>
              <a:t>rm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Verdana"/>
                <a:cs typeface="Verdana"/>
              </a:rPr>
              <a:t>cross</a:t>
            </a:r>
            <a:r>
              <a:rPr sz="24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pr</a:t>
            </a:r>
            <a:r>
              <a:rPr sz="2400" spc="-3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400" spc="65" dirty="0">
                <a:solidFill>
                  <a:srgbClr val="404040"/>
                </a:solidFill>
                <a:latin typeface="Verdana"/>
                <a:cs typeface="Verdana"/>
              </a:rPr>
              <a:t>duc</a:t>
            </a:r>
            <a:r>
              <a:rPr sz="2400" spc="4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4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two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Verdana"/>
                <a:cs typeface="Verdana"/>
              </a:rPr>
              <a:t>table</a:t>
            </a:r>
            <a:r>
              <a:rPr sz="2400" spc="-2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2400" spc="-21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30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"/>
              </a:spcBef>
            </a:pPr>
            <a:r>
              <a:rPr sz="2400" spc="-8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2400" spc="-75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2400" spc="-270" dirty="0">
                <a:solidFill>
                  <a:srgbClr val="404040"/>
                </a:solidFill>
                <a:latin typeface="Verdana"/>
                <a:cs typeface="Verdana"/>
              </a:rPr>
              <a:t>In </a:t>
            </a:r>
            <a:r>
              <a:rPr sz="2400" spc="-25" dirty="0">
                <a:solidFill>
                  <a:srgbClr val="404040"/>
                </a:solidFill>
                <a:latin typeface="Verdana"/>
                <a:cs typeface="Verdana"/>
              </a:rPr>
              <a:t>Cartesian </a:t>
            </a:r>
            <a:r>
              <a:rPr sz="2400" spc="25" dirty="0">
                <a:solidFill>
                  <a:srgbClr val="404040"/>
                </a:solidFill>
                <a:latin typeface="Verdana"/>
                <a:cs typeface="Verdana"/>
              </a:rPr>
              <a:t>product </a:t>
            </a:r>
            <a:r>
              <a:rPr sz="2400" spc="75" dirty="0">
                <a:solidFill>
                  <a:srgbClr val="404040"/>
                </a:solidFill>
                <a:latin typeface="Verdana"/>
                <a:cs typeface="Verdana"/>
              </a:rPr>
              <a:t>we </a:t>
            </a:r>
            <a:r>
              <a:rPr sz="2400" spc="-114" dirty="0">
                <a:solidFill>
                  <a:srgbClr val="404040"/>
                </a:solidFill>
                <a:latin typeface="Verdana"/>
                <a:cs typeface="Verdana"/>
              </a:rPr>
              <a:t>join </a:t>
            </a:r>
            <a:r>
              <a:rPr sz="2400" spc="195" dirty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sz="2400" spc="-25" dirty="0">
                <a:solidFill>
                  <a:srgbClr val="404040"/>
                </a:solidFill>
                <a:latin typeface="Verdana"/>
                <a:cs typeface="Verdana"/>
              </a:rPr>
              <a:t>tuple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2400" spc="60" dirty="0">
                <a:solidFill>
                  <a:srgbClr val="404040"/>
                </a:solidFill>
                <a:latin typeface="Verdana"/>
                <a:cs typeface="Verdana"/>
              </a:rPr>
              <a:t>one </a:t>
            </a:r>
            <a:r>
              <a:rPr sz="2400" spc="30" dirty="0">
                <a:solidFill>
                  <a:srgbClr val="404040"/>
                </a:solidFill>
                <a:latin typeface="Verdana"/>
                <a:cs typeface="Verdana"/>
              </a:rPr>
              <a:t>table </a:t>
            </a:r>
            <a:r>
              <a:rPr sz="2400" spc="-85" dirty="0">
                <a:solidFill>
                  <a:srgbClr val="404040"/>
                </a:solidFill>
                <a:latin typeface="Verdana"/>
                <a:cs typeface="Verdana"/>
              </a:rPr>
              <a:t>with </a:t>
            </a:r>
            <a:r>
              <a:rPr sz="2400" spc="-2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2400" spc="-75" dirty="0">
                <a:solidFill>
                  <a:srgbClr val="404040"/>
                </a:solidFill>
                <a:latin typeface="Verdana"/>
                <a:cs typeface="Verdana"/>
              </a:rPr>
              <a:t>tuples </a:t>
            </a:r>
            <a:r>
              <a:rPr sz="2400" spc="-8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2400" spc="50" dirty="0">
                <a:solidFill>
                  <a:srgbClr val="404040"/>
                </a:solidFill>
                <a:latin typeface="Verdana"/>
                <a:cs typeface="Verdana"/>
              </a:rPr>
              <a:t>second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table. </a:t>
            </a:r>
            <a:r>
              <a:rPr sz="2400" spc="-155" dirty="0">
                <a:solidFill>
                  <a:srgbClr val="404040"/>
                </a:solidFill>
                <a:latin typeface="Verdana"/>
                <a:cs typeface="Verdana"/>
              </a:rPr>
              <a:t>But </a:t>
            </a:r>
            <a:r>
              <a:rPr sz="2400" spc="-110" dirty="0">
                <a:solidFill>
                  <a:srgbClr val="404040"/>
                </a:solidFill>
                <a:latin typeface="Verdana"/>
                <a:cs typeface="Verdana"/>
              </a:rPr>
              <a:t>in 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join </a:t>
            </a:r>
            <a:r>
              <a:rPr sz="2400" spc="-45" dirty="0">
                <a:solidFill>
                  <a:srgbClr val="404040"/>
                </a:solidFill>
                <a:latin typeface="Verdana"/>
                <a:cs typeface="Verdana"/>
              </a:rPr>
              <a:t>there </a:t>
            </a:r>
            <a:r>
              <a:rPr sz="2400" spc="-240" dirty="0">
                <a:solidFill>
                  <a:srgbClr val="404040"/>
                </a:solidFill>
                <a:latin typeface="Verdana"/>
                <a:cs typeface="Verdana"/>
              </a:rPr>
              <a:t>is </a:t>
            </a:r>
            <a:r>
              <a:rPr sz="2400" spc="195" dirty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special </a:t>
            </a:r>
            <a:r>
              <a:rPr sz="2400" spc="-55" dirty="0">
                <a:solidFill>
                  <a:srgbClr val="404040"/>
                </a:solidFill>
                <a:latin typeface="Verdana"/>
                <a:cs typeface="Verdana"/>
              </a:rPr>
              <a:t>requirement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2400" spc="-8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404040"/>
                </a:solidFill>
                <a:latin typeface="Verdana"/>
                <a:cs typeface="Verdana"/>
              </a:rPr>
              <a:t>relat</a:t>
            </a:r>
            <a:r>
              <a:rPr sz="2400" spc="-3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400" spc="-80" dirty="0">
                <a:solidFill>
                  <a:srgbClr val="404040"/>
                </a:solidFill>
                <a:latin typeface="Verdana"/>
                <a:cs typeface="Verdana"/>
              </a:rPr>
              <a:t>ons</a:t>
            </a:r>
            <a:r>
              <a:rPr sz="2400" spc="-100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400" spc="140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2400" spc="-229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35" dirty="0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sz="2400" spc="12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400" spc="20" dirty="0">
                <a:solidFill>
                  <a:srgbClr val="404040"/>
                </a:solidFill>
                <a:latin typeface="Verdana"/>
                <a:cs typeface="Verdana"/>
              </a:rPr>
              <a:t>tween</a:t>
            </a:r>
            <a:r>
              <a:rPr sz="24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Verdana"/>
                <a:cs typeface="Verdana"/>
              </a:rPr>
              <a:t>tuple</a:t>
            </a:r>
            <a:r>
              <a:rPr sz="2400" spc="-8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2400" spc="-21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30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</a:pPr>
            <a:r>
              <a:rPr sz="2400" spc="-8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2400" spc="-75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2400" spc="-135" dirty="0">
                <a:solidFill>
                  <a:srgbClr val="404040"/>
                </a:solidFill>
                <a:latin typeface="Verdana"/>
                <a:cs typeface="Verdana"/>
              </a:rPr>
              <a:t>For </a:t>
            </a:r>
            <a:r>
              <a:rPr sz="2400" spc="5" dirty="0">
                <a:solidFill>
                  <a:srgbClr val="404040"/>
                </a:solidFill>
                <a:latin typeface="Verdana"/>
                <a:cs typeface="Verdana"/>
              </a:rPr>
              <a:t>example </a:t>
            </a:r>
            <a:r>
              <a:rPr sz="2400" spc="-130" dirty="0">
                <a:solidFill>
                  <a:srgbClr val="404040"/>
                </a:solidFill>
                <a:latin typeface="Verdana"/>
                <a:cs typeface="Verdana"/>
              </a:rPr>
              <a:t>if </a:t>
            </a:r>
            <a:r>
              <a:rPr sz="2400" spc="-50" dirty="0">
                <a:solidFill>
                  <a:srgbClr val="404040"/>
                </a:solidFill>
                <a:latin typeface="Verdana"/>
                <a:cs typeface="Verdana"/>
              </a:rPr>
              <a:t>there </a:t>
            </a:r>
            <a:r>
              <a:rPr sz="2400" spc="-240" dirty="0">
                <a:solidFill>
                  <a:srgbClr val="404040"/>
                </a:solidFill>
                <a:latin typeface="Verdana"/>
                <a:cs typeface="Verdana"/>
              </a:rPr>
              <a:t>is </a:t>
            </a:r>
            <a:r>
              <a:rPr sz="2400" spc="195" dirty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sz="2400" spc="-55" dirty="0">
                <a:solidFill>
                  <a:srgbClr val="404040"/>
                </a:solidFill>
                <a:latin typeface="Verdana"/>
                <a:cs typeface="Verdana"/>
              </a:rPr>
              <a:t>relation </a:t>
            </a:r>
            <a:r>
              <a:rPr sz="2400" spc="-270" dirty="0">
                <a:solidFill>
                  <a:srgbClr val="404040"/>
                </a:solidFill>
                <a:latin typeface="Verdana"/>
                <a:cs typeface="Verdana"/>
              </a:rPr>
              <a:t>STUDENT </a:t>
            </a:r>
            <a:r>
              <a:rPr sz="2400" spc="90" dirty="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sz="2400" spc="195" dirty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sz="2400" spc="-55" dirty="0">
                <a:solidFill>
                  <a:srgbClr val="404040"/>
                </a:solidFill>
                <a:latin typeface="Verdana"/>
                <a:cs typeface="Verdana"/>
              </a:rPr>
              <a:t>relation </a:t>
            </a:r>
            <a:r>
              <a:rPr sz="2400" spc="-40" dirty="0">
                <a:solidFill>
                  <a:srgbClr val="404040"/>
                </a:solidFill>
                <a:latin typeface="Verdana"/>
                <a:cs typeface="Verdana"/>
              </a:rPr>
              <a:t>BOOK </a:t>
            </a:r>
            <a:r>
              <a:rPr sz="2400" spc="-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Verdana"/>
                <a:cs typeface="Verdana"/>
              </a:rPr>
              <a:t>then </a:t>
            </a:r>
            <a:r>
              <a:rPr sz="2400" spc="-145" dirty="0">
                <a:solidFill>
                  <a:srgbClr val="404040"/>
                </a:solidFill>
                <a:latin typeface="Verdana"/>
                <a:cs typeface="Verdana"/>
              </a:rPr>
              <a:t>it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may </a:t>
            </a:r>
            <a:r>
              <a:rPr sz="2400" spc="130" dirty="0">
                <a:solidFill>
                  <a:srgbClr val="404040"/>
                </a:solidFill>
                <a:latin typeface="Verdana"/>
                <a:cs typeface="Verdana"/>
              </a:rPr>
              <a:t>be </a:t>
            </a:r>
            <a:r>
              <a:rPr sz="2400" spc="-35" dirty="0">
                <a:solidFill>
                  <a:srgbClr val="404040"/>
                </a:solidFill>
                <a:latin typeface="Verdana"/>
                <a:cs typeface="Verdana"/>
              </a:rPr>
              <a:t>required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sz="2400" spc="-35" dirty="0">
                <a:solidFill>
                  <a:srgbClr val="404040"/>
                </a:solidFill>
                <a:latin typeface="Verdana"/>
                <a:cs typeface="Verdana"/>
              </a:rPr>
              <a:t>know </a:t>
            </a:r>
            <a:r>
              <a:rPr sz="2400" spc="-30" dirty="0">
                <a:solidFill>
                  <a:srgbClr val="404040"/>
                </a:solidFill>
                <a:latin typeface="Verdana"/>
                <a:cs typeface="Verdana"/>
              </a:rPr>
              <a:t>that </a:t>
            </a:r>
            <a:r>
              <a:rPr sz="2400" spc="25" dirty="0">
                <a:solidFill>
                  <a:srgbClr val="404040"/>
                </a:solidFill>
                <a:latin typeface="Verdana"/>
                <a:cs typeface="Verdana"/>
              </a:rPr>
              <a:t>how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many </a:t>
            </a:r>
            <a:r>
              <a:rPr sz="2400" spc="-40" dirty="0">
                <a:solidFill>
                  <a:srgbClr val="404040"/>
                </a:solidFill>
                <a:latin typeface="Verdana"/>
                <a:cs typeface="Verdana"/>
              </a:rPr>
              <a:t>books </a:t>
            </a:r>
            <a:r>
              <a:rPr sz="2400" spc="45" dirty="0">
                <a:solidFill>
                  <a:srgbClr val="404040"/>
                </a:solidFill>
                <a:latin typeface="Verdana"/>
                <a:cs typeface="Verdana"/>
              </a:rPr>
              <a:t>have </a:t>
            </a:r>
            <a:r>
              <a:rPr sz="2400" spc="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80" dirty="0">
                <a:solidFill>
                  <a:srgbClr val="404040"/>
                </a:solidFill>
                <a:latin typeface="Verdana"/>
                <a:cs typeface="Verdana"/>
              </a:rPr>
              <a:t>been </a:t>
            </a:r>
            <a:r>
              <a:rPr sz="2400" spc="-100" dirty="0">
                <a:solidFill>
                  <a:srgbClr val="404040"/>
                </a:solidFill>
                <a:latin typeface="Verdana"/>
                <a:cs typeface="Verdana"/>
              </a:rPr>
              <a:t>issued</a:t>
            </a:r>
            <a:r>
              <a:rPr sz="24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Verdana"/>
                <a:cs typeface="Verdana"/>
              </a:rPr>
              <a:t>any </a:t>
            </a:r>
            <a:r>
              <a:rPr sz="2400" spc="-35" dirty="0">
                <a:solidFill>
                  <a:srgbClr val="404040"/>
                </a:solidFill>
                <a:latin typeface="Verdana"/>
                <a:cs typeface="Verdana"/>
              </a:rPr>
              <a:t>particular </a:t>
            </a:r>
            <a:r>
              <a:rPr sz="2400" spc="-80" dirty="0">
                <a:solidFill>
                  <a:srgbClr val="404040"/>
                </a:solidFill>
                <a:latin typeface="Verdana"/>
                <a:cs typeface="Verdana"/>
              </a:rPr>
              <a:t>student. </a:t>
            </a:r>
            <a:r>
              <a:rPr sz="2400" spc="45" dirty="0">
                <a:solidFill>
                  <a:srgbClr val="404040"/>
                </a:solidFill>
                <a:latin typeface="Verdana"/>
                <a:cs typeface="Verdana"/>
              </a:rPr>
              <a:t>Now </a:t>
            </a:r>
            <a:r>
              <a:rPr sz="2400" spc="-11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24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this</a:t>
            </a:r>
            <a:r>
              <a:rPr sz="24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404040"/>
                </a:solidFill>
                <a:latin typeface="Verdana"/>
                <a:cs typeface="Verdana"/>
              </a:rPr>
              <a:t>case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2400" spc="-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2400" spc="-9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2400" spc="-16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400" spc="-85" dirty="0">
                <a:solidFill>
                  <a:srgbClr val="404040"/>
                </a:solidFill>
                <a:latin typeface="Verdana"/>
                <a:cs typeface="Verdana"/>
              </a:rPr>
              <a:t>mary</a:t>
            </a:r>
            <a:r>
              <a:rPr sz="2400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Verdana"/>
                <a:cs typeface="Verdana"/>
              </a:rPr>
              <a:t>key</a:t>
            </a: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400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44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2400" spc="-190" dirty="0">
                <a:solidFill>
                  <a:srgbClr val="404040"/>
                </a:solidFill>
                <a:latin typeface="Verdana"/>
                <a:cs typeface="Verdana"/>
              </a:rPr>
              <a:t>TUDE</a:t>
            </a:r>
            <a:r>
              <a:rPr sz="2400" spc="-20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2400" spc="-459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400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th</a:t>
            </a:r>
            <a:r>
              <a:rPr sz="2400" spc="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400" spc="-13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6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400" spc="-33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2400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6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2400" spc="-19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400" spc="-48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400" spc="145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5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400" spc="-33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9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400" spc="30" dirty="0">
                <a:solidFill>
                  <a:srgbClr val="404040"/>
                </a:solidFill>
                <a:latin typeface="Verdana"/>
                <a:cs typeface="Verdana"/>
              </a:rPr>
              <a:t>gn</a:t>
            </a:r>
            <a:r>
              <a:rPr sz="2400" spc="-45" dirty="0">
                <a:solidFill>
                  <a:srgbClr val="404040"/>
                </a:solidFill>
                <a:latin typeface="Verdana"/>
                <a:cs typeface="Verdana"/>
              </a:rPr>
              <a:t> k</a:t>
            </a: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400" spc="-135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24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400" spc="-16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2400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Verdana"/>
                <a:cs typeface="Verdana"/>
              </a:rPr>
              <a:t>BOOK</a:t>
            </a:r>
            <a:r>
              <a:rPr sz="24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/>
                <a:cs typeface="Verdana"/>
              </a:rPr>
              <a:t>table  </a:t>
            </a:r>
            <a:r>
              <a:rPr sz="2400" spc="-55" dirty="0">
                <a:solidFill>
                  <a:srgbClr val="404040"/>
                </a:solidFill>
                <a:latin typeface="Verdana"/>
                <a:cs typeface="Verdana"/>
              </a:rPr>
              <a:t>throug</a:t>
            </a: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Verdana"/>
                <a:cs typeface="Verdana"/>
              </a:rPr>
              <a:t>wh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400" spc="120" dirty="0">
                <a:solidFill>
                  <a:srgbClr val="404040"/>
                </a:solidFill>
                <a:latin typeface="Verdana"/>
                <a:cs typeface="Verdana"/>
              </a:rPr>
              <a:t>ch</a:t>
            </a:r>
            <a:r>
              <a:rPr sz="2400" spc="-2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30" dirty="0">
                <a:solidFill>
                  <a:srgbClr val="404040"/>
                </a:solidFill>
                <a:latin typeface="Verdana"/>
                <a:cs typeface="Verdana"/>
              </a:rPr>
              <a:t>j</a:t>
            </a:r>
            <a:r>
              <a:rPr sz="2400" spc="-4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2400" spc="-20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45" dirty="0">
                <a:solidFill>
                  <a:srgbClr val="404040"/>
                </a:solidFill>
                <a:latin typeface="Verdana"/>
                <a:cs typeface="Verdana"/>
              </a:rPr>
              <a:t>can</a:t>
            </a:r>
            <a:r>
              <a:rPr sz="2400" spc="-2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25" dirty="0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sz="2400" spc="13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70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2400" spc="5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400" spc="135" dirty="0">
                <a:solidFill>
                  <a:srgbClr val="404040"/>
                </a:solidFill>
                <a:latin typeface="Verdana"/>
                <a:cs typeface="Verdana"/>
              </a:rPr>
              <a:t>de</a:t>
            </a:r>
            <a:r>
              <a:rPr sz="2400" spc="-21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2BFF7-F5A5-42FB-9263-5B3CA44C102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Studiffy.com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4372" y="597408"/>
            <a:ext cx="9672828" cy="602742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DF3EDF-1FD6-427F-B224-8D0F0C4520C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Studiffy.com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1827733"/>
            <a:ext cx="86004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0" spc="110" dirty="0">
                <a:solidFill>
                  <a:srgbClr val="252525"/>
                </a:solidFill>
                <a:latin typeface="Verdana"/>
                <a:cs typeface="Verdana"/>
              </a:rPr>
              <a:t>Q</a:t>
            </a:r>
            <a:r>
              <a:rPr b="0" spc="80" dirty="0">
                <a:solidFill>
                  <a:srgbClr val="252525"/>
                </a:solidFill>
                <a:latin typeface="Verdana"/>
                <a:cs typeface="Verdana"/>
              </a:rPr>
              <a:t>u</a:t>
            </a:r>
            <a:r>
              <a:rPr b="0" spc="-275" dirty="0">
                <a:solidFill>
                  <a:srgbClr val="252525"/>
                </a:solidFill>
                <a:latin typeface="Verdana"/>
                <a:cs typeface="Verdana"/>
              </a:rPr>
              <a:t>ery:</a:t>
            </a:r>
            <a:r>
              <a:rPr b="0" spc="-27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b="0" spc="-114" dirty="0">
                <a:solidFill>
                  <a:srgbClr val="252525"/>
                </a:solidFill>
                <a:latin typeface="Verdana"/>
                <a:cs typeface="Verdana"/>
              </a:rPr>
              <a:t>Find</a:t>
            </a:r>
            <a:r>
              <a:rPr b="0" spc="-27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b="0" spc="-195" dirty="0">
                <a:solidFill>
                  <a:srgbClr val="252525"/>
                </a:solidFill>
                <a:latin typeface="Verdana"/>
                <a:cs typeface="Verdana"/>
              </a:rPr>
              <a:t>t</a:t>
            </a:r>
            <a:r>
              <a:rPr b="0" spc="55" dirty="0">
                <a:solidFill>
                  <a:srgbClr val="252525"/>
                </a:solidFill>
                <a:latin typeface="Verdana"/>
                <a:cs typeface="Verdana"/>
              </a:rPr>
              <a:t>he</a:t>
            </a:r>
            <a:r>
              <a:rPr b="0" spc="-27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b="0" spc="70" dirty="0">
                <a:solidFill>
                  <a:srgbClr val="252525"/>
                </a:solidFill>
                <a:latin typeface="Verdana"/>
                <a:cs typeface="Verdana"/>
              </a:rPr>
              <a:t>name</a:t>
            </a:r>
            <a:r>
              <a:rPr b="0" spc="-27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b="0" spc="15" dirty="0">
                <a:solidFill>
                  <a:srgbClr val="252525"/>
                </a:solidFill>
                <a:latin typeface="Verdana"/>
                <a:cs typeface="Verdana"/>
              </a:rPr>
              <a:t>of</a:t>
            </a:r>
            <a:r>
              <a:rPr b="0" spc="-27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b="0" spc="-30" dirty="0">
                <a:solidFill>
                  <a:srgbClr val="252525"/>
                </a:solidFill>
                <a:latin typeface="Verdana"/>
                <a:cs typeface="Verdana"/>
              </a:rPr>
              <a:t>the</a:t>
            </a:r>
            <a:r>
              <a:rPr b="0" spc="-27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b="0" spc="-175" dirty="0">
                <a:solidFill>
                  <a:srgbClr val="252525"/>
                </a:solidFill>
                <a:latin typeface="Verdana"/>
                <a:cs typeface="Verdana"/>
              </a:rPr>
              <a:t>sailo</a:t>
            </a:r>
            <a:r>
              <a:rPr b="0" spc="-160" dirty="0">
                <a:solidFill>
                  <a:srgbClr val="252525"/>
                </a:solidFill>
                <a:latin typeface="Verdana"/>
                <a:cs typeface="Verdana"/>
              </a:rPr>
              <a:t>r</a:t>
            </a:r>
            <a:r>
              <a:rPr b="0" spc="-24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b="0" spc="30" dirty="0">
                <a:solidFill>
                  <a:srgbClr val="252525"/>
                </a:solidFill>
                <a:latin typeface="Verdana"/>
                <a:cs typeface="Verdana"/>
              </a:rPr>
              <a:t>who  </a:t>
            </a:r>
            <a:r>
              <a:rPr b="0" spc="-210" dirty="0">
                <a:solidFill>
                  <a:srgbClr val="252525"/>
                </a:solidFill>
                <a:latin typeface="Verdana"/>
                <a:cs typeface="Verdana"/>
              </a:rPr>
              <a:t>rese</a:t>
            </a:r>
            <a:r>
              <a:rPr b="0" spc="-180" dirty="0">
                <a:solidFill>
                  <a:srgbClr val="252525"/>
                </a:solidFill>
                <a:latin typeface="Verdana"/>
                <a:cs typeface="Verdana"/>
              </a:rPr>
              <a:t>r</a:t>
            </a:r>
            <a:r>
              <a:rPr b="0" spc="85" dirty="0">
                <a:solidFill>
                  <a:srgbClr val="252525"/>
                </a:solidFill>
                <a:latin typeface="Verdana"/>
                <a:cs typeface="Verdana"/>
              </a:rPr>
              <a:t>ve</a:t>
            </a:r>
            <a:r>
              <a:rPr b="0" spc="95" dirty="0">
                <a:solidFill>
                  <a:srgbClr val="252525"/>
                </a:solidFill>
                <a:latin typeface="Verdana"/>
                <a:cs typeface="Verdana"/>
              </a:rPr>
              <a:t>d</a:t>
            </a:r>
            <a:r>
              <a:rPr b="0" spc="-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b="0" spc="125" dirty="0">
                <a:solidFill>
                  <a:srgbClr val="252525"/>
                </a:solidFill>
                <a:latin typeface="Verdana"/>
                <a:cs typeface="Verdana"/>
              </a:rPr>
              <a:t>boa</a:t>
            </a:r>
            <a:r>
              <a:rPr b="0" spc="85" dirty="0">
                <a:solidFill>
                  <a:srgbClr val="252525"/>
                </a:solidFill>
                <a:latin typeface="Verdana"/>
                <a:cs typeface="Verdana"/>
              </a:rPr>
              <a:t>t</a:t>
            </a:r>
            <a:r>
              <a:rPr b="0" spc="-27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b="0" spc="-305" dirty="0">
                <a:solidFill>
                  <a:srgbClr val="252525"/>
                </a:solidFill>
                <a:latin typeface="Verdana"/>
                <a:cs typeface="Verdana"/>
              </a:rPr>
              <a:t>101.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71D1F-4D81-4D91-9735-C194FEC767C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Studiffy.com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163448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75" dirty="0">
                <a:solidFill>
                  <a:srgbClr val="252525"/>
                </a:solidFill>
                <a:latin typeface="Verdana"/>
                <a:cs typeface="Verdana"/>
              </a:rPr>
              <a:t>Ans</a:t>
            </a:r>
            <a:r>
              <a:rPr b="0" spc="-110" dirty="0">
                <a:solidFill>
                  <a:srgbClr val="252525"/>
                </a:solidFill>
                <a:latin typeface="Verdana"/>
                <a:cs typeface="Verdana"/>
              </a:rPr>
              <a:t>w</a:t>
            </a:r>
            <a:r>
              <a:rPr b="0" spc="-130" dirty="0">
                <a:solidFill>
                  <a:srgbClr val="252525"/>
                </a:solidFill>
                <a:latin typeface="Verdana"/>
                <a:cs typeface="Verdana"/>
              </a:rPr>
              <a:t>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6976" y="2284476"/>
            <a:ext cx="7620000" cy="347624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694C0-BE62-44D1-B85A-A951171B11D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Studiffy.com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0" y="2590800"/>
            <a:ext cx="6400800" cy="32004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077440-62F5-4932-9B7E-00356D3684E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Studiffy.com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26708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65" dirty="0">
                <a:solidFill>
                  <a:srgbClr val="252525"/>
                </a:solidFill>
                <a:latin typeface="Verdana"/>
                <a:cs typeface="Verdana"/>
              </a:rPr>
              <a:t>Natural</a:t>
            </a:r>
            <a:r>
              <a:rPr b="0" spc="-26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b="0" spc="-20" dirty="0">
                <a:solidFill>
                  <a:srgbClr val="252525"/>
                </a:solidFill>
                <a:latin typeface="Verdana"/>
                <a:cs typeface="Verdana"/>
              </a:rPr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161158"/>
            <a:ext cx="8328659" cy="1383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64210" indent="-342900">
              <a:lnSpc>
                <a:spcPct val="100000"/>
              </a:lnSpc>
              <a:spcBef>
                <a:spcPts val="105"/>
              </a:spcBef>
              <a:tabLst>
                <a:tab pos="2192655" algn="l"/>
                <a:tab pos="7435215" algn="l"/>
              </a:tabLst>
            </a:pPr>
            <a:r>
              <a:rPr sz="2000" spc="-21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 </a:t>
            </a:r>
            <a:r>
              <a:rPr sz="2000" spc="-150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Na</a:t>
            </a:r>
            <a:r>
              <a:rPr sz="2000" spc="2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000" spc="-60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2000" spc="-7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2000" spc="-1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jo</a:t>
            </a:r>
            <a:r>
              <a:rPr sz="2000" spc="-8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000" spc="-4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20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(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	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)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000" spc="-27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6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/>
                <a:cs typeface="Verdana"/>
              </a:rPr>
              <a:t>binary</a:t>
            </a:r>
            <a:r>
              <a:rPr sz="20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000" spc="110" dirty="0">
                <a:solidFill>
                  <a:srgbClr val="404040"/>
                </a:solidFill>
                <a:latin typeface="Verdana"/>
                <a:cs typeface="Verdana"/>
              </a:rPr>
              <a:t>pe</a:t>
            </a:r>
            <a:r>
              <a:rPr sz="2000" spc="-70" dirty="0">
                <a:solidFill>
                  <a:srgbClr val="404040"/>
                </a:solidFill>
                <a:latin typeface="Verdana"/>
                <a:cs typeface="Verdana"/>
              </a:rPr>
              <a:t>ra</a:t>
            </a:r>
            <a:r>
              <a:rPr sz="2000" spc="-4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000" spc="-80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20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hat</a:t>
            </a:r>
            <a:r>
              <a:rPr sz="20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000" spc="-27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60" dirty="0">
                <a:solidFill>
                  <a:srgbClr val="404040"/>
                </a:solidFill>
                <a:latin typeface="Verdana"/>
                <a:cs typeface="Verdana"/>
              </a:rPr>
              <a:t>wr</a:t>
            </a:r>
            <a:r>
              <a:rPr sz="2000" spc="-8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404040"/>
                </a:solidFill>
                <a:latin typeface="Verdana"/>
                <a:cs typeface="Verdana"/>
              </a:rPr>
              <a:t>ten</a:t>
            </a:r>
            <a:r>
              <a:rPr sz="20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-4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20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10" dirty="0">
                <a:solidFill>
                  <a:srgbClr val="404040"/>
                </a:solidFill>
                <a:latin typeface="Verdana"/>
                <a:cs typeface="Verdana"/>
              </a:rPr>
              <a:t>(</a:t>
            </a:r>
            <a:r>
              <a:rPr sz="2000" i="1" spc="-17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2000" i="1" dirty="0">
                <a:solidFill>
                  <a:srgbClr val="404040"/>
                </a:solidFill>
                <a:latin typeface="Verdana"/>
                <a:cs typeface="Verdana"/>
              </a:rPr>
              <a:t>	</a:t>
            </a:r>
            <a:r>
              <a:rPr sz="2000" i="1" spc="-37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)  </a:t>
            </a:r>
            <a:r>
              <a:rPr sz="2000" spc="25" dirty="0">
                <a:solidFill>
                  <a:srgbClr val="404040"/>
                </a:solidFill>
                <a:latin typeface="Verdana"/>
                <a:cs typeface="Verdana"/>
              </a:rPr>
              <a:t>wh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000" spc="-70" dirty="0">
                <a:solidFill>
                  <a:srgbClr val="404040"/>
                </a:solidFill>
                <a:latin typeface="Verdana"/>
                <a:cs typeface="Verdana"/>
              </a:rPr>
              <a:t>re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spc="-17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2000" i="1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/>
                <a:cs typeface="Verdana"/>
              </a:rPr>
              <a:t>an</a:t>
            </a:r>
            <a:r>
              <a:rPr sz="2000" spc="8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spc="-37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2000" i="1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ar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0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re</a:t>
            </a:r>
            <a:r>
              <a:rPr sz="2000" spc="-6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2000" spc="-75" dirty="0">
                <a:solidFill>
                  <a:srgbClr val="404040"/>
                </a:solidFill>
                <a:latin typeface="Verdana"/>
                <a:cs typeface="Verdana"/>
              </a:rPr>
              <a:t>ations.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425450" algn="l"/>
              </a:tabLst>
            </a:pPr>
            <a:r>
              <a:rPr sz="2000" spc="-6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2000" spc="-215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/>
                <a:cs typeface="Verdana"/>
              </a:rPr>
              <a:t>particular,</a:t>
            </a:r>
            <a:r>
              <a:rPr sz="20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/>
                <a:cs typeface="Verdana"/>
              </a:rPr>
              <a:t>natural</a:t>
            </a:r>
            <a:r>
              <a:rPr sz="20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join</a:t>
            </a:r>
            <a:r>
              <a:rPr sz="20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/>
                <a:cs typeface="Verdana"/>
              </a:rPr>
              <a:t>allows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0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combination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Verdana"/>
                <a:cs typeface="Verdana"/>
              </a:rPr>
              <a:t>relations</a:t>
            </a:r>
            <a:r>
              <a:rPr sz="20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/>
                <a:cs typeface="Verdana"/>
              </a:rPr>
              <a:t>that</a:t>
            </a:r>
            <a:endParaRPr sz="20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2000" spc="-5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-4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2000" spc="11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0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asso</a:t>
            </a:r>
            <a:r>
              <a:rPr sz="2000" spc="-1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000" spc="120" dirty="0">
                <a:solidFill>
                  <a:srgbClr val="404040"/>
                </a:solidFill>
                <a:latin typeface="Verdana"/>
                <a:cs typeface="Verdana"/>
              </a:rPr>
              <a:t>ed</a:t>
            </a:r>
            <a:r>
              <a:rPr sz="20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20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6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000" spc="-45" dirty="0">
                <a:solidFill>
                  <a:srgbClr val="404040"/>
                </a:solidFill>
                <a:latin typeface="Verdana"/>
                <a:cs typeface="Verdana"/>
              </a:rPr>
              <a:t>rei</a:t>
            </a:r>
            <a:r>
              <a:rPr sz="2000" spc="-75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2000" spc="-4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Verdana"/>
                <a:cs typeface="Verdana"/>
              </a:rPr>
              <a:t>key.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0579" y="2325623"/>
            <a:ext cx="161544" cy="1051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5228" y="2325623"/>
            <a:ext cx="161544" cy="10515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67583" y="4091940"/>
            <a:ext cx="7772400" cy="235458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E8AA06-39FD-4919-A37C-BB5CBADA1C5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Studiffy.com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50444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65" dirty="0">
                <a:solidFill>
                  <a:srgbClr val="252525"/>
                </a:solidFill>
                <a:latin typeface="Verdana"/>
                <a:cs typeface="Verdana"/>
              </a:rPr>
              <a:t>Natural</a:t>
            </a:r>
            <a:r>
              <a:rPr b="0" spc="-26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b="0" spc="-20" dirty="0">
                <a:solidFill>
                  <a:srgbClr val="252525"/>
                </a:solidFill>
                <a:latin typeface="Verdana"/>
                <a:cs typeface="Verdana"/>
              </a:rPr>
              <a:t>Join</a:t>
            </a:r>
            <a:r>
              <a:rPr b="0" spc="-25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b="0" spc="-125" dirty="0">
                <a:solidFill>
                  <a:srgbClr val="252525"/>
                </a:solidFill>
                <a:latin typeface="Verdana"/>
                <a:cs typeface="Verdana"/>
              </a:rPr>
              <a:t>(Example)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2286000"/>
            <a:ext cx="5715000" cy="8382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2200" y="3429000"/>
            <a:ext cx="5583936" cy="22098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092F4-A985-49CB-AB24-AF3ABC15A84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Studiffy.com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7776"/>
            <a:ext cx="48469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92730" algn="l"/>
                <a:tab pos="4659630" algn="l"/>
              </a:tabLst>
            </a:pPr>
            <a:r>
              <a:rPr spc="-155" dirty="0">
                <a:solidFill>
                  <a:srgbClr val="252525"/>
                </a:solidFill>
              </a:rPr>
              <a:t>Sem</a:t>
            </a:r>
            <a:r>
              <a:rPr spc="-65" dirty="0">
                <a:solidFill>
                  <a:srgbClr val="252525"/>
                </a:solidFill>
              </a:rPr>
              <a:t>i</a:t>
            </a:r>
            <a:r>
              <a:rPr spc="-50" dirty="0">
                <a:solidFill>
                  <a:srgbClr val="252525"/>
                </a:solidFill>
              </a:rPr>
              <a:t> </a:t>
            </a:r>
            <a:r>
              <a:rPr spc="-90" dirty="0">
                <a:solidFill>
                  <a:srgbClr val="252525"/>
                </a:solidFill>
              </a:rPr>
              <a:t>Join</a:t>
            </a:r>
            <a:r>
              <a:rPr spc="-60" dirty="0">
                <a:solidFill>
                  <a:srgbClr val="252525"/>
                </a:solidFill>
              </a:rPr>
              <a:t> </a:t>
            </a:r>
            <a:r>
              <a:rPr spc="-270" dirty="0">
                <a:solidFill>
                  <a:srgbClr val="252525"/>
                </a:solidFill>
              </a:rPr>
              <a:t>(</a:t>
            </a:r>
            <a:r>
              <a:rPr dirty="0">
                <a:solidFill>
                  <a:srgbClr val="252525"/>
                </a:solidFill>
              </a:rPr>
              <a:t>	</a:t>
            </a:r>
            <a:r>
              <a:rPr spc="-270" dirty="0">
                <a:solidFill>
                  <a:srgbClr val="252525"/>
                </a:solidFill>
              </a:rPr>
              <a:t>)</a:t>
            </a:r>
            <a:r>
              <a:rPr spc="-50" dirty="0">
                <a:solidFill>
                  <a:srgbClr val="252525"/>
                </a:solidFill>
              </a:rPr>
              <a:t> </a:t>
            </a:r>
            <a:r>
              <a:rPr spc="55" dirty="0">
                <a:solidFill>
                  <a:srgbClr val="252525"/>
                </a:solidFill>
              </a:rPr>
              <a:t>an</a:t>
            </a:r>
            <a:r>
              <a:rPr spc="60" dirty="0">
                <a:solidFill>
                  <a:srgbClr val="252525"/>
                </a:solidFill>
              </a:rPr>
              <a:t>d</a:t>
            </a:r>
            <a:r>
              <a:rPr spc="-50" dirty="0">
                <a:solidFill>
                  <a:srgbClr val="252525"/>
                </a:solidFill>
              </a:rPr>
              <a:t> </a:t>
            </a:r>
            <a:r>
              <a:rPr spc="-270" dirty="0">
                <a:solidFill>
                  <a:srgbClr val="252525"/>
                </a:solidFill>
              </a:rPr>
              <a:t>(</a:t>
            </a:r>
            <a:r>
              <a:rPr dirty="0">
                <a:solidFill>
                  <a:srgbClr val="252525"/>
                </a:solidFill>
              </a:rPr>
              <a:t>	</a:t>
            </a:r>
            <a:r>
              <a:rPr spc="-270" dirty="0">
                <a:solidFill>
                  <a:srgbClr val="252525"/>
                </a:solidFill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32254" y="193408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3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0194" y="1934083"/>
            <a:ext cx="77285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7576184" algn="l"/>
              </a:tabLst>
            </a:pPr>
            <a:r>
              <a:rPr sz="1800" spc="-20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36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ft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250" dirty="0">
                <a:solidFill>
                  <a:srgbClr val="404040"/>
                </a:solidFill>
                <a:latin typeface="Verdana"/>
                <a:cs typeface="Verdana"/>
              </a:rPr>
              <a:t>j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24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0" dirty="0">
                <a:solidFill>
                  <a:srgbClr val="404040"/>
                </a:solidFill>
                <a:latin typeface="Verdana"/>
                <a:cs typeface="Verdana"/>
              </a:rPr>
              <a:t>j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229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ur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0" dirty="0">
                <a:solidFill>
                  <a:srgbClr val="404040"/>
                </a:solidFill>
                <a:latin typeface="Verdana"/>
                <a:cs typeface="Verdana"/>
              </a:rPr>
              <a:t>j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11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w</a:t>
            </a:r>
            <a:r>
              <a:rPr sz="1800" spc="-22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tt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24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	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R 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w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re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11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3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re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ti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0194" y="2613786"/>
            <a:ext cx="8776335" cy="979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46379" indent="-342900">
              <a:lnSpc>
                <a:spcPct val="100000"/>
              </a:lnSpc>
              <a:spcBef>
                <a:spcPts val="100"/>
              </a:spcBef>
              <a:tabLst>
                <a:tab pos="419100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	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result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this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semijoin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8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only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set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all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tuples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i="1" spc="-16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i="1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which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there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8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45" dirty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sz="1800" spc="-6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tuple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i="1" spc="-33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i="1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that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8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/>
                <a:cs typeface="Verdana"/>
              </a:rPr>
              <a:t>equal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their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/>
                <a:cs typeface="Verdana"/>
              </a:rPr>
              <a:t>common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attribute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names.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  <a:tabLst>
                <a:tab pos="419100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404040"/>
                </a:solidFill>
                <a:latin typeface="Verdana"/>
                <a:cs typeface="Verdana"/>
              </a:rPr>
              <a:t>an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example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consider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tables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i="1" spc="-15" dirty="0">
                <a:solidFill>
                  <a:srgbClr val="404040"/>
                </a:solidFill>
                <a:latin typeface="Verdana"/>
                <a:cs typeface="Verdana"/>
              </a:rPr>
              <a:t>Employee</a:t>
            </a:r>
            <a:r>
              <a:rPr sz="1800" i="1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i="1" spc="10" dirty="0">
                <a:solidFill>
                  <a:srgbClr val="404040"/>
                </a:solidFill>
                <a:latin typeface="Verdana"/>
                <a:cs typeface="Verdana"/>
              </a:rPr>
              <a:t>Dept</a:t>
            </a:r>
            <a:r>
              <a:rPr sz="1800" i="1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their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semi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join: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15143" y="1994916"/>
            <a:ext cx="438911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2200" y="4572000"/>
            <a:ext cx="7620000" cy="18379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2540" y="914400"/>
            <a:ext cx="438912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50964" y="876300"/>
            <a:ext cx="437388" cy="304800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2837FC4-4E54-4EB6-86B0-9DFCACC7559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Studiffy.com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44615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75" dirty="0">
                <a:solidFill>
                  <a:srgbClr val="252525"/>
                </a:solidFill>
                <a:latin typeface="Verdana"/>
                <a:cs typeface="Verdana"/>
              </a:rPr>
              <a:t>Se</a:t>
            </a:r>
            <a:r>
              <a:rPr b="0" spc="-275" dirty="0">
                <a:solidFill>
                  <a:srgbClr val="252525"/>
                </a:solidFill>
                <a:latin typeface="Verdana"/>
                <a:cs typeface="Verdana"/>
              </a:rPr>
              <a:t>m</a:t>
            </a:r>
            <a:r>
              <a:rPr b="0" spc="-270" dirty="0">
                <a:solidFill>
                  <a:srgbClr val="252525"/>
                </a:solidFill>
                <a:latin typeface="Verdana"/>
                <a:cs typeface="Verdana"/>
              </a:rPr>
              <a:t>i </a:t>
            </a:r>
            <a:r>
              <a:rPr b="0" spc="105" dirty="0">
                <a:solidFill>
                  <a:srgbClr val="252525"/>
                </a:solidFill>
                <a:latin typeface="Verdana"/>
                <a:cs typeface="Verdana"/>
              </a:rPr>
              <a:t>J</a:t>
            </a:r>
            <a:r>
              <a:rPr b="0" spc="-60" dirty="0">
                <a:solidFill>
                  <a:srgbClr val="252525"/>
                </a:solidFill>
                <a:latin typeface="Verdana"/>
                <a:cs typeface="Verdana"/>
              </a:rPr>
              <a:t>oin</a:t>
            </a:r>
            <a:r>
              <a:rPr b="0" spc="-26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b="0" spc="-125" dirty="0">
                <a:solidFill>
                  <a:srgbClr val="252525"/>
                </a:solidFill>
                <a:latin typeface="Verdana"/>
                <a:cs typeface="Verdana"/>
              </a:rPr>
              <a:t>(Example)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31619"/>
            <a:ext cx="7960995" cy="1921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22190">
              <a:lnSpc>
                <a:spcPct val="147800"/>
              </a:lnSpc>
              <a:spcBef>
                <a:spcPts val="100"/>
              </a:spcBef>
            </a:pPr>
            <a:r>
              <a:rPr sz="1800" spc="-220" dirty="0">
                <a:solidFill>
                  <a:srgbClr val="404040"/>
                </a:solidFill>
                <a:latin typeface="Verdana"/>
                <a:cs typeface="Verdana"/>
              </a:rPr>
              <a:t>SEL</a:t>
            </a:r>
            <a:r>
              <a:rPr sz="1800" spc="-22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CT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80" dirty="0">
                <a:solidFill>
                  <a:srgbClr val="404040"/>
                </a:solidFill>
                <a:latin typeface="Verdana"/>
                <a:cs typeface="Verdana"/>
              </a:rPr>
              <a:t>*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sz="1800" spc="40" dirty="0">
                <a:solidFill>
                  <a:srgbClr val="404040"/>
                </a:solidFill>
                <a:latin typeface="Verdana"/>
                <a:cs typeface="Verdana"/>
              </a:rPr>
              <a:t>ROM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dep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7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-17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me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s 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W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800" spc="-180" dirty="0">
                <a:solidFill>
                  <a:srgbClr val="404040"/>
                </a:solidFill>
                <a:latin typeface="Verdana"/>
                <a:cs typeface="Verdana"/>
              </a:rPr>
              <a:t>ER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75" dirty="0">
                <a:solidFill>
                  <a:srgbClr val="404040"/>
                </a:solidFill>
                <a:latin typeface="Verdana"/>
                <a:cs typeface="Verdana"/>
              </a:rPr>
              <a:t>X</a:t>
            </a:r>
            <a:r>
              <a:rPr sz="1800" spc="-33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36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335" dirty="0">
                <a:solidFill>
                  <a:srgbClr val="404040"/>
                </a:solidFill>
                <a:latin typeface="Verdana"/>
                <a:cs typeface="Verdana"/>
              </a:rPr>
              <a:t>TS</a:t>
            </a:r>
            <a:endParaRPr sz="18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1030"/>
              </a:spcBef>
              <a:tabLst>
                <a:tab pos="4584700" algn="l"/>
              </a:tabLst>
            </a:pPr>
            <a:r>
              <a:rPr sz="1800" spc="-175" dirty="0">
                <a:solidFill>
                  <a:srgbClr val="404040"/>
                </a:solidFill>
                <a:latin typeface="Verdana"/>
                <a:cs typeface="Verdana"/>
              </a:rPr>
              <a:t>(SELECT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80" dirty="0">
                <a:solidFill>
                  <a:srgbClr val="404040"/>
                </a:solidFill>
                <a:latin typeface="Verdana"/>
                <a:cs typeface="Verdana"/>
              </a:rPr>
              <a:t>*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FROM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employees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WHERE	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departments.department_id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85" dirty="0">
                <a:solidFill>
                  <a:srgbClr val="404040"/>
                </a:solidFill>
                <a:latin typeface="Verdana"/>
                <a:cs typeface="Verdana"/>
              </a:rPr>
              <a:t>=</a:t>
            </a:r>
            <a:endParaRPr sz="18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tabLst>
                <a:tab pos="4127500" algn="l"/>
              </a:tabLst>
            </a:pP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mp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lo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ee</a:t>
            </a:r>
            <a:r>
              <a:rPr sz="1800" spc="-24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1800" spc="10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800" spc="9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125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800" spc="11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22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me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265" dirty="0">
                <a:solidFill>
                  <a:srgbClr val="404040"/>
                </a:solidFill>
                <a:latin typeface="Verdana"/>
                <a:cs typeface="Verdana"/>
              </a:rPr>
              <a:t>_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11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2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ND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	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mp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lo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ee</a:t>
            </a:r>
            <a:r>
              <a:rPr sz="1800" spc="-24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14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ry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85" dirty="0">
                <a:solidFill>
                  <a:srgbClr val="404040"/>
                </a:solidFill>
                <a:latin typeface="Verdana"/>
                <a:cs typeface="Verdana"/>
              </a:rPr>
              <a:t>&gt;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25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0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0)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ORDE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dep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7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-17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me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_n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800" spc="2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320" dirty="0">
                <a:solidFill>
                  <a:srgbClr val="404040"/>
                </a:solidFill>
                <a:latin typeface="Verdana"/>
                <a:cs typeface="Verdana"/>
              </a:rPr>
              <a:t>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F4E28-43A4-40D0-AD29-692C68CEE5F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Studiffy.com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23082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60" dirty="0">
                <a:solidFill>
                  <a:srgbClr val="252525"/>
                </a:solidFill>
                <a:latin typeface="Verdana"/>
                <a:cs typeface="Verdana"/>
              </a:rPr>
              <a:t>Oute</a:t>
            </a:r>
            <a:r>
              <a:rPr b="0" spc="-40" dirty="0">
                <a:solidFill>
                  <a:srgbClr val="252525"/>
                </a:solidFill>
                <a:latin typeface="Verdana"/>
                <a:cs typeface="Verdana"/>
              </a:rPr>
              <a:t>r</a:t>
            </a:r>
            <a:r>
              <a:rPr b="0" spc="-27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b="0" spc="-20" dirty="0">
                <a:solidFill>
                  <a:srgbClr val="252525"/>
                </a:solidFill>
                <a:latin typeface="Verdana"/>
                <a:cs typeface="Verdana"/>
              </a:rPr>
              <a:t>Join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5170" marR="5080" indent="-34290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 </a:t>
            </a:r>
            <a:r>
              <a:rPr sz="2400" spc="35" dirty="0"/>
              <a:t>An </a:t>
            </a:r>
            <a:r>
              <a:rPr sz="2400" b="1" spc="-105" dirty="0">
                <a:latin typeface="Tahoma"/>
                <a:cs typeface="Tahoma"/>
              </a:rPr>
              <a:t>outer </a:t>
            </a:r>
            <a:r>
              <a:rPr sz="2400" b="1" spc="-110" dirty="0">
                <a:latin typeface="Tahoma"/>
                <a:cs typeface="Tahoma"/>
              </a:rPr>
              <a:t>join </a:t>
            </a:r>
            <a:r>
              <a:rPr sz="2400" spc="15" dirty="0"/>
              <a:t>does </a:t>
            </a:r>
            <a:r>
              <a:rPr sz="2400" spc="-25" dirty="0"/>
              <a:t>not </a:t>
            </a:r>
            <a:r>
              <a:rPr sz="2400" spc="-65" dirty="0"/>
              <a:t>require </a:t>
            </a:r>
            <a:r>
              <a:rPr sz="2400" spc="140" dirty="0"/>
              <a:t>each </a:t>
            </a:r>
            <a:r>
              <a:rPr sz="2400" spc="10" dirty="0"/>
              <a:t>record </a:t>
            </a:r>
            <a:r>
              <a:rPr sz="2400" spc="-110" dirty="0"/>
              <a:t>in </a:t>
            </a:r>
            <a:r>
              <a:rPr sz="2400" spc="-20" dirty="0"/>
              <a:t>the </a:t>
            </a:r>
            <a:r>
              <a:rPr sz="2400" dirty="0"/>
              <a:t>two </a:t>
            </a:r>
            <a:r>
              <a:rPr sz="2400" spc="5" dirty="0"/>
              <a:t> </a:t>
            </a:r>
            <a:r>
              <a:rPr sz="2400" spc="-30" dirty="0"/>
              <a:t>joined</a:t>
            </a:r>
            <a:r>
              <a:rPr sz="2400" spc="-210" dirty="0"/>
              <a:t> </a:t>
            </a:r>
            <a:r>
              <a:rPr sz="2400" spc="-30" dirty="0"/>
              <a:t>tables</a:t>
            </a:r>
            <a:r>
              <a:rPr sz="2400" spc="-175" dirty="0"/>
              <a:t> </a:t>
            </a:r>
            <a:r>
              <a:rPr sz="2400" spc="-10" dirty="0"/>
              <a:t>to</a:t>
            </a:r>
            <a:r>
              <a:rPr sz="2400" spc="-175" dirty="0"/>
              <a:t> </a:t>
            </a:r>
            <a:r>
              <a:rPr sz="2400" spc="45" dirty="0"/>
              <a:t>have</a:t>
            </a:r>
            <a:r>
              <a:rPr sz="2400" spc="-220" dirty="0"/>
              <a:t> </a:t>
            </a:r>
            <a:r>
              <a:rPr sz="2400" spc="195" dirty="0"/>
              <a:t>a</a:t>
            </a:r>
            <a:r>
              <a:rPr sz="2400" spc="-175" dirty="0"/>
              <a:t> </a:t>
            </a:r>
            <a:r>
              <a:rPr sz="2400" spc="15" dirty="0"/>
              <a:t>matching</a:t>
            </a:r>
            <a:r>
              <a:rPr sz="2400" spc="-215" dirty="0"/>
              <a:t> </a:t>
            </a:r>
            <a:r>
              <a:rPr sz="2400" spc="-20" dirty="0"/>
              <a:t>record.</a:t>
            </a:r>
            <a:r>
              <a:rPr sz="2400" spc="-170" dirty="0"/>
              <a:t> </a:t>
            </a:r>
            <a:r>
              <a:rPr sz="2400" spc="-135" dirty="0"/>
              <a:t>The</a:t>
            </a:r>
            <a:r>
              <a:rPr sz="2400" spc="-160" dirty="0"/>
              <a:t> </a:t>
            </a:r>
            <a:r>
              <a:rPr sz="2400" spc="-30" dirty="0"/>
              <a:t>joined</a:t>
            </a:r>
            <a:r>
              <a:rPr sz="2400" spc="-210" dirty="0"/>
              <a:t> </a:t>
            </a:r>
            <a:r>
              <a:rPr sz="2400" spc="30" dirty="0"/>
              <a:t>table </a:t>
            </a:r>
            <a:r>
              <a:rPr sz="2400" spc="-830" dirty="0"/>
              <a:t> </a:t>
            </a:r>
            <a:r>
              <a:rPr sz="2400" spc="-95" dirty="0"/>
              <a:t>retains </a:t>
            </a:r>
            <a:r>
              <a:rPr sz="2400" spc="140" dirty="0"/>
              <a:t>each </a:t>
            </a:r>
            <a:r>
              <a:rPr sz="2400" spc="15" dirty="0"/>
              <a:t>record—even </a:t>
            </a:r>
            <a:r>
              <a:rPr sz="2400" spc="-125" dirty="0"/>
              <a:t>if </a:t>
            </a:r>
            <a:r>
              <a:rPr sz="2400" spc="25" dirty="0"/>
              <a:t>no </a:t>
            </a:r>
            <a:r>
              <a:rPr sz="2400" spc="-50" dirty="0"/>
              <a:t>other </a:t>
            </a:r>
            <a:r>
              <a:rPr sz="2400" spc="15" dirty="0"/>
              <a:t>matching </a:t>
            </a:r>
            <a:r>
              <a:rPr sz="2400" spc="10" dirty="0"/>
              <a:t>record </a:t>
            </a:r>
            <a:r>
              <a:rPr sz="2400" spc="15" dirty="0"/>
              <a:t> </a:t>
            </a:r>
            <a:r>
              <a:rPr sz="2400" spc="-185" dirty="0"/>
              <a:t>exists.</a:t>
            </a:r>
            <a:r>
              <a:rPr sz="2400" spc="-210" dirty="0"/>
              <a:t> </a:t>
            </a:r>
            <a:r>
              <a:rPr sz="2400" spc="-40" dirty="0"/>
              <a:t>Outer</a:t>
            </a:r>
            <a:r>
              <a:rPr sz="2400" spc="-175" dirty="0"/>
              <a:t> </a:t>
            </a:r>
            <a:r>
              <a:rPr sz="2400" spc="-155" dirty="0"/>
              <a:t>joins</a:t>
            </a:r>
            <a:r>
              <a:rPr sz="2400" spc="-215" dirty="0"/>
              <a:t> </a:t>
            </a:r>
            <a:r>
              <a:rPr sz="2400" spc="-30" dirty="0"/>
              <a:t>subdivide</a:t>
            </a:r>
            <a:r>
              <a:rPr sz="2400" spc="-210" dirty="0"/>
              <a:t> </a:t>
            </a:r>
            <a:r>
              <a:rPr sz="2400" spc="-114" dirty="0"/>
              <a:t>further</a:t>
            </a:r>
            <a:r>
              <a:rPr sz="2400" spc="-185" dirty="0"/>
              <a:t> </a:t>
            </a:r>
            <a:r>
              <a:rPr sz="2400" spc="-60" dirty="0"/>
              <a:t>into</a:t>
            </a:r>
            <a:r>
              <a:rPr sz="2400" spc="-220" dirty="0"/>
              <a:t> </a:t>
            </a:r>
            <a:r>
              <a:rPr sz="2400" spc="-75" dirty="0"/>
              <a:t>left</a:t>
            </a:r>
            <a:r>
              <a:rPr sz="2400" spc="-175" dirty="0"/>
              <a:t> </a:t>
            </a:r>
            <a:r>
              <a:rPr sz="2400" spc="-50" dirty="0"/>
              <a:t>outer</a:t>
            </a:r>
            <a:r>
              <a:rPr sz="2400" spc="-185" dirty="0"/>
              <a:t> </a:t>
            </a:r>
            <a:r>
              <a:rPr sz="2400" spc="-160" dirty="0"/>
              <a:t>joins,</a:t>
            </a:r>
            <a:r>
              <a:rPr sz="2400" spc="-220" dirty="0"/>
              <a:t> </a:t>
            </a:r>
            <a:r>
              <a:rPr sz="2400" spc="-110" dirty="0"/>
              <a:t>right </a:t>
            </a:r>
            <a:r>
              <a:rPr sz="2400" spc="-830" dirty="0"/>
              <a:t> </a:t>
            </a:r>
            <a:r>
              <a:rPr sz="2400" spc="-30" dirty="0"/>
              <a:t>ou</a:t>
            </a:r>
            <a:r>
              <a:rPr sz="2400" spc="-15" dirty="0"/>
              <a:t>t</a:t>
            </a:r>
            <a:r>
              <a:rPr sz="2400" spc="-90" dirty="0"/>
              <a:t>er</a:t>
            </a:r>
            <a:r>
              <a:rPr sz="2400" spc="-180" dirty="0"/>
              <a:t> </a:t>
            </a:r>
            <a:r>
              <a:rPr sz="2400" spc="-325" dirty="0"/>
              <a:t>j</a:t>
            </a:r>
            <a:r>
              <a:rPr sz="2400" spc="-45" dirty="0"/>
              <a:t>o</a:t>
            </a:r>
            <a:r>
              <a:rPr sz="2400" spc="-10" dirty="0"/>
              <a:t>i</a:t>
            </a:r>
            <a:r>
              <a:rPr sz="2400" spc="-195" dirty="0"/>
              <a:t>ns,</a:t>
            </a:r>
            <a:r>
              <a:rPr sz="2400" spc="-204" dirty="0"/>
              <a:t> </a:t>
            </a:r>
            <a:r>
              <a:rPr sz="2400" spc="90" dirty="0"/>
              <a:t>an</a:t>
            </a:r>
            <a:r>
              <a:rPr sz="2400" spc="95" dirty="0"/>
              <a:t>d</a:t>
            </a:r>
            <a:r>
              <a:rPr sz="2400" spc="-180" dirty="0"/>
              <a:t> </a:t>
            </a:r>
            <a:r>
              <a:rPr sz="2400" spc="-130" dirty="0"/>
              <a:t>full</a:t>
            </a:r>
            <a:r>
              <a:rPr sz="2400" spc="-210" dirty="0"/>
              <a:t> </a:t>
            </a:r>
            <a:r>
              <a:rPr sz="2400" spc="-30" dirty="0"/>
              <a:t>ou</a:t>
            </a:r>
            <a:r>
              <a:rPr sz="2400" spc="-15" dirty="0"/>
              <a:t>t</a:t>
            </a:r>
            <a:r>
              <a:rPr sz="2400" spc="-90" dirty="0"/>
              <a:t>er</a:t>
            </a:r>
            <a:r>
              <a:rPr sz="2400" spc="-180" dirty="0"/>
              <a:t> </a:t>
            </a:r>
            <a:r>
              <a:rPr sz="2400" spc="-325" dirty="0"/>
              <a:t>j</a:t>
            </a:r>
            <a:r>
              <a:rPr sz="2400" spc="-45" dirty="0"/>
              <a:t>o</a:t>
            </a:r>
            <a:r>
              <a:rPr sz="2400" spc="-10" dirty="0"/>
              <a:t>i</a:t>
            </a:r>
            <a:r>
              <a:rPr sz="2400" spc="-195" dirty="0"/>
              <a:t>ns,</a:t>
            </a:r>
            <a:r>
              <a:rPr sz="2400" spc="-204" dirty="0"/>
              <a:t> </a:t>
            </a:r>
            <a:r>
              <a:rPr sz="2400" spc="130" dirty="0"/>
              <a:t>dep</a:t>
            </a:r>
            <a:r>
              <a:rPr sz="2400" spc="10" dirty="0"/>
              <a:t>end</a:t>
            </a:r>
            <a:r>
              <a:rPr sz="2400" spc="25" dirty="0"/>
              <a:t>i</a:t>
            </a:r>
            <a:r>
              <a:rPr sz="2400" spc="30" dirty="0"/>
              <a:t>ng</a:t>
            </a:r>
            <a:r>
              <a:rPr sz="2400" spc="-195" dirty="0"/>
              <a:t> </a:t>
            </a:r>
            <a:r>
              <a:rPr sz="2400" spc="25" dirty="0"/>
              <a:t>on</a:t>
            </a:r>
            <a:r>
              <a:rPr sz="2400" spc="-180" dirty="0"/>
              <a:t> </a:t>
            </a:r>
            <a:r>
              <a:rPr sz="2400" spc="20" dirty="0"/>
              <a:t>w</a:t>
            </a:r>
            <a:r>
              <a:rPr sz="2400" spc="-165" dirty="0"/>
              <a:t>h</a:t>
            </a:r>
            <a:r>
              <a:rPr sz="2400" spc="-55" dirty="0"/>
              <a:t>i</a:t>
            </a:r>
            <a:r>
              <a:rPr sz="2400" spc="95" dirty="0"/>
              <a:t>ch  </a:t>
            </a:r>
            <a:r>
              <a:rPr sz="2400" spc="-75" dirty="0"/>
              <a:t>table(s)</a:t>
            </a:r>
            <a:r>
              <a:rPr sz="2400" spc="-185" dirty="0"/>
              <a:t> </a:t>
            </a:r>
            <a:r>
              <a:rPr sz="2400" spc="60" dirty="0"/>
              <a:t>one</a:t>
            </a:r>
            <a:r>
              <a:rPr sz="2400" spc="-175" dirty="0"/>
              <a:t> </a:t>
            </a:r>
            <a:r>
              <a:rPr sz="2400" spc="-95" dirty="0"/>
              <a:t>retains</a:t>
            </a:r>
            <a:r>
              <a:rPr sz="2400" spc="-204" dirty="0"/>
              <a:t> </a:t>
            </a:r>
            <a:r>
              <a:rPr sz="2400" spc="-20" dirty="0"/>
              <a:t>the</a:t>
            </a:r>
            <a:r>
              <a:rPr sz="2400" spc="-175" dirty="0"/>
              <a:t> </a:t>
            </a:r>
            <a:r>
              <a:rPr sz="2400" spc="-125" dirty="0"/>
              <a:t>rows</a:t>
            </a:r>
            <a:r>
              <a:rPr sz="2400" spc="-170" dirty="0"/>
              <a:t> </a:t>
            </a:r>
            <a:r>
              <a:rPr sz="2400" spc="-95" dirty="0"/>
              <a:t>from</a:t>
            </a:r>
            <a:r>
              <a:rPr sz="2400" spc="-180" dirty="0"/>
              <a:t> </a:t>
            </a:r>
            <a:r>
              <a:rPr sz="2400" spc="-120" dirty="0"/>
              <a:t>(left,</a:t>
            </a:r>
            <a:r>
              <a:rPr sz="2400" spc="-180" dirty="0"/>
              <a:t> </a:t>
            </a:r>
            <a:r>
              <a:rPr sz="2400" spc="-125" dirty="0"/>
              <a:t>right,</a:t>
            </a:r>
            <a:r>
              <a:rPr sz="2400" spc="-220" dirty="0"/>
              <a:t> </a:t>
            </a:r>
            <a:r>
              <a:rPr sz="2400" spc="-95" dirty="0"/>
              <a:t>or</a:t>
            </a:r>
            <a:r>
              <a:rPr sz="2400" spc="-180" dirty="0"/>
              <a:t> </a:t>
            </a:r>
            <a:r>
              <a:rPr sz="2400" spc="-70" dirty="0"/>
              <a:t>both).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964DE-E50E-47AB-9FC4-E923DE75BF0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Studiffy.com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1461</Words>
  <Application>Microsoft Office PowerPoint</Application>
  <PresentationFormat>Widescreen</PresentationFormat>
  <Paragraphs>135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Arial MT</vt:lpstr>
      <vt:lpstr>Calibri</vt:lpstr>
      <vt:lpstr>Microsoft Sans Serif</vt:lpstr>
      <vt:lpstr>Tahoma</vt:lpstr>
      <vt:lpstr>Verdana</vt:lpstr>
      <vt:lpstr>Office Theme</vt:lpstr>
      <vt:lpstr>Database Systems</vt:lpstr>
      <vt:lpstr>Today’s agenda(Joins in database)</vt:lpstr>
      <vt:lpstr>Join</vt:lpstr>
      <vt:lpstr>PowerPoint Presentation</vt:lpstr>
      <vt:lpstr>Natural Join</vt:lpstr>
      <vt:lpstr>Natural Join (Example)</vt:lpstr>
      <vt:lpstr>Semi Join ( ) and ( )</vt:lpstr>
      <vt:lpstr>Semi Join (Example)</vt:lpstr>
      <vt:lpstr>Outer Join</vt:lpstr>
      <vt:lpstr>Left Outer Join</vt:lpstr>
      <vt:lpstr>PowerPoint Presentation</vt:lpstr>
      <vt:lpstr>Left Outer Join (Example)</vt:lpstr>
      <vt:lpstr>Right Outer Join</vt:lpstr>
      <vt:lpstr>PowerPoint Presentation</vt:lpstr>
      <vt:lpstr>Right Outer Join (Example)</vt:lpstr>
      <vt:lpstr>Full Outer Join</vt:lpstr>
      <vt:lpstr>PowerPoint Presentation</vt:lpstr>
      <vt:lpstr>Full Outer Join (Example)</vt:lpstr>
      <vt:lpstr>Cartesian Product</vt:lpstr>
      <vt:lpstr>PowerPoint Presentation</vt:lpstr>
      <vt:lpstr>Inner join</vt:lpstr>
      <vt:lpstr>Equijoin</vt:lpstr>
      <vt:lpstr>PowerPoint Presentation</vt:lpstr>
      <vt:lpstr>Equijoin (Example)</vt:lpstr>
      <vt:lpstr>θ-join</vt:lpstr>
      <vt:lpstr>Antijoin( )</vt:lpstr>
      <vt:lpstr>Anti Join (Example)</vt:lpstr>
      <vt:lpstr>Self Join</vt:lpstr>
      <vt:lpstr>Self Join (Example)</vt:lpstr>
      <vt:lpstr>PowerPoint Presentation</vt:lpstr>
      <vt:lpstr>Query: Find the name of the sailor who  reserved boat 101.</vt:lpstr>
      <vt:lpstr>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cp:lastModifiedBy>NIKHIL MATHUR</cp:lastModifiedBy>
  <cp:revision>2</cp:revision>
  <dcterms:created xsi:type="dcterms:W3CDTF">2021-07-13T06:36:17Z</dcterms:created>
  <dcterms:modified xsi:type="dcterms:W3CDTF">2021-07-13T06:53:16Z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2015-06-21T00:00:00Z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2021-07-13T00:00:00Z</vt:filetime>
  </property>
</Properties>
</file>