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15B37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1235" y="982980"/>
            <a:ext cx="6160008" cy="10058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15B37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51828" y="1711309"/>
            <a:ext cx="4745990" cy="455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15B37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0729" y="1050797"/>
            <a:ext cx="55873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D15B37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6394" y="1809568"/>
            <a:ext cx="7864475" cy="444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4.png"/><Relationship Id="rId3" Type="http://schemas.openxmlformats.org/officeDocument/2006/relationships/image" Target="../media/image15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74.png"/><Relationship Id="rId6" Type="http://schemas.openxmlformats.org/officeDocument/2006/relationships/image" Target="../media/image159.png"/><Relationship Id="rId7" Type="http://schemas.openxmlformats.org/officeDocument/2006/relationships/image" Target="../media/image106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6" Type="http://schemas.openxmlformats.org/officeDocument/2006/relationships/image" Target="../media/image168.png"/><Relationship Id="rId17" Type="http://schemas.openxmlformats.org/officeDocument/2006/relationships/image" Target="../media/image169.png"/><Relationship Id="rId18" Type="http://schemas.openxmlformats.org/officeDocument/2006/relationships/image" Target="../media/image170.png"/><Relationship Id="rId19" Type="http://schemas.openxmlformats.org/officeDocument/2006/relationships/image" Target="../media/image17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png"/><Relationship Id="rId3" Type="http://schemas.openxmlformats.org/officeDocument/2006/relationships/image" Target="../media/image157.png"/><Relationship Id="rId4" Type="http://schemas.openxmlformats.org/officeDocument/2006/relationships/image" Target="../media/image173.png"/><Relationship Id="rId5" Type="http://schemas.openxmlformats.org/officeDocument/2006/relationships/image" Target="../media/image160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Relationship Id="rId11" Type="http://schemas.openxmlformats.org/officeDocument/2006/relationships/image" Target="../media/image179.png"/><Relationship Id="rId12" Type="http://schemas.openxmlformats.org/officeDocument/2006/relationships/image" Target="../media/image180.png"/><Relationship Id="rId13" Type="http://schemas.openxmlformats.org/officeDocument/2006/relationships/image" Target="../media/image18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3" Type="http://schemas.openxmlformats.org/officeDocument/2006/relationships/image" Target="../media/image18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3.png"/><Relationship Id="rId3" Type="http://schemas.openxmlformats.org/officeDocument/2006/relationships/image" Target="../media/image157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60.png"/><Relationship Id="rId8" Type="http://schemas.openxmlformats.org/officeDocument/2006/relationships/image" Target="../media/image187.png"/><Relationship Id="rId9" Type="http://schemas.openxmlformats.org/officeDocument/2006/relationships/image" Target="../media/image62.png"/><Relationship Id="rId10" Type="http://schemas.openxmlformats.org/officeDocument/2006/relationships/image" Target="../media/image188.png"/><Relationship Id="rId11" Type="http://schemas.openxmlformats.org/officeDocument/2006/relationships/image" Target="../media/image189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Relationship Id="rId14" Type="http://schemas.openxmlformats.org/officeDocument/2006/relationships/image" Target="../media/image192.png"/><Relationship Id="rId15" Type="http://schemas.openxmlformats.org/officeDocument/2006/relationships/image" Target="../media/image193.png"/><Relationship Id="rId16" Type="http://schemas.openxmlformats.org/officeDocument/2006/relationships/image" Target="../media/image194.png"/><Relationship Id="rId17" Type="http://schemas.openxmlformats.org/officeDocument/2006/relationships/image" Target="../media/image195.png"/><Relationship Id="rId18" Type="http://schemas.openxmlformats.org/officeDocument/2006/relationships/image" Target="../media/image196.png"/><Relationship Id="rId19" Type="http://schemas.openxmlformats.org/officeDocument/2006/relationships/image" Target="../media/image197.png"/><Relationship Id="rId20" Type="http://schemas.openxmlformats.org/officeDocument/2006/relationships/image" Target="../media/image198.png"/><Relationship Id="rId21" Type="http://schemas.openxmlformats.org/officeDocument/2006/relationships/image" Target="../media/image199.png"/><Relationship Id="rId22" Type="http://schemas.openxmlformats.org/officeDocument/2006/relationships/image" Target="../media/image20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1.png"/><Relationship Id="rId3" Type="http://schemas.openxmlformats.org/officeDocument/2006/relationships/image" Target="../media/image157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60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Relationship Id="rId6" Type="http://schemas.openxmlformats.org/officeDocument/2006/relationships/image" Target="../media/image212.png"/><Relationship Id="rId7" Type="http://schemas.openxmlformats.org/officeDocument/2006/relationships/image" Target="../media/image213.png"/><Relationship Id="rId8" Type="http://schemas.openxmlformats.org/officeDocument/2006/relationships/image" Target="../media/image214.png"/><Relationship Id="rId9" Type="http://schemas.openxmlformats.org/officeDocument/2006/relationships/image" Target="../media/image215.png"/><Relationship Id="rId10" Type="http://schemas.openxmlformats.org/officeDocument/2006/relationships/image" Target="../media/image216.png"/><Relationship Id="rId11" Type="http://schemas.openxmlformats.org/officeDocument/2006/relationships/image" Target="../media/image217.png"/><Relationship Id="rId12" Type="http://schemas.openxmlformats.org/officeDocument/2006/relationships/image" Target="../media/image218.png"/><Relationship Id="rId13" Type="http://schemas.openxmlformats.org/officeDocument/2006/relationships/image" Target="../media/image219.png"/><Relationship Id="rId14" Type="http://schemas.openxmlformats.org/officeDocument/2006/relationships/image" Target="../media/image220.png"/><Relationship Id="rId15" Type="http://schemas.openxmlformats.org/officeDocument/2006/relationships/image" Target="../media/image221.png"/><Relationship Id="rId16" Type="http://schemas.openxmlformats.org/officeDocument/2006/relationships/image" Target="../media/image222.png"/><Relationship Id="rId17" Type="http://schemas.openxmlformats.org/officeDocument/2006/relationships/image" Target="../media/image223.png"/><Relationship Id="rId18" Type="http://schemas.openxmlformats.org/officeDocument/2006/relationships/image" Target="../media/image224.png"/><Relationship Id="rId19" Type="http://schemas.openxmlformats.org/officeDocument/2006/relationships/image" Target="../media/image225.png"/><Relationship Id="rId20" Type="http://schemas.openxmlformats.org/officeDocument/2006/relationships/image" Target="../media/image226.png"/><Relationship Id="rId21" Type="http://schemas.openxmlformats.org/officeDocument/2006/relationships/image" Target="../media/image227.png"/><Relationship Id="rId22" Type="http://schemas.openxmlformats.org/officeDocument/2006/relationships/image" Target="../media/image228.png"/><Relationship Id="rId23" Type="http://schemas.openxmlformats.org/officeDocument/2006/relationships/image" Target="../media/image22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Relationship Id="rId4" Type="http://schemas.openxmlformats.org/officeDocument/2006/relationships/image" Target="../media/image232.png"/><Relationship Id="rId5" Type="http://schemas.openxmlformats.org/officeDocument/2006/relationships/image" Target="../media/image233.png"/><Relationship Id="rId6" Type="http://schemas.openxmlformats.org/officeDocument/2006/relationships/image" Target="../media/image60.png"/><Relationship Id="rId7" Type="http://schemas.openxmlformats.org/officeDocument/2006/relationships/image" Target="../media/image234.png"/><Relationship Id="rId8" Type="http://schemas.openxmlformats.org/officeDocument/2006/relationships/image" Target="../media/image62.png"/><Relationship Id="rId9" Type="http://schemas.openxmlformats.org/officeDocument/2006/relationships/image" Target="../media/image235.png"/><Relationship Id="rId10" Type="http://schemas.openxmlformats.org/officeDocument/2006/relationships/image" Target="../media/image236.png"/><Relationship Id="rId11" Type="http://schemas.openxmlformats.org/officeDocument/2006/relationships/image" Target="../media/image237.png"/><Relationship Id="rId12" Type="http://schemas.openxmlformats.org/officeDocument/2006/relationships/image" Target="../media/image238.png"/><Relationship Id="rId13" Type="http://schemas.openxmlformats.org/officeDocument/2006/relationships/image" Target="../media/image239.png"/><Relationship Id="rId14" Type="http://schemas.openxmlformats.org/officeDocument/2006/relationships/image" Target="../media/image240.png"/><Relationship Id="rId15" Type="http://schemas.openxmlformats.org/officeDocument/2006/relationships/image" Target="../media/image241.png"/><Relationship Id="rId16" Type="http://schemas.openxmlformats.org/officeDocument/2006/relationships/image" Target="../media/image242.png"/><Relationship Id="rId17" Type="http://schemas.openxmlformats.org/officeDocument/2006/relationships/image" Target="../media/image243.png"/><Relationship Id="rId18" Type="http://schemas.openxmlformats.org/officeDocument/2006/relationships/image" Target="../media/image244.png"/><Relationship Id="rId19" Type="http://schemas.openxmlformats.org/officeDocument/2006/relationships/image" Target="../media/image24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6.png"/><Relationship Id="rId3" Type="http://schemas.openxmlformats.org/officeDocument/2006/relationships/image" Target="../media/image232.png"/><Relationship Id="rId4" Type="http://schemas.openxmlformats.org/officeDocument/2006/relationships/image" Target="../media/image247.png"/><Relationship Id="rId5" Type="http://schemas.openxmlformats.org/officeDocument/2006/relationships/image" Target="../media/image248.png"/><Relationship Id="rId6" Type="http://schemas.openxmlformats.org/officeDocument/2006/relationships/image" Target="../media/image249.png"/><Relationship Id="rId7" Type="http://schemas.openxmlformats.org/officeDocument/2006/relationships/image" Target="../media/image250.png"/><Relationship Id="rId8" Type="http://schemas.openxmlformats.org/officeDocument/2006/relationships/image" Target="../media/image251.png"/><Relationship Id="rId9" Type="http://schemas.openxmlformats.org/officeDocument/2006/relationships/image" Target="../media/image252.png"/><Relationship Id="rId10" Type="http://schemas.openxmlformats.org/officeDocument/2006/relationships/image" Target="../media/image253.png"/><Relationship Id="rId11" Type="http://schemas.openxmlformats.org/officeDocument/2006/relationships/image" Target="../media/image254.png"/><Relationship Id="rId12" Type="http://schemas.openxmlformats.org/officeDocument/2006/relationships/image" Target="../media/image255.png"/><Relationship Id="rId13" Type="http://schemas.openxmlformats.org/officeDocument/2006/relationships/image" Target="../media/image256.png"/><Relationship Id="rId14" Type="http://schemas.openxmlformats.org/officeDocument/2006/relationships/image" Target="../media/image257.png"/><Relationship Id="rId15" Type="http://schemas.openxmlformats.org/officeDocument/2006/relationships/image" Target="../media/image258.png"/><Relationship Id="rId16" Type="http://schemas.openxmlformats.org/officeDocument/2006/relationships/image" Target="../media/image25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image" Target="../media/image263.png"/><Relationship Id="rId6" Type="http://schemas.openxmlformats.org/officeDocument/2006/relationships/image" Target="../media/image264.png"/><Relationship Id="rId7" Type="http://schemas.openxmlformats.org/officeDocument/2006/relationships/image" Target="../media/image265.png"/><Relationship Id="rId8" Type="http://schemas.openxmlformats.org/officeDocument/2006/relationships/image" Target="../media/image266.png"/><Relationship Id="rId9" Type="http://schemas.openxmlformats.org/officeDocument/2006/relationships/image" Target="../media/image267.png"/><Relationship Id="rId10" Type="http://schemas.openxmlformats.org/officeDocument/2006/relationships/image" Target="../media/image268.png"/><Relationship Id="rId11" Type="http://schemas.openxmlformats.org/officeDocument/2006/relationships/image" Target="../media/image269.png"/><Relationship Id="rId12" Type="http://schemas.openxmlformats.org/officeDocument/2006/relationships/image" Target="../media/image270.png"/><Relationship Id="rId13" Type="http://schemas.openxmlformats.org/officeDocument/2006/relationships/image" Target="../media/image271.png"/><Relationship Id="rId14" Type="http://schemas.openxmlformats.org/officeDocument/2006/relationships/image" Target="../media/image272.png"/><Relationship Id="rId15" Type="http://schemas.openxmlformats.org/officeDocument/2006/relationships/image" Target="../media/image273.png"/><Relationship Id="rId16" Type="http://schemas.openxmlformats.org/officeDocument/2006/relationships/image" Target="../media/image274.png"/><Relationship Id="rId17" Type="http://schemas.openxmlformats.org/officeDocument/2006/relationships/image" Target="../media/image275.png"/><Relationship Id="rId18" Type="http://schemas.openxmlformats.org/officeDocument/2006/relationships/image" Target="../media/image276.png"/><Relationship Id="rId19" Type="http://schemas.openxmlformats.org/officeDocument/2006/relationships/image" Target="../media/image277.png"/><Relationship Id="rId20" Type="http://schemas.openxmlformats.org/officeDocument/2006/relationships/image" Target="../media/image278.png"/><Relationship Id="rId21" Type="http://schemas.openxmlformats.org/officeDocument/2006/relationships/image" Target="../media/image279.png"/><Relationship Id="rId22" Type="http://schemas.openxmlformats.org/officeDocument/2006/relationships/image" Target="../media/image280.png"/><Relationship Id="rId23" Type="http://schemas.openxmlformats.org/officeDocument/2006/relationships/image" Target="../media/image281.png"/><Relationship Id="rId24" Type="http://schemas.openxmlformats.org/officeDocument/2006/relationships/image" Target="../media/image282.png"/><Relationship Id="rId25" Type="http://schemas.openxmlformats.org/officeDocument/2006/relationships/image" Target="../media/image283.png"/><Relationship Id="rId26" Type="http://schemas.openxmlformats.org/officeDocument/2006/relationships/image" Target="../media/image284.png"/><Relationship Id="rId27" Type="http://schemas.openxmlformats.org/officeDocument/2006/relationships/image" Target="../media/image285.png"/><Relationship Id="rId28" Type="http://schemas.openxmlformats.org/officeDocument/2006/relationships/image" Target="../media/image286.png"/><Relationship Id="rId29" Type="http://schemas.openxmlformats.org/officeDocument/2006/relationships/image" Target="../media/image287.png"/><Relationship Id="rId30" Type="http://schemas.openxmlformats.org/officeDocument/2006/relationships/image" Target="../media/image288.png"/><Relationship Id="rId31" Type="http://schemas.openxmlformats.org/officeDocument/2006/relationships/image" Target="../media/image289.png"/><Relationship Id="rId32" Type="http://schemas.openxmlformats.org/officeDocument/2006/relationships/image" Target="../media/image290.jpg"/><Relationship Id="rId33" Type="http://schemas.openxmlformats.org/officeDocument/2006/relationships/image" Target="../media/image29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6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6.png"/><Relationship Id="rId4" Type="http://schemas.openxmlformats.org/officeDocument/2006/relationships/image" Target="../media/image49.png"/><Relationship Id="rId5" Type="http://schemas.openxmlformats.org/officeDocument/2006/relationships/image" Target="../media/image36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6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96.png"/><Relationship Id="rId28" Type="http://schemas.openxmlformats.org/officeDocument/2006/relationships/image" Target="../media/image97.png"/><Relationship Id="rId29" Type="http://schemas.openxmlformats.org/officeDocument/2006/relationships/image" Target="../media/image98.png"/><Relationship Id="rId30" Type="http://schemas.openxmlformats.org/officeDocument/2006/relationships/image" Target="../media/image99.png"/><Relationship Id="rId31" Type="http://schemas.openxmlformats.org/officeDocument/2006/relationships/image" Target="../media/image100.png"/><Relationship Id="rId32" Type="http://schemas.openxmlformats.org/officeDocument/2006/relationships/image" Target="../media/image101.png"/><Relationship Id="rId33" Type="http://schemas.openxmlformats.org/officeDocument/2006/relationships/image" Target="../media/image10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6.png"/><Relationship Id="rId4" Type="http://schemas.openxmlformats.org/officeDocument/2006/relationships/image" Target="../media/image104.png"/><Relationship Id="rId5" Type="http://schemas.openxmlformats.org/officeDocument/2006/relationships/image" Target="../media/image7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3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60.png"/><Relationship Id="rId16" Type="http://schemas.openxmlformats.org/officeDocument/2006/relationships/image" Target="../media/image113.png"/><Relationship Id="rId17" Type="http://schemas.openxmlformats.org/officeDocument/2006/relationships/image" Target="../media/image62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25" Type="http://schemas.openxmlformats.org/officeDocument/2006/relationships/image" Target="../media/image121.png"/><Relationship Id="rId26" Type="http://schemas.openxmlformats.org/officeDocument/2006/relationships/image" Target="../media/image122.png"/><Relationship Id="rId27" Type="http://schemas.openxmlformats.org/officeDocument/2006/relationships/image" Target="../media/image123.png"/><Relationship Id="rId28" Type="http://schemas.openxmlformats.org/officeDocument/2006/relationships/image" Target="../media/image124.png"/><Relationship Id="rId29" Type="http://schemas.openxmlformats.org/officeDocument/2006/relationships/image" Target="../media/image125.png"/><Relationship Id="rId30" Type="http://schemas.openxmlformats.org/officeDocument/2006/relationships/image" Target="../media/image126.png"/><Relationship Id="rId31" Type="http://schemas.openxmlformats.org/officeDocument/2006/relationships/image" Target="../media/image127.png"/><Relationship Id="rId32" Type="http://schemas.openxmlformats.org/officeDocument/2006/relationships/image" Target="../media/image128.png"/><Relationship Id="rId33" Type="http://schemas.openxmlformats.org/officeDocument/2006/relationships/image" Target="../media/image12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44.png"/><Relationship Id="rId17" Type="http://schemas.openxmlformats.org/officeDocument/2006/relationships/image" Target="../media/image145.png"/><Relationship Id="rId18" Type="http://schemas.openxmlformats.org/officeDocument/2006/relationships/image" Target="../media/image146.png"/><Relationship Id="rId19" Type="http://schemas.openxmlformats.org/officeDocument/2006/relationships/image" Target="../media/image147.png"/><Relationship Id="rId20" Type="http://schemas.openxmlformats.org/officeDocument/2006/relationships/image" Target="../media/image148.png"/><Relationship Id="rId21" Type="http://schemas.openxmlformats.org/officeDocument/2006/relationships/image" Target="../media/image149.png"/><Relationship Id="rId22" Type="http://schemas.openxmlformats.org/officeDocument/2006/relationships/image" Target="../media/image150.png"/><Relationship Id="rId23" Type="http://schemas.openxmlformats.org/officeDocument/2006/relationships/image" Target="../media/image151.png"/><Relationship Id="rId24" Type="http://schemas.openxmlformats.org/officeDocument/2006/relationships/image" Target="../media/image152.png"/><Relationship Id="rId25" Type="http://schemas.openxmlformats.org/officeDocument/2006/relationships/image" Target="../media/image1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2739" y="2857500"/>
            <a:ext cx="6480048" cy="13380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7357" y="2951810"/>
            <a:ext cx="57181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ACCESS</a:t>
            </a:r>
            <a:r>
              <a:rPr dirty="0" sz="4800" spc="-80"/>
              <a:t> </a:t>
            </a:r>
            <a:r>
              <a:rPr dirty="0" sz="4800"/>
              <a:t>CONTROLS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6" y="982980"/>
            <a:ext cx="10151364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4036" y="1050797"/>
            <a:ext cx="95783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WINDOWS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10"/>
              <a:t> </a:t>
            </a:r>
            <a:r>
              <a:rPr dirty="0"/>
              <a:t>ACCOUNT</a:t>
            </a:r>
            <a:r>
              <a:rPr dirty="0" spc="-15"/>
              <a:t> </a:t>
            </a:r>
            <a:r>
              <a:rPr dirty="0" spc="-5"/>
              <a:t>CONTROL</a:t>
            </a:r>
            <a:r>
              <a:rPr dirty="0" spc="-20"/>
              <a:t> </a:t>
            </a:r>
            <a:r>
              <a:rPr dirty="0" spc="-5"/>
              <a:t>(UAC)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1836420"/>
            <a:ext cx="7620000" cy="4549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196" y="982980"/>
            <a:ext cx="9084564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7435" y="1050797"/>
            <a:ext cx="8509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ROLE BASED</a:t>
            </a:r>
            <a:r>
              <a:rPr dirty="0" spc="-10"/>
              <a:t> </a:t>
            </a:r>
            <a:r>
              <a:rPr dirty="0"/>
              <a:t>ACCESS</a:t>
            </a:r>
            <a:r>
              <a:rPr dirty="0" spc="-35"/>
              <a:t> </a:t>
            </a:r>
            <a:r>
              <a:rPr dirty="0" spc="-5"/>
              <a:t>CONTROL (RBAC)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90344" y="1668779"/>
            <a:ext cx="8303259" cy="4251960"/>
            <a:chOff x="1990344" y="1668779"/>
            <a:chExt cx="8303259" cy="42519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1668779"/>
              <a:ext cx="411480" cy="534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276" y="1674875"/>
              <a:ext cx="4235196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9047" y="1674875"/>
              <a:ext cx="426720" cy="57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81344" y="1674875"/>
              <a:ext cx="1007363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44284" y="1674875"/>
              <a:ext cx="502920" cy="573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02779" y="1674875"/>
              <a:ext cx="492251" cy="573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1379" y="1674875"/>
              <a:ext cx="2808731" cy="573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8276" y="2040635"/>
              <a:ext cx="1050036" cy="573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3888" y="2040635"/>
              <a:ext cx="492251" cy="573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61716" y="2040635"/>
              <a:ext cx="6542532" cy="573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08276" y="2406395"/>
              <a:ext cx="7629144" cy="573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8276" y="2772155"/>
              <a:ext cx="2270760" cy="573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3258311"/>
              <a:ext cx="411480" cy="5349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08276" y="3264407"/>
              <a:ext cx="7161276" cy="5730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08276" y="3630167"/>
              <a:ext cx="7309104" cy="5730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08276" y="3995927"/>
              <a:ext cx="7783068" cy="5730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4482083"/>
              <a:ext cx="411480" cy="5349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8276" y="4488179"/>
              <a:ext cx="8084820" cy="5730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08276" y="4853939"/>
              <a:ext cx="5839968" cy="5730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5341620"/>
              <a:ext cx="411480" cy="5349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08276" y="5347715"/>
              <a:ext cx="7507224" cy="57302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136394" y="1658086"/>
            <a:ext cx="7915275" cy="4065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257175" indent="-228600">
              <a:lnSpc>
                <a:spcPct val="120000"/>
              </a:lnSpc>
              <a:spcBef>
                <a:spcPts val="100"/>
              </a:spcBef>
              <a:buClr>
                <a:srgbClr val="FFFFF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30" b="1">
                <a:solidFill>
                  <a:srgbClr val="43A9D9"/>
                </a:solidFill>
                <a:latin typeface="Trebuchet MS"/>
                <a:cs typeface="Trebuchet MS"/>
              </a:rPr>
              <a:t>ROLE</a:t>
            </a:r>
            <a:r>
              <a:rPr dirty="0" sz="2000" b="1">
                <a:solidFill>
                  <a:srgbClr val="43A9D9"/>
                </a:solidFill>
                <a:latin typeface="Trebuchet MS"/>
                <a:cs typeface="Trebuchet MS"/>
              </a:rPr>
              <a:t> </a:t>
            </a:r>
            <a:r>
              <a:rPr dirty="0" sz="2000" spc="55" b="1">
                <a:solidFill>
                  <a:srgbClr val="43A9D9"/>
                </a:solidFill>
                <a:latin typeface="Trebuchet MS"/>
                <a:cs typeface="Trebuchet MS"/>
              </a:rPr>
              <a:t>BASED</a:t>
            </a:r>
            <a:r>
              <a:rPr dirty="0" sz="2000" spc="-5" b="1">
                <a:solidFill>
                  <a:srgbClr val="43A9D9"/>
                </a:solidFill>
                <a:latin typeface="Trebuchet MS"/>
                <a:cs typeface="Trebuchet MS"/>
              </a:rPr>
              <a:t> </a:t>
            </a:r>
            <a:r>
              <a:rPr dirty="0" sz="2000" spc="85" b="1">
                <a:solidFill>
                  <a:srgbClr val="43A9D9"/>
                </a:solidFill>
                <a:latin typeface="Trebuchet MS"/>
                <a:cs typeface="Trebuchet MS"/>
              </a:rPr>
              <a:t>ACCESS</a:t>
            </a:r>
            <a:r>
              <a:rPr dirty="0" sz="2000" spc="-5" b="1">
                <a:solidFill>
                  <a:srgbClr val="43A9D9"/>
                </a:solidFill>
                <a:latin typeface="Trebuchet MS"/>
                <a:cs typeface="Trebuchet MS"/>
              </a:rPr>
              <a:t> </a:t>
            </a:r>
            <a:r>
              <a:rPr dirty="0" sz="2000" spc="90" b="1">
                <a:solidFill>
                  <a:srgbClr val="43A9D9"/>
                </a:solidFill>
                <a:latin typeface="Trebuchet MS"/>
                <a:cs typeface="Trebuchet MS"/>
              </a:rPr>
              <a:t>CONTROL</a:t>
            </a:r>
            <a:r>
              <a:rPr dirty="0" sz="2000" spc="10" b="1">
                <a:solidFill>
                  <a:srgbClr val="43A9D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3A9D9"/>
                </a:solidFill>
                <a:latin typeface="Lucida Sans Unicode"/>
                <a:cs typeface="Lucida Sans Unicode"/>
              </a:rPr>
              <a:t>(</a:t>
            </a:r>
            <a:r>
              <a:rPr dirty="0" sz="2000" spc="50" b="1">
                <a:solidFill>
                  <a:srgbClr val="43A9D9"/>
                </a:solidFill>
                <a:latin typeface="Trebuchet MS"/>
                <a:cs typeface="Trebuchet MS"/>
              </a:rPr>
              <a:t>RBAC</a:t>
            </a:r>
            <a:r>
              <a:rPr dirty="0" sz="2000" spc="50">
                <a:solidFill>
                  <a:srgbClr val="43A9D9"/>
                </a:solidFill>
                <a:latin typeface="Lucida Sans Unicode"/>
                <a:cs typeface="Lucida Sans Unicode"/>
              </a:rPr>
              <a:t>)</a:t>
            </a:r>
            <a:r>
              <a:rPr dirty="0" sz="2000" spc="-40">
                <a:solidFill>
                  <a:srgbClr val="43A9D9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CONSIDERED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MORE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“REAL-WORLD”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 CONTROL THAN OTHER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MODELS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BECAUSE ACCESS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BASED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ON USER’S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JOB FUNCTION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WITHIN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ORGANIZATION</a:t>
            </a:r>
            <a:endParaRPr sz="2000">
              <a:latin typeface="Lucida Sans Unicode"/>
              <a:cs typeface="Lucida Sans Unicode"/>
            </a:endParaRPr>
          </a:p>
          <a:p>
            <a:pPr marL="241300" marR="231140" indent="-228600">
              <a:lnSpc>
                <a:spcPct val="12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INSTEAD OF SETTING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PERMISSIONS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FOR EACH USER OR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GROUP ASSIGNS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PERMISSIONS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PARTICULAR ROLES IN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ORGANIZATION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0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THEN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ASSIGNS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THOSE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ROLES</a:t>
            </a:r>
            <a:endParaRPr sz="2000">
              <a:latin typeface="Lucida Sans Unicode"/>
              <a:cs typeface="Lucida Sans Unicode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OBJECTS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BE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CERTAIN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TYPE,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SUBJECTS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PARTICULAR</a:t>
            </a:r>
            <a:r>
              <a:rPr dirty="0" sz="20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ROLE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endParaRPr sz="20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SUBJECTS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MAY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HAVE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MULTIPLE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ROLES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ASSIGNED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THEM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8008" y="982980"/>
            <a:ext cx="9046464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7248" y="1050797"/>
            <a:ext cx="84728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RULE BASED </a:t>
            </a:r>
            <a:r>
              <a:rPr dirty="0"/>
              <a:t>ACCESS</a:t>
            </a:r>
            <a:r>
              <a:rPr dirty="0" spc="-30"/>
              <a:t> </a:t>
            </a:r>
            <a:r>
              <a:rPr dirty="0" spc="-5"/>
              <a:t>CONTROL (RBAC)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90344" y="1668779"/>
            <a:ext cx="8275320" cy="3392804"/>
            <a:chOff x="1990344" y="1668779"/>
            <a:chExt cx="8275320" cy="339280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1668779"/>
              <a:ext cx="411480" cy="534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276" y="1674875"/>
              <a:ext cx="5117591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81444" y="1674875"/>
              <a:ext cx="492251" cy="57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0044" y="1674875"/>
              <a:ext cx="2208276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8276" y="2040635"/>
              <a:ext cx="8057388" cy="573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8276" y="2406395"/>
              <a:ext cx="2206752" cy="573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2892551"/>
              <a:ext cx="411480" cy="534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8276" y="2898647"/>
              <a:ext cx="6766559" cy="573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8276" y="3264407"/>
              <a:ext cx="3950208" cy="5730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3750563"/>
              <a:ext cx="411480" cy="5349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8276" y="3756659"/>
              <a:ext cx="7914132" cy="573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08276" y="4122419"/>
              <a:ext cx="7330440" cy="573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8276" y="4488179"/>
              <a:ext cx="3154679" cy="57302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136394" y="1658086"/>
            <a:ext cx="7884795" cy="320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100"/>
              </a:lnSpc>
              <a:spcBef>
                <a:spcPts val="100"/>
              </a:spcBef>
              <a:buClr>
                <a:srgbClr val="FFFFF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solidFill>
                  <a:srgbClr val="AB53D6"/>
                </a:solidFill>
                <a:latin typeface="Trebuchet MS"/>
                <a:cs typeface="Trebuchet MS"/>
              </a:rPr>
              <a:t>RULE </a:t>
            </a:r>
            <a:r>
              <a:rPr dirty="0" sz="2000" spc="60" b="1">
                <a:solidFill>
                  <a:srgbClr val="AB53D6"/>
                </a:solidFill>
                <a:latin typeface="Trebuchet MS"/>
                <a:cs typeface="Trebuchet MS"/>
              </a:rPr>
              <a:t>BASED </a:t>
            </a:r>
            <a:r>
              <a:rPr dirty="0" sz="2000" spc="85" b="1">
                <a:solidFill>
                  <a:srgbClr val="AB53D6"/>
                </a:solidFill>
                <a:latin typeface="Trebuchet MS"/>
                <a:cs typeface="Trebuchet MS"/>
              </a:rPr>
              <a:t>ACCESS </a:t>
            </a:r>
            <a:r>
              <a:rPr dirty="0" sz="2000" spc="90" b="1">
                <a:solidFill>
                  <a:srgbClr val="AB53D6"/>
                </a:solidFill>
                <a:latin typeface="Trebuchet MS"/>
                <a:cs typeface="Trebuchet MS"/>
              </a:rPr>
              <a:t>CONTROL </a:t>
            </a:r>
            <a:r>
              <a:rPr dirty="0" sz="2000" spc="15" b="1">
                <a:solidFill>
                  <a:srgbClr val="AB53D6"/>
                </a:solidFill>
                <a:latin typeface="Trebuchet MS"/>
                <a:cs typeface="Trebuchet MS"/>
              </a:rPr>
              <a:t>(RBAC)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- DYNAMICALLY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ASSIGN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ROLES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SUBJECTS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ON SET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RULES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DEFINED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CUSTODIAN</a:t>
            </a:r>
            <a:endParaRPr sz="2000">
              <a:latin typeface="Lucida Sans Unicode"/>
              <a:cs typeface="Lucida Sans Unicode"/>
            </a:endParaRPr>
          </a:p>
          <a:p>
            <a:pPr marL="241300" marR="1292860" indent="-228600">
              <a:lnSpc>
                <a:spcPct val="12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RESOURCE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CONTAINS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SET OF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PROPERTIES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RULES</a:t>
            </a:r>
            <a:endParaRPr sz="2000">
              <a:latin typeface="Lucida Sans Unicode"/>
              <a:cs typeface="Lucida Sans Unicode"/>
            </a:endParaRPr>
          </a:p>
          <a:p>
            <a:pPr marL="241300" marR="144780" indent="-228600">
              <a:lnSpc>
                <a:spcPct val="12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ATTEMPTS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RESOURCE,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SYSTEM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CHECKS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RULES CONTAINED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OBJECT TO DETERMINE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IF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ACCESS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PERMISSIBLE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6351" y="982980"/>
            <a:ext cx="6588252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5845" y="1050797"/>
            <a:ext cx="6017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ACCESS</a:t>
            </a:r>
            <a:r>
              <a:rPr dirty="0" spc="-55"/>
              <a:t> </a:t>
            </a:r>
            <a:r>
              <a:rPr dirty="0" spc="-5"/>
              <a:t>CONTROL</a:t>
            </a:r>
            <a:r>
              <a:rPr dirty="0" spc="-35"/>
              <a:t> </a:t>
            </a:r>
            <a:r>
              <a:rPr dirty="0" spc="-5"/>
              <a:t>MODELS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8883" y="2514600"/>
            <a:ext cx="8714232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982980"/>
            <a:ext cx="9386316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6560" y="1050797"/>
            <a:ext cx="8815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BEST</a:t>
            </a:r>
            <a:r>
              <a:rPr dirty="0" spc="-25"/>
              <a:t> </a:t>
            </a:r>
            <a:r>
              <a:rPr dirty="0" spc="-5"/>
              <a:t>PRACTICES</a:t>
            </a:r>
            <a:r>
              <a:rPr dirty="0" spc="-35"/>
              <a:t> </a:t>
            </a:r>
            <a:r>
              <a:rPr dirty="0" spc="-5"/>
              <a:t>FOR</a:t>
            </a:r>
            <a:r>
              <a:rPr dirty="0" spc="-15"/>
              <a:t> </a:t>
            </a:r>
            <a:r>
              <a:rPr dirty="0"/>
              <a:t>ACCESS</a:t>
            </a:r>
            <a:r>
              <a:rPr dirty="0" spc="-30"/>
              <a:t> </a:t>
            </a:r>
            <a:r>
              <a:rPr dirty="0" spc="-5"/>
              <a:t>CONTROL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90344" y="1668779"/>
            <a:ext cx="8533130" cy="944880"/>
            <a:chOff x="1990344" y="1668779"/>
            <a:chExt cx="8533130" cy="9448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1668779"/>
              <a:ext cx="411480" cy="534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276" y="1674875"/>
              <a:ext cx="8314944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8276" y="2040635"/>
              <a:ext cx="3854196" cy="57302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990344" y="3019044"/>
            <a:ext cx="9248140" cy="3839210"/>
            <a:chOff x="1990344" y="3019044"/>
            <a:chExt cx="9248140" cy="38392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3019044"/>
              <a:ext cx="411480" cy="534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8276" y="3025140"/>
              <a:ext cx="3255264" cy="573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2784" y="3453384"/>
              <a:ext cx="371856" cy="4846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82240" y="3459480"/>
              <a:ext cx="3006852" cy="51663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196" y="3459480"/>
              <a:ext cx="443484" cy="51663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2411" y="3459480"/>
              <a:ext cx="5242560" cy="51663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2784" y="3845052"/>
              <a:ext cx="371856" cy="4846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2240" y="3851147"/>
              <a:ext cx="2017776" cy="5166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9120" y="3851147"/>
              <a:ext cx="443484" cy="5166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93336" y="3851147"/>
              <a:ext cx="5882640" cy="5166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82240" y="4180332"/>
              <a:ext cx="2206752" cy="5166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2784" y="4567427"/>
              <a:ext cx="371856" cy="4846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82240" y="4573524"/>
              <a:ext cx="2214372" cy="5166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85716" y="4573524"/>
              <a:ext cx="443484" cy="5166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89932" y="4573524"/>
              <a:ext cx="6289548" cy="5166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82240" y="4902708"/>
              <a:ext cx="4882896" cy="5166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2784" y="5289804"/>
              <a:ext cx="371856" cy="4846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2240" y="5295900"/>
              <a:ext cx="1933956" cy="5166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79976" y="5295900"/>
              <a:ext cx="443484" cy="5166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84192" y="5295900"/>
              <a:ext cx="6653783" cy="51663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82240" y="5625083"/>
              <a:ext cx="1633727" cy="51663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2784" y="6010655"/>
              <a:ext cx="371856" cy="48463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82240" y="6016751"/>
              <a:ext cx="3218688" cy="51663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0032" y="6016751"/>
              <a:ext cx="443484" cy="51663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95772" y="6016751"/>
              <a:ext cx="5381244" cy="51663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82240" y="6345935"/>
              <a:ext cx="5939027" cy="51206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36394" y="1658086"/>
            <a:ext cx="8881110" cy="5027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742315" indent="-228600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ESTABLISHING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PRACTICES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LIMITING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HELP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SECURE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SYSTEMS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DATA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•"/>
            </a:pPr>
            <a:endParaRPr sz="345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FEW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PRACTICES:</a:t>
            </a:r>
            <a:endParaRPr sz="2000">
              <a:latin typeface="Lucida Sans Unicode"/>
              <a:cs typeface="Lucida Sans Unicode"/>
            </a:endParaRPr>
          </a:p>
          <a:p>
            <a:pPr lvl="1" marL="698500" indent="-228600">
              <a:lnSpc>
                <a:spcPct val="100000"/>
              </a:lnSpc>
              <a:spcBef>
                <a:spcPts val="980"/>
              </a:spcBef>
              <a:buClr>
                <a:srgbClr val="FFFFFF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AB53D6"/>
                </a:solidFill>
                <a:latin typeface="Lucida Sans Unicode"/>
                <a:cs typeface="Lucida Sans Unicode"/>
              </a:rPr>
              <a:t>SEPARATION </a:t>
            </a:r>
            <a:r>
              <a:rPr dirty="0" sz="1800">
                <a:solidFill>
                  <a:srgbClr val="AB53D6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-5">
                <a:solidFill>
                  <a:srgbClr val="AB53D6"/>
                </a:solidFill>
                <a:latin typeface="Lucida Sans Unicode"/>
                <a:cs typeface="Lucida Sans Unicode"/>
              </a:rPr>
              <a:t> DUTIES</a:t>
            </a:r>
            <a:r>
              <a:rPr dirty="0" sz="1800" spc="25">
                <a:solidFill>
                  <a:srgbClr val="AB53D6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- NOT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 TO GIVE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PERSON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TOTAL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CONTROL</a:t>
            </a:r>
            <a:endParaRPr sz="1800">
              <a:latin typeface="Lucida Sans Unicode"/>
              <a:cs typeface="Lucida Sans Unicode"/>
            </a:endParaRPr>
          </a:p>
          <a:p>
            <a:pPr lvl="1" marL="698500" marR="763905" indent="-228600">
              <a:lnSpc>
                <a:spcPct val="120000"/>
              </a:lnSpc>
              <a:spcBef>
                <a:spcPts val="495"/>
              </a:spcBef>
              <a:buClr>
                <a:srgbClr val="FFFFFF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>
                <a:solidFill>
                  <a:srgbClr val="AB53D6"/>
                </a:solidFill>
                <a:latin typeface="Lucida Sans Unicode"/>
                <a:cs typeface="Lucida Sans Unicode"/>
              </a:rPr>
              <a:t>JOB</a:t>
            </a:r>
            <a:r>
              <a:rPr dirty="0" sz="1800" spc="-5">
                <a:solidFill>
                  <a:srgbClr val="AB53D6"/>
                </a:solidFill>
                <a:latin typeface="Lucida Sans Unicode"/>
                <a:cs typeface="Lucida Sans Unicode"/>
              </a:rPr>
              <a:t> ROTATION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 INDIVIDUALS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PERIODICALLY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MOVED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JOB </a:t>
            </a:r>
            <a:r>
              <a:rPr dirty="0" sz="1800" spc="-5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RESPONSIBILITIES</a:t>
            </a:r>
            <a:endParaRPr sz="1800">
              <a:latin typeface="Lucida Sans Unicode"/>
              <a:cs typeface="Lucida Sans Unicode"/>
            </a:endParaRPr>
          </a:p>
          <a:p>
            <a:pPr lvl="1" marL="698500" marR="163830" indent="-228600">
              <a:lnSpc>
                <a:spcPct val="120000"/>
              </a:lnSpc>
              <a:spcBef>
                <a:spcPts val="500"/>
              </a:spcBef>
              <a:buClr>
                <a:srgbClr val="FFFFFF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AB53D6"/>
                </a:solidFill>
                <a:latin typeface="Lucida Sans Unicode"/>
                <a:cs typeface="Lucida Sans Unicode"/>
              </a:rPr>
              <a:t>LEAST</a:t>
            </a:r>
            <a:r>
              <a:rPr dirty="0" sz="1800" spc="15">
                <a:solidFill>
                  <a:srgbClr val="AB53D6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AB53D6"/>
                </a:solidFill>
                <a:latin typeface="Lucida Sans Unicode"/>
                <a:cs typeface="Lucida Sans Unicode"/>
              </a:rPr>
              <a:t>PRIVILEGE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 LIMITING</a:t>
            </a:r>
            <a:r>
              <a:rPr dirty="0" sz="18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18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WHAT </a:t>
            </a:r>
            <a:r>
              <a:rPr dirty="0" sz="1800" spc="-5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IS NEEDED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PERFORM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A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JOB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endParaRPr sz="1800">
              <a:latin typeface="Lucida Sans Unicode"/>
              <a:cs typeface="Lucida Sans Unicode"/>
            </a:endParaRPr>
          </a:p>
          <a:p>
            <a:pPr lvl="1" marL="698500" marR="5080" indent="-228600">
              <a:lnSpc>
                <a:spcPct val="120000"/>
              </a:lnSpc>
              <a:spcBef>
                <a:spcPts val="509"/>
              </a:spcBef>
              <a:buClr>
                <a:srgbClr val="FFFFFF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AB53D6"/>
                </a:solidFill>
                <a:latin typeface="Lucida Sans Unicode"/>
                <a:cs typeface="Lucida Sans Unicode"/>
              </a:rPr>
              <a:t>IMPLICIT </a:t>
            </a:r>
            <a:r>
              <a:rPr dirty="0" sz="1800">
                <a:solidFill>
                  <a:srgbClr val="AB53D6"/>
                </a:solidFill>
                <a:latin typeface="Lucida Sans Unicode"/>
                <a:cs typeface="Lucida Sans Unicode"/>
              </a:rPr>
              <a:t>DENY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-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IF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CONDITION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NOT EXPLICITLY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MET, ACCESS REQUEST </a:t>
            </a:r>
            <a:r>
              <a:rPr dirty="0" sz="1800" spc="-5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IS REJECTED</a:t>
            </a:r>
            <a:endParaRPr sz="1800">
              <a:latin typeface="Lucida Sans Unicode"/>
              <a:cs typeface="Lucida Sans Unicode"/>
            </a:endParaRPr>
          </a:p>
          <a:p>
            <a:pPr lvl="1" marL="698500" marR="63500" indent="-228600">
              <a:lnSpc>
                <a:spcPct val="120000"/>
              </a:lnSpc>
              <a:spcBef>
                <a:spcPts val="490"/>
              </a:spcBef>
              <a:buClr>
                <a:srgbClr val="FFFFFF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AB53D6"/>
                </a:solidFill>
                <a:latin typeface="Lucida Sans Unicode"/>
                <a:cs typeface="Lucida Sans Unicode"/>
              </a:rPr>
              <a:t>MANDATORY</a:t>
            </a:r>
            <a:r>
              <a:rPr dirty="0" sz="1800" spc="-10">
                <a:solidFill>
                  <a:srgbClr val="AB53D6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AB53D6"/>
                </a:solidFill>
                <a:latin typeface="Lucida Sans Unicode"/>
                <a:cs typeface="Lucida Sans Unicode"/>
              </a:rPr>
              <a:t>VACATIONS</a:t>
            </a:r>
            <a:r>
              <a:rPr dirty="0" sz="1800">
                <a:solidFill>
                  <a:srgbClr val="AB53D6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LIMITS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FRAUD,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BECAUSE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PERPETRATOR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MUST </a:t>
            </a:r>
            <a:r>
              <a:rPr dirty="0" sz="1800" spc="-5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PRESENT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DAILY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HIDE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FRAUDULENT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ACTIONS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1972" y="982980"/>
            <a:ext cx="8098535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1466" y="1050797"/>
            <a:ext cx="75279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IMPLEMENTING</a:t>
            </a:r>
            <a:r>
              <a:rPr dirty="0" spc="-35"/>
              <a:t> </a:t>
            </a:r>
            <a:r>
              <a:rPr dirty="0"/>
              <a:t>ACCESS</a:t>
            </a:r>
            <a:r>
              <a:rPr dirty="0" spc="-45"/>
              <a:t> </a:t>
            </a:r>
            <a:r>
              <a:rPr dirty="0" spc="-5"/>
              <a:t>CONTROL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90344" y="1668779"/>
            <a:ext cx="8039100" cy="2472055"/>
            <a:chOff x="1990344" y="1668779"/>
            <a:chExt cx="8039100" cy="24720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1668779"/>
              <a:ext cx="411480" cy="534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276" y="1674875"/>
              <a:ext cx="7821168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8276" y="2040635"/>
              <a:ext cx="7609332" cy="57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8276" y="2406395"/>
              <a:ext cx="5312664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2784" y="2833115"/>
              <a:ext cx="371856" cy="4846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82240" y="2839211"/>
              <a:ext cx="2976372" cy="5166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2784" y="3226307"/>
              <a:ext cx="371856" cy="4846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2240" y="3232403"/>
              <a:ext cx="1949195" cy="5166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2784" y="3617975"/>
              <a:ext cx="371856" cy="4846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2240" y="3624072"/>
              <a:ext cx="3093719" cy="51663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136394" y="1658086"/>
            <a:ext cx="7649209" cy="2306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NOW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DISCUSSED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MODELS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CAN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IMPLEMENTED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IT IS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TIME TO EXAMINE THE TECHNOLOGIES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IMPLEMENT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CONTROL:</a:t>
            </a:r>
            <a:endParaRPr sz="2000">
              <a:latin typeface="Lucida Sans Unicode"/>
              <a:cs typeface="Lucida Sans Unicode"/>
            </a:endParaRPr>
          </a:p>
          <a:p>
            <a:pPr lvl="1" marL="6985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ACCESS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CONTROL</a:t>
            </a:r>
            <a:r>
              <a:rPr dirty="0" sz="18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LISTS</a:t>
            </a:r>
            <a:endParaRPr sz="1800">
              <a:latin typeface="Lucida Sans Unicode"/>
              <a:cs typeface="Lucida Sans Unicode"/>
            </a:endParaRPr>
          </a:p>
          <a:p>
            <a:pPr lvl="1" marL="698500" indent="-2286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GROUP</a:t>
            </a:r>
            <a:r>
              <a:rPr dirty="0" sz="18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POLICY</a:t>
            </a:r>
            <a:endParaRPr sz="1800">
              <a:latin typeface="Lucida Sans Unicode"/>
              <a:cs typeface="Lucida Sans Unicode"/>
            </a:endParaRPr>
          </a:p>
          <a:p>
            <a:pPr lvl="1" marL="698500" indent="-228600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ACCOUNT</a:t>
            </a:r>
            <a:r>
              <a:rPr dirty="0" sz="18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RESTRICTIONS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9820" y="982980"/>
            <a:ext cx="7481316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9314" y="1050797"/>
            <a:ext cx="6908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ACCESS</a:t>
            </a:r>
            <a:r>
              <a:rPr dirty="0" spc="-45"/>
              <a:t> </a:t>
            </a:r>
            <a:r>
              <a:rPr dirty="0" spc="-5"/>
              <a:t>CONTROL</a:t>
            </a:r>
            <a:r>
              <a:rPr dirty="0" spc="-20"/>
              <a:t> </a:t>
            </a:r>
            <a:r>
              <a:rPr dirty="0" spc="-5"/>
              <a:t>LISTS</a:t>
            </a:r>
            <a:r>
              <a:rPr dirty="0" spc="-25"/>
              <a:t> </a:t>
            </a:r>
            <a:r>
              <a:rPr dirty="0" spc="-5"/>
              <a:t>(ACLS)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0876" y="1556003"/>
            <a:ext cx="8148955" cy="5302250"/>
            <a:chOff x="150876" y="1556003"/>
            <a:chExt cx="8148955" cy="53022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76" y="1556003"/>
              <a:ext cx="411480" cy="5364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807" y="1563623"/>
              <a:ext cx="3974591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8976" y="1563623"/>
              <a:ext cx="492251" cy="57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7576" y="1563623"/>
              <a:ext cx="2953512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807" y="1898903"/>
              <a:ext cx="3569208" cy="573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76" y="2353055"/>
              <a:ext cx="411480" cy="5364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807" y="2360675"/>
              <a:ext cx="7555992" cy="573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807" y="2695955"/>
              <a:ext cx="5309616" cy="573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76" y="3150107"/>
              <a:ext cx="411480" cy="5364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8807" y="3157727"/>
              <a:ext cx="7194804" cy="573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8807" y="3493008"/>
              <a:ext cx="6214871" cy="5730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76" y="3948683"/>
              <a:ext cx="411480" cy="53644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807" y="3956303"/>
              <a:ext cx="7837932" cy="573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807" y="4291583"/>
              <a:ext cx="966216" cy="5730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76" y="4745736"/>
              <a:ext cx="411480" cy="5364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8807" y="4753355"/>
              <a:ext cx="7930896" cy="5730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8807" y="5088636"/>
              <a:ext cx="1885188" cy="5730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76" y="5542788"/>
              <a:ext cx="411480" cy="5364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807" y="5550407"/>
              <a:ext cx="3826764" cy="5730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2271" y="5960363"/>
              <a:ext cx="295656" cy="3825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4776" y="5964936"/>
              <a:ext cx="6717792" cy="40690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45680" y="5964936"/>
              <a:ext cx="516635" cy="4069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2271" y="6259068"/>
              <a:ext cx="295656" cy="3825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4776" y="6263639"/>
              <a:ext cx="6126480" cy="4069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2271" y="6557770"/>
              <a:ext cx="295656" cy="30022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4776" y="6562342"/>
              <a:ext cx="3355848" cy="29565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96672" y="1577187"/>
            <a:ext cx="7762875" cy="525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121410" indent="-228600">
              <a:lnSpc>
                <a:spcPct val="110000"/>
              </a:lnSpc>
              <a:spcBef>
                <a:spcPts val="100"/>
              </a:spcBef>
              <a:buClr>
                <a:srgbClr val="FFFFF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85" b="1">
                <a:solidFill>
                  <a:srgbClr val="AB53D6"/>
                </a:solidFill>
                <a:latin typeface="Trebuchet MS"/>
                <a:cs typeface="Trebuchet MS"/>
              </a:rPr>
              <a:t>ACCESS</a:t>
            </a:r>
            <a:r>
              <a:rPr dirty="0" sz="2000" spc="-5" b="1">
                <a:solidFill>
                  <a:srgbClr val="AB53D6"/>
                </a:solidFill>
                <a:latin typeface="Trebuchet MS"/>
                <a:cs typeface="Trebuchet MS"/>
              </a:rPr>
              <a:t> </a:t>
            </a:r>
            <a:r>
              <a:rPr dirty="0" sz="2000" spc="90" b="1">
                <a:solidFill>
                  <a:srgbClr val="AB53D6"/>
                </a:solidFill>
                <a:latin typeface="Trebuchet MS"/>
                <a:cs typeface="Trebuchet MS"/>
              </a:rPr>
              <a:t>CONTROL</a:t>
            </a:r>
            <a:r>
              <a:rPr dirty="0" sz="2000" b="1">
                <a:solidFill>
                  <a:srgbClr val="AB53D6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AB53D6"/>
                </a:solidFill>
                <a:latin typeface="Trebuchet MS"/>
                <a:cs typeface="Trebuchet MS"/>
              </a:rPr>
              <a:t>LIST</a:t>
            </a:r>
            <a:r>
              <a:rPr dirty="0" sz="2000" spc="-5" b="1">
                <a:solidFill>
                  <a:srgbClr val="AB53D6"/>
                </a:solidFill>
                <a:latin typeface="Trebuchet MS"/>
                <a:cs typeface="Trebuchet MS"/>
              </a:rPr>
              <a:t> </a:t>
            </a:r>
            <a:r>
              <a:rPr dirty="0" sz="2000" spc="15" b="1">
                <a:solidFill>
                  <a:srgbClr val="AB53D6"/>
                </a:solidFill>
                <a:latin typeface="Trebuchet MS"/>
                <a:cs typeface="Trebuchet MS"/>
              </a:rPr>
              <a:t>(ACL)</a:t>
            </a:r>
            <a:r>
              <a:rPr dirty="0" sz="2000" spc="10" b="1">
                <a:solidFill>
                  <a:srgbClr val="AB53D6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0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PERMISSIONS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ATTACHED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endParaRPr sz="2000">
              <a:latin typeface="Lucida Sans Unicode"/>
              <a:cs typeface="Lucida Sans Unicode"/>
            </a:endParaRPr>
          </a:p>
          <a:p>
            <a:pPr marL="241300" marR="383540" indent="-228600">
              <a:lnSpc>
                <a:spcPct val="11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SPECIFIES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SUBJECTS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MAY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WHAT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OPERATIONS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THEY CAN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PERFORM</a:t>
            </a:r>
            <a:endParaRPr sz="2000">
              <a:latin typeface="Lucida Sans Unicode"/>
              <a:cs typeface="Lucida Sans Unicode"/>
            </a:endParaRPr>
          </a:p>
          <a:p>
            <a:pPr marL="241300" marR="741045" indent="-228600">
              <a:lnSpc>
                <a:spcPct val="11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SUBJECT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REQUESTS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PERFORM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OPERATION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CHECKS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ACL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APPROVED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ENTRY</a:t>
            </a:r>
            <a:endParaRPr sz="2000">
              <a:latin typeface="Lucida Sans Unicode"/>
              <a:cs typeface="Lucida Sans Unicode"/>
            </a:endParaRPr>
          </a:p>
          <a:p>
            <a:pPr marL="241300" marR="99060" indent="-228600">
              <a:lnSpc>
                <a:spcPct val="11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ACLS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USUALLY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VIEWED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RELATION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OPERATING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SYSTEM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FILES</a:t>
            </a:r>
            <a:endParaRPr sz="2000">
              <a:latin typeface="Lucida Sans Unicode"/>
              <a:cs typeface="Lucida Sans Unicode"/>
            </a:endParaRPr>
          </a:p>
          <a:p>
            <a:pPr marL="241300" marR="5080" indent="-228600">
              <a:lnSpc>
                <a:spcPct val="11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EACH ENTRY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 ACL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TABLE IS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CALLED ACCESS CONTROL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ENTRY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(ACE)</a:t>
            </a:r>
            <a:endParaRPr sz="20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ACE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STRUCTURE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(WINDOWS)</a:t>
            </a:r>
            <a:endParaRPr sz="2000">
              <a:latin typeface="Lucida Sans Unicode"/>
              <a:cs typeface="Lucida Sans Unicode"/>
            </a:endParaRPr>
          </a:p>
          <a:p>
            <a:pPr lvl="1" marL="6985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IDENTIFIER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 OR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 GROUP</a:t>
            </a: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ACCOUNT</a:t>
            </a:r>
            <a:r>
              <a:rPr dirty="0" sz="14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LOGON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Lucida Sans Unicode"/>
                <a:cs typeface="Lucida Sans Unicode"/>
              </a:rPr>
              <a:t>SESSION</a:t>
            </a:r>
            <a:endParaRPr sz="1400">
              <a:latin typeface="Lucida Sans Unicode"/>
              <a:cs typeface="Lucida Sans Unicode"/>
            </a:endParaRPr>
          </a:p>
          <a:p>
            <a:pPr lvl="1" marL="6985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14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MASK</a:t>
            </a:r>
            <a:r>
              <a:rPr dirty="0" sz="14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SPECIFIES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14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RIGHTS</a:t>
            </a:r>
            <a:r>
              <a:rPr dirty="0" sz="14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CONTROLLED</a:t>
            </a:r>
            <a:r>
              <a:rPr dirty="0" sz="14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14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ACE</a:t>
            </a:r>
            <a:endParaRPr sz="1400">
              <a:latin typeface="Lucida Sans Unicode"/>
              <a:cs typeface="Lucida Sans Unicode"/>
            </a:endParaRPr>
          </a:p>
          <a:p>
            <a:pPr lvl="1" marL="6985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FLAG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INDICATES</a:t>
            </a:r>
            <a:r>
              <a:rPr dirty="0" sz="14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TYPE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ACE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475219" y="2119883"/>
            <a:ext cx="4668012" cy="26243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3160" y="313943"/>
            <a:ext cx="7524115" cy="1499870"/>
            <a:chOff x="2423160" y="313943"/>
            <a:chExt cx="7524115" cy="1499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60" y="313943"/>
              <a:ext cx="7523988" cy="10058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548" y="807720"/>
              <a:ext cx="3459479" cy="100583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3670" y="380746"/>
            <a:ext cx="6809105" cy="106807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974214" marR="5080" indent="-1962150">
              <a:lnSpc>
                <a:spcPts val="3890"/>
              </a:lnSpc>
              <a:spcBef>
                <a:spcPts val="585"/>
              </a:spcBef>
            </a:pPr>
            <a:r>
              <a:rPr dirty="0"/>
              <a:t>ACCESS </a:t>
            </a:r>
            <a:r>
              <a:rPr dirty="0" spc="-5"/>
              <a:t>CONTROL LIST (ACLS): </a:t>
            </a:r>
            <a:r>
              <a:rPr dirty="0" spc="-1125"/>
              <a:t> </a:t>
            </a:r>
            <a:r>
              <a:rPr dirty="0" spc="-5"/>
              <a:t>LIMITATIONS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990344" y="1668779"/>
            <a:ext cx="8140065" cy="1614170"/>
            <a:chOff x="1990344" y="1668779"/>
            <a:chExt cx="8140065" cy="16141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0344" y="1668779"/>
              <a:ext cx="411480" cy="534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8276" y="1674875"/>
              <a:ext cx="6749796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2784" y="2101595"/>
              <a:ext cx="371856" cy="4846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2240" y="2107691"/>
              <a:ext cx="3692652" cy="5166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63996" y="2107691"/>
              <a:ext cx="443483" cy="5166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68211" y="2107691"/>
              <a:ext cx="3726180" cy="5166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2240" y="2436875"/>
              <a:ext cx="7447788" cy="5166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2240" y="2766059"/>
              <a:ext cx="1598676" cy="51663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462783" y="3544823"/>
            <a:ext cx="7785100" cy="2498090"/>
            <a:chOff x="2462783" y="3544823"/>
            <a:chExt cx="7785100" cy="249809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2783" y="3544823"/>
              <a:ext cx="371856" cy="4846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2239" y="3550919"/>
              <a:ext cx="6911340" cy="51663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82239" y="3880103"/>
              <a:ext cx="6822948" cy="5166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82239" y="4209287"/>
              <a:ext cx="7565135" cy="5166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82239" y="4538471"/>
              <a:ext cx="7557515" cy="51663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82239" y="4867655"/>
              <a:ext cx="3773424" cy="5166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4768" y="4867655"/>
              <a:ext cx="443484" cy="51663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77355" y="4867655"/>
              <a:ext cx="3400044" cy="51663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82239" y="5196839"/>
              <a:ext cx="6179820" cy="5166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82239" y="5526023"/>
              <a:ext cx="1738884" cy="51663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136394" y="1581638"/>
            <a:ext cx="7890509" cy="428498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ALTHOUGH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WIDELY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USED,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ACLS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LIMITATIONS:</a:t>
            </a:r>
            <a:endParaRPr sz="2000">
              <a:latin typeface="Lucida Sans Unicode"/>
              <a:cs typeface="Lucida Sans Unicode"/>
            </a:endParaRPr>
          </a:p>
          <a:p>
            <a:pPr lvl="1" marL="698500" marR="123825" indent="-228600">
              <a:lnSpc>
                <a:spcPct val="120000"/>
              </a:lnSpc>
              <a:spcBef>
                <a:spcPts val="5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ACLS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NOT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EFFICIENT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ACL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FOR EACH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FILE,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PROCESS, 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 RESOURCE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MUST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CHECKED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EVERY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TIME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RESOURCE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1800" spc="-5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ACCESSED.</a:t>
            </a:r>
            <a:endParaRPr sz="18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sz="2300">
              <a:latin typeface="Lucida Sans Unicode"/>
              <a:cs typeface="Lucida Sans Unicode"/>
            </a:endParaRPr>
          </a:p>
          <a:p>
            <a:pPr lvl="1" marL="698500" marR="5080" indent="-228600">
              <a:lnSpc>
                <a:spcPct val="12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BE DIFFICULT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MANAGE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ENTERPRISE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SETTING 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WHERE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MANY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USERS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NEED TO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DIFFERENT LEVELS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18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MANY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DIFFERENT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RESOURCES;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SELECTIVELY</a:t>
            </a:r>
            <a:r>
              <a:rPr dirty="0" sz="18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ADDING, </a:t>
            </a:r>
            <a:r>
              <a:rPr dirty="0" sz="1800" spc="-5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DELETING,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AND CHANGING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ACLS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 INDIVIDUAL FILES,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 EVEN </a:t>
            </a:r>
            <a:r>
              <a:rPr dirty="0" sz="1800" spc="-5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GROUPS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FILES,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18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TIME-CONSUMING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OPEN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ERRORS, PARTICULARLY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IF CHANGES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MUST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MADE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FREQUENTLY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596" y="982980"/>
            <a:ext cx="4209288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6090" y="1050797"/>
            <a:ext cx="36423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</a:t>
            </a:r>
            <a:r>
              <a:rPr dirty="0" spc="-95"/>
              <a:t> </a:t>
            </a:r>
            <a:r>
              <a:rPr dirty="0"/>
              <a:t>POLICIES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90344" y="1668779"/>
            <a:ext cx="8274050" cy="1676400"/>
            <a:chOff x="1990344" y="1668779"/>
            <a:chExt cx="8274050" cy="1676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1668779"/>
              <a:ext cx="411480" cy="534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276" y="1674875"/>
              <a:ext cx="2246376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0227" y="1674875"/>
              <a:ext cx="492251" cy="57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8827" y="1674875"/>
              <a:ext cx="5109972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8276" y="2040635"/>
              <a:ext cx="8055864" cy="573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8276" y="2406395"/>
              <a:ext cx="6707124" cy="573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8276" y="2772155"/>
              <a:ext cx="2369820" cy="5730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990344" y="3750564"/>
            <a:ext cx="6268720" cy="579120"/>
            <a:chOff x="1990344" y="3750564"/>
            <a:chExt cx="6268720" cy="57912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3750564"/>
              <a:ext cx="411480" cy="5349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8276" y="3756660"/>
              <a:ext cx="6050280" cy="57302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990344" y="4736591"/>
            <a:ext cx="7062470" cy="579120"/>
            <a:chOff x="1990344" y="4736591"/>
            <a:chExt cx="7062470" cy="5791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4736591"/>
              <a:ext cx="411480" cy="5349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8276" y="4742687"/>
              <a:ext cx="3006852" cy="573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0704" y="4742687"/>
              <a:ext cx="4181855" cy="57302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990344" y="5722620"/>
            <a:ext cx="7966075" cy="1135380"/>
            <a:chOff x="1990344" y="5722620"/>
            <a:chExt cx="7966075" cy="113538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5722620"/>
              <a:ext cx="411480" cy="5349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8276" y="5728716"/>
              <a:ext cx="3140964" cy="5730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04816" y="5728716"/>
              <a:ext cx="4951476" cy="5730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08276" y="6094476"/>
              <a:ext cx="7607808" cy="5730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08276" y="6460234"/>
              <a:ext cx="2465831" cy="39776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136394" y="1658086"/>
            <a:ext cx="7889875" cy="517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lr>
                <a:srgbClr val="FFFFF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55" b="1">
                <a:solidFill>
                  <a:srgbClr val="AB53D6"/>
                </a:solidFill>
                <a:latin typeface="Trebuchet MS"/>
                <a:cs typeface="Trebuchet MS"/>
              </a:rPr>
              <a:t>GROUP </a:t>
            </a:r>
            <a:r>
              <a:rPr dirty="0" sz="2000" spc="40" b="1">
                <a:solidFill>
                  <a:srgbClr val="AB53D6"/>
                </a:solidFill>
                <a:latin typeface="Trebuchet MS"/>
                <a:cs typeface="Trebuchet MS"/>
              </a:rPr>
              <a:t>POLICY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-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MICROSOFT WINDOWS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FEATURE THAT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PROVIDES CENTRALIZED MANAGEMENT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AND CONFIGURATION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OF COMPUTERS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REMOTE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USERS USING ACTIVE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DIRECTORY</a:t>
            </a:r>
            <a:r>
              <a:rPr dirty="0" sz="20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(AD)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•"/>
            </a:pPr>
            <a:endParaRPr sz="345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USUALLY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ENTERPRISE</a:t>
            </a:r>
            <a:r>
              <a:rPr dirty="0" sz="20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ENVIRONMENTS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3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SETTINGS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STORED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155" i="1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dirty="0" sz="2100" spc="-13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135" i="1">
                <a:solidFill>
                  <a:srgbClr val="FFFFFF"/>
                </a:solidFill>
                <a:latin typeface="Verdana"/>
                <a:cs typeface="Verdana"/>
              </a:rPr>
              <a:t>POLICY</a:t>
            </a:r>
            <a:r>
              <a:rPr dirty="0" sz="2100" spc="-12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04" i="1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dirty="0" sz="2100" spc="-14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40" i="1">
                <a:solidFill>
                  <a:srgbClr val="FFFFFF"/>
                </a:solidFill>
                <a:latin typeface="Verdana"/>
                <a:cs typeface="Verdana"/>
              </a:rPr>
              <a:t>(GPOS)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3900">
              <a:latin typeface="Verdana"/>
              <a:cs typeface="Verdana"/>
            </a:endParaRPr>
          </a:p>
          <a:p>
            <a:pPr marL="241300" marR="313690" indent="-228600">
              <a:lnSpc>
                <a:spcPct val="119100"/>
              </a:lnSpc>
              <a:spcBef>
                <a:spcPts val="5"/>
              </a:spcBef>
              <a:buClr>
                <a:srgbClr val="FFFFFF"/>
              </a:buClr>
              <a:buSzPct val="9523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100" spc="-90" i="1">
                <a:solidFill>
                  <a:srgbClr val="43A9D9"/>
                </a:solidFill>
                <a:latin typeface="Verdana"/>
                <a:cs typeface="Verdana"/>
              </a:rPr>
              <a:t>LOCAL</a:t>
            </a:r>
            <a:r>
              <a:rPr dirty="0" sz="2100" spc="-130" i="1">
                <a:solidFill>
                  <a:srgbClr val="43A9D9"/>
                </a:solidFill>
                <a:latin typeface="Verdana"/>
                <a:cs typeface="Verdana"/>
              </a:rPr>
              <a:t> </a:t>
            </a:r>
            <a:r>
              <a:rPr dirty="0" sz="2100" spc="-155" i="1">
                <a:solidFill>
                  <a:srgbClr val="43A9D9"/>
                </a:solidFill>
                <a:latin typeface="Verdana"/>
                <a:cs typeface="Verdana"/>
              </a:rPr>
              <a:t>GROUP</a:t>
            </a:r>
            <a:r>
              <a:rPr dirty="0" sz="2100" spc="-140" i="1">
                <a:solidFill>
                  <a:srgbClr val="43A9D9"/>
                </a:solidFill>
                <a:latin typeface="Verdana"/>
                <a:cs typeface="Verdana"/>
              </a:rPr>
              <a:t> </a:t>
            </a:r>
            <a:r>
              <a:rPr dirty="0" sz="2100" spc="-135" i="1">
                <a:solidFill>
                  <a:srgbClr val="43A9D9"/>
                </a:solidFill>
                <a:latin typeface="Verdana"/>
                <a:cs typeface="Verdana"/>
              </a:rPr>
              <a:t>POLICY</a:t>
            </a:r>
            <a:r>
              <a:rPr dirty="0" sz="2100" spc="-125" i="1">
                <a:solidFill>
                  <a:srgbClr val="43A9D9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FEWER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OPTIONS</a:t>
            </a:r>
            <a:r>
              <a:rPr dirty="0" sz="20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THAN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GROUP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POLICY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USED TO CONFIGURE SETTINGS FOR SYSTEMS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PART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AD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ACCOUNT</a:t>
            </a:r>
            <a:r>
              <a:rPr dirty="0" spc="-80"/>
              <a:t> </a:t>
            </a:r>
            <a:r>
              <a:rPr dirty="0" spc="-5"/>
              <a:t>RESTRICTIONS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7344" y="1851660"/>
            <a:ext cx="5325110" cy="3108960"/>
            <a:chOff x="847344" y="1851660"/>
            <a:chExt cx="5325110" cy="3108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080" y="1851660"/>
              <a:ext cx="4936236" cy="7391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344" y="2298192"/>
              <a:ext cx="411480" cy="5364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276" y="2305812"/>
              <a:ext cx="3875532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6384" y="2305812"/>
              <a:ext cx="493775" cy="57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4984" y="2305812"/>
              <a:ext cx="1222248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276" y="2671572"/>
              <a:ext cx="4779264" cy="573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5276" y="3037332"/>
              <a:ext cx="2374392" cy="5730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344" y="3521964"/>
              <a:ext cx="411480" cy="5364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276" y="3529583"/>
              <a:ext cx="5106924" cy="5730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5276" y="3895344"/>
              <a:ext cx="1924812" cy="573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344" y="4379976"/>
              <a:ext cx="411480" cy="5364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5276" y="4387595"/>
              <a:ext cx="4920996" cy="5730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92530" y="1852427"/>
            <a:ext cx="4940300" cy="291020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245110">
              <a:lnSpc>
                <a:spcPct val="100000"/>
              </a:lnSpc>
              <a:spcBef>
                <a:spcPts val="550"/>
              </a:spcBef>
            </a:pP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TIME</a:t>
            </a:r>
            <a:r>
              <a:rPr dirty="0" sz="26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6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DAY</a:t>
            </a:r>
            <a:r>
              <a:rPr dirty="0" sz="26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RESTRICTIONS</a:t>
            </a:r>
            <a:endParaRPr sz="2600">
              <a:latin typeface="Lucida Sans Unicode"/>
              <a:cs typeface="Lucida Sans Unicode"/>
            </a:endParaRPr>
          </a:p>
          <a:p>
            <a:pPr marL="241300" marR="131445" indent="-228600">
              <a:lnSpc>
                <a:spcPts val="288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65" b="1">
                <a:solidFill>
                  <a:srgbClr val="AB53D6"/>
                </a:solidFill>
                <a:latin typeface="Trebuchet MS"/>
                <a:cs typeface="Trebuchet MS"/>
              </a:rPr>
              <a:t>TIME</a:t>
            </a:r>
            <a:r>
              <a:rPr dirty="0" sz="2000" spc="-10" b="1">
                <a:solidFill>
                  <a:srgbClr val="AB53D6"/>
                </a:solidFill>
                <a:latin typeface="Trebuchet MS"/>
                <a:cs typeface="Trebuchet MS"/>
              </a:rPr>
              <a:t> </a:t>
            </a:r>
            <a:r>
              <a:rPr dirty="0" sz="2000" spc="35" b="1">
                <a:solidFill>
                  <a:srgbClr val="AB53D6"/>
                </a:solidFill>
                <a:latin typeface="Trebuchet MS"/>
                <a:cs typeface="Trebuchet MS"/>
              </a:rPr>
              <a:t>OF</a:t>
            </a:r>
            <a:r>
              <a:rPr dirty="0" sz="2000" spc="-10" b="1">
                <a:solidFill>
                  <a:srgbClr val="AB53D6"/>
                </a:solidFill>
                <a:latin typeface="Trebuchet MS"/>
                <a:cs typeface="Trebuchet MS"/>
              </a:rPr>
              <a:t> </a:t>
            </a:r>
            <a:r>
              <a:rPr dirty="0" sz="2000" spc="120" b="1">
                <a:solidFill>
                  <a:srgbClr val="AB53D6"/>
                </a:solidFill>
                <a:latin typeface="Trebuchet MS"/>
                <a:cs typeface="Trebuchet MS"/>
              </a:rPr>
              <a:t>DAY</a:t>
            </a:r>
            <a:r>
              <a:rPr dirty="0" sz="2000" spc="-5" b="1">
                <a:solidFill>
                  <a:srgbClr val="AB53D6"/>
                </a:solidFill>
                <a:latin typeface="Trebuchet MS"/>
                <a:cs typeface="Trebuchet MS"/>
              </a:rPr>
              <a:t> </a:t>
            </a:r>
            <a:r>
              <a:rPr dirty="0" sz="2000" spc="60" b="1">
                <a:solidFill>
                  <a:srgbClr val="AB53D6"/>
                </a:solidFill>
                <a:latin typeface="Trebuchet MS"/>
                <a:cs typeface="Trebuchet MS"/>
              </a:rPr>
              <a:t>RESTRICTIONS</a:t>
            </a:r>
            <a:r>
              <a:rPr dirty="0" sz="2000" spc="-25" b="1">
                <a:solidFill>
                  <a:srgbClr val="AB53D6"/>
                </a:solidFill>
                <a:latin typeface="Trebuchet MS"/>
                <a:cs typeface="Trebuchet MS"/>
              </a:rPr>
              <a:t> </a:t>
            </a:r>
            <a:r>
              <a:rPr dirty="0" sz="2000" spc="425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LIMITS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 TIME OF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DAY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 USER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MAY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LOG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ONTO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endParaRPr sz="2000">
              <a:latin typeface="Lucida Sans Unicode"/>
              <a:cs typeface="Lucida Sans Unicode"/>
            </a:endParaRPr>
          </a:p>
          <a:p>
            <a:pPr marL="241300" marR="5080" indent="-228600">
              <a:lnSpc>
                <a:spcPct val="120000"/>
              </a:lnSpc>
              <a:spcBef>
                <a:spcPts val="8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TIME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BLOCKS</a:t>
            </a:r>
            <a:r>
              <a:rPr dirty="0" sz="20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PERMITTED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CHOSEN</a:t>
            </a:r>
            <a:endParaRPr sz="20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INDIVIDUAL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SYSTEMS</a:t>
            </a:r>
            <a:endParaRPr sz="2000">
              <a:latin typeface="Lucida Sans Unicode"/>
              <a:cs typeface="Lucida Sans Unicode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47232" y="1443227"/>
            <a:ext cx="4184904" cy="7391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251828" y="1501520"/>
            <a:ext cx="366458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ACCOUNT</a:t>
            </a:r>
            <a:r>
              <a:rPr dirty="0" sz="2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EXPIRATION</a:t>
            </a:r>
            <a:endParaRPr sz="2600">
              <a:latin typeface="Lucida Sans Unicode"/>
              <a:cs typeface="Lucida Sans Unicod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47232" y="1780032"/>
            <a:ext cx="5156200" cy="4651375"/>
            <a:chOff x="6047232" y="1780032"/>
            <a:chExt cx="5156200" cy="465137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47232" y="1780032"/>
              <a:ext cx="2735580" cy="7391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28004" y="2290572"/>
              <a:ext cx="355091" cy="4602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91072" y="2296668"/>
              <a:ext cx="2778252" cy="4907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73667" y="2296668"/>
              <a:ext cx="420624" cy="4907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67216" y="2296668"/>
              <a:ext cx="2189987" cy="49072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91072" y="2581656"/>
              <a:ext cx="4911852" cy="49072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91072" y="2866644"/>
              <a:ext cx="1935479" cy="49072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28004" y="3273552"/>
              <a:ext cx="355091" cy="4602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91072" y="3279648"/>
              <a:ext cx="2705100" cy="49072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00516" y="3279648"/>
              <a:ext cx="403859" cy="49072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77300" y="3279648"/>
              <a:ext cx="2072640" cy="49072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91072" y="3564636"/>
              <a:ext cx="4663439" cy="49072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28004" y="3970020"/>
              <a:ext cx="355091" cy="46024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291072" y="3976116"/>
              <a:ext cx="3429000" cy="49072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28004" y="4381500"/>
              <a:ext cx="355091" cy="4602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91072" y="4387596"/>
              <a:ext cx="2740152" cy="49072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35567" y="4387596"/>
              <a:ext cx="420624" cy="49072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929116" y="4387596"/>
              <a:ext cx="1639824" cy="4907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91072" y="4672583"/>
              <a:ext cx="4425696" cy="4907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28004" y="5079491"/>
              <a:ext cx="355091" cy="46024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291072" y="5085588"/>
              <a:ext cx="4536948" cy="49072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91072" y="5370576"/>
              <a:ext cx="4492752" cy="49072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291072" y="5655564"/>
              <a:ext cx="4661916" cy="49072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291072" y="5940552"/>
              <a:ext cx="1491996" cy="490728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pc="-5"/>
              <a:t>RESTRICTIONS</a:t>
            </a:r>
          </a:p>
          <a:p>
            <a:pPr algn="just" marL="184785" marR="5080" indent="-172720">
              <a:lnSpc>
                <a:spcPct val="109300"/>
              </a:lnSpc>
              <a:spcBef>
                <a:spcPts val="480"/>
              </a:spcBef>
              <a:buClr>
                <a:srgbClr val="FFFFFF"/>
              </a:buClr>
              <a:buSzPct val="94444"/>
              <a:buFont typeface="Arial MT"/>
              <a:buChar char="•"/>
              <a:tabLst>
                <a:tab pos="185420" algn="l"/>
              </a:tabLst>
            </a:pPr>
            <a:r>
              <a:rPr dirty="0" sz="1800" spc="-150" i="1">
                <a:solidFill>
                  <a:srgbClr val="43A9D9"/>
                </a:solidFill>
                <a:latin typeface="Verdana"/>
                <a:cs typeface="Verdana"/>
              </a:rPr>
              <a:t>OR</a:t>
            </a:r>
            <a:r>
              <a:rPr dirty="0" sz="1800" spc="-130" i="1">
                <a:solidFill>
                  <a:srgbClr val="43A9D9"/>
                </a:solidFill>
                <a:latin typeface="Verdana"/>
                <a:cs typeface="Verdana"/>
              </a:rPr>
              <a:t>P</a:t>
            </a:r>
            <a:r>
              <a:rPr dirty="0" sz="1800" spc="-114" i="1">
                <a:solidFill>
                  <a:srgbClr val="43A9D9"/>
                </a:solidFill>
                <a:latin typeface="Verdana"/>
                <a:cs typeface="Verdana"/>
              </a:rPr>
              <a:t>HANED</a:t>
            </a:r>
            <a:r>
              <a:rPr dirty="0" sz="1800" spc="-114" i="1">
                <a:solidFill>
                  <a:srgbClr val="43A9D9"/>
                </a:solidFill>
                <a:latin typeface="Verdana"/>
                <a:cs typeface="Verdana"/>
              </a:rPr>
              <a:t> </a:t>
            </a:r>
            <a:r>
              <a:rPr dirty="0" sz="1800" spc="-70" i="1">
                <a:solidFill>
                  <a:srgbClr val="43A9D9"/>
                </a:solidFill>
                <a:latin typeface="Verdana"/>
                <a:cs typeface="Verdana"/>
              </a:rPr>
              <a:t>AC</a:t>
            </a:r>
            <a:r>
              <a:rPr dirty="0" sz="1800" spc="-85" i="1">
                <a:solidFill>
                  <a:srgbClr val="43A9D9"/>
                </a:solidFill>
                <a:latin typeface="Verdana"/>
                <a:cs typeface="Verdana"/>
              </a:rPr>
              <a:t>C</a:t>
            </a:r>
            <a:r>
              <a:rPr dirty="0" sz="1800" spc="-120" i="1">
                <a:solidFill>
                  <a:srgbClr val="43A9D9"/>
                </a:solidFill>
                <a:latin typeface="Verdana"/>
                <a:cs typeface="Verdana"/>
              </a:rPr>
              <a:t>O</a:t>
            </a:r>
            <a:r>
              <a:rPr dirty="0" sz="1800" spc="-125" i="1">
                <a:solidFill>
                  <a:srgbClr val="43A9D9"/>
                </a:solidFill>
                <a:latin typeface="Verdana"/>
                <a:cs typeface="Verdana"/>
              </a:rPr>
              <a:t>U</a:t>
            </a:r>
            <a:r>
              <a:rPr dirty="0" sz="1800" spc="-145" i="1">
                <a:solidFill>
                  <a:srgbClr val="43A9D9"/>
                </a:solidFill>
                <a:latin typeface="Verdana"/>
                <a:cs typeface="Verdana"/>
              </a:rPr>
              <a:t>NTS</a:t>
            </a:r>
            <a:r>
              <a:rPr dirty="0" sz="1800" spc="-110" i="1">
                <a:solidFill>
                  <a:srgbClr val="43A9D9"/>
                </a:solidFill>
                <a:latin typeface="Verdana"/>
                <a:cs typeface="Verdana"/>
              </a:rPr>
              <a:t> </a:t>
            </a:r>
            <a:r>
              <a:rPr dirty="0" sz="1700"/>
              <a:t>-</a:t>
            </a:r>
            <a:r>
              <a:rPr dirty="0" sz="1700"/>
              <a:t> </a:t>
            </a:r>
            <a:r>
              <a:rPr dirty="0" sz="1700"/>
              <a:t>AC</a:t>
            </a:r>
            <a:r>
              <a:rPr dirty="0" sz="1700" spc="-10"/>
              <a:t>C</a:t>
            </a:r>
            <a:r>
              <a:rPr dirty="0" sz="1700"/>
              <a:t>O</a:t>
            </a:r>
            <a:r>
              <a:rPr dirty="0" sz="1700" spc="-10"/>
              <a:t>U</a:t>
            </a:r>
            <a:r>
              <a:rPr dirty="0" sz="1700"/>
              <a:t>NTS</a:t>
            </a:r>
            <a:r>
              <a:rPr dirty="0" sz="1700" spc="-15"/>
              <a:t> </a:t>
            </a:r>
            <a:r>
              <a:rPr dirty="0" sz="1700" spc="-5"/>
              <a:t>THAT  </a:t>
            </a:r>
            <a:r>
              <a:rPr dirty="0" sz="1700" spc="-5"/>
              <a:t>REMAIN </a:t>
            </a:r>
            <a:r>
              <a:rPr dirty="0" sz="1700"/>
              <a:t>ACTIVE AFTER </a:t>
            </a:r>
            <a:r>
              <a:rPr dirty="0" sz="1700" spc="-5"/>
              <a:t>EMPLOYEE </a:t>
            </a:r>
            <a:r>
              <a:rPr dirty="0" sz="1700"/>
              <a:t>HAS LEFT </a:t>
            </a:r>
            <a:r>
              <a:rPr dirty="0" sz="1700" spc="-525"/>
              <a:t> </a:t>
            </a:r>
            <a:r>
              <a:rPr dirty="0" sz="1700"/>
              <a:t>ORGANIZATION</a:t>
            </a:r>
            <a:endParaRPr sz="17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115"/>
              </a:spcBef>
              <a:buClr>
                <a:srgbClr val="FFFFFF"/>
              </a:buClr>
              <a:buSzPct val="94444"/>
              <a:buFont typeface="Arial MT"/>
              <a:buChar char="•"/>
              <a:tabLst>
                <a:tab pos="185420" algn="l"/>
              </a:tabLst>
            </a:pPr>
            <a:r>
              <a:rPr dirty="0" sz="1800" spc="-110" i="1">
                <a:solidFill>
                  <a:srgbClr val="43A9D9"/>
                </a:solidFill>
                <a:latin typeface="Verdana"/>
                <a:cs typeface="Verdana"/>
              </a:rPr>
              <a:t>D</a:t>
            </a:r>
            <a:r>
              <a:rPr dirty="0" sz="1800" spc="-100" i="1">
                <a:solidFill>
                  <a:srgbClr val="43A9D9"/>
                </a:solidFill>
                <a:latin typeface="Verdana"/>
                <a:cs typeface="Verdana"/>
              </a:rPr>
              <a:t>O</a:t>
            </a:r>
            <a:r>
              <a:rPr dirty="0" sz="1800" spc="-95" i="1">
                <a:solidFill>
                  <a:srgbClr val="43A9D9"/>
                </a:solidFill>
                <a:latin typeface="Verdana"/>
                <a:cs typeface="Verdana"/>
              </a:rPr>
              <a:t>RMA</a:t>
            </a:r>
            <a:r>
              <a:rPr dirty="0" sz="1800" spc="-100" i="1">
                <a:solidFill>
                  <a:srgbClr val="43A9D9"/>
                </a:solidFill>
                <a:latin typeface="Verdana"/>
                <a:cs typeface="Verdana"/>
              </a:rPr>
              <a:t>N</a:t>
            </a:r>
            <a:r>
              <a:rPr dirty="0" sz="1800" spc="-35" i="1">
                <a:solidFill>
                  <a:srgbClr val="43A9D9"/>
                </a:solidFill>
                <a:latin typeface="Verdana"/>
                <a:cs typeface="Verdana"/>
              </a:rPr>
              <a:t>T</a:t>
            </a:r>
            <a:r>
              <a:rPr dirty="0" sz="1800" spc="-105" i="1">
                <a:solidFill>
                  <a:srgbClr val="43A9D9"/>
                </a:solidFill>
                <a:latin typeface="Verdana"/>
                <a:cs typeface="Verdana"/>
              </a:rPr>
              <a:t> </a:t>
            </a:r>
            <a:r>
              <a:rPr dirty="0" sz="1800" spc="-65" i="1">
                <a:solidFill>
                  <a:srgbClr val="43A9D9"/>
                </a:solidFill>
                <a:latin typeface="Verdana"/>
                <a:cs typeface="Verdana"/>
              </a:rPr>
              <a:t>A</a:t>
            </a:r>
            <a:r>
              <a:rPr dirty="0" sz="1800" spc="-75" i="1">
                <a:solidFill>
                  <a:srgbClr val="43A9D9"/>
                </a:solidFill>
                <a:latin typeface="Verdana"/>
                <a:cs typeface="Verdana"/>
              </a:rPr>
              <a:t>C</a:t>
            </a:r>
            <a:r>
              <a:rPr dirty="0" sz="1800" spc="-80" i="1">
                <a:solidFill>
                  <a:srgbClr val="43A9D9"/>
                </a:solidFill>
                <a:latin typeface="Verdana"/>
                <a:cs typeface="Verdana"/>
              </a:rPr>
              <a:t>C</a:t>
            </a:r>
            <a:r>
              <a:rPr dirty="0" sz="1800" spc="-105" i="1">
                <a:solidFill>
                  <a:srgbClr val="43A9D9"/>
                </a:solidFill>
                <a:latin typeface="Verdana"/>
                <a:cs typeface="Verdana"/>
              </a:rPr>
              <a:t>O</a:t>
            </a:r>
            <a:r>
              <a:rPr dirty="0" sz="1800" spc="-150" i="1">
                <a:solidFill>
                  <a:srgbClr val="43A9D9"/>
                </a:solidFill>
                <a:latin typeface="Verdana"/>
                <a:cs typeface="Verdana"/>
              </a:rPr>
              <a:t>U</a:t>
            </a:r>
            <a:r>
              <a:rPr dirty="0" sz="1800" spc="-145" i="1">
                <a:solidFill>
                  <a:srgbClr val="43A9D9"/>
                </a:solidFill>
                <a:latin typeface="Verdana"/>
                <a:cs typeface="Verdana"/>
              </a:rPr>
              <a:t>NTS</a:t>
            </a:r>
            <a:r>
              <a:rPr dirty="0" sz="1800" spc="-120" i="1">
                <a:solidFill>
                  <a:srgbClr val="43A9D9"/>
                </a:solidFill>
                <a:latin typeface="Verdana"/>
                <a:cs typeface="Verdana"/>
              </a:rPr>
              <a:t> </a:t>
            </a:r>
            <a:r>
              <a:rPr dirty="0" sz="1700"/>
              <a:t>–</a:t>
            </a:r>
            <a:r>
              <a:rPr dirty="0" sz="1700"/>
              <a:t> </a:t>
            </a:r>
            <a:r>
              <a:rPr dirty="0" sz="1700"/>
              <a:t>A</a:t>
            </a:r>
            <a:r>
              <a:rPr dirty="0" sz="1700" spc="-10"/>
              <a:t>C</a:t>
            </a:r>
            <a:r>
              <a:rPr dirty="0" sz="1700"/>
              <a:t>C</a:t>
            </a:r>
            <a:r>
              <a:rPr dirty="0" sz="1700" spc="-10"/>
              <a:t>O</a:t>
            </a:r>
            <a:r>
              <a:rPr dirty="0" sz="1700" spc="-10"/>
              <a:t>U</a:t>
            </a:r>
            <a:r>
              <a:rPr dirty="0" sz="1700"/>
              <a:t>NTS</a:t>
            </a:r>
            <a:r>
              <a:rPr dirty="0" sz="1700" spc="-20"/>
              <a:t> </a:t>
            </a:r>
            <a:r>
              <a:rPr dirty="0" sz="1700"/>
              <a:t>N</a:t>
            </a:r>
            <a:r>
              <a:rPr dirty="0" sz="1700" spc="-5"/>
              <a:t>O</a:t>
            </a:r>
            <a:r>
              <a:rPr dirty="0" sz="1700"/>
              <a:t>T</a:t>
            </a:r>
            <a:endParaRPr sz="17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185"/>
              </a:spcBef>
            </a:pPr>
            <a:r>
              <a:rPr dirty="0" sz="1700" spc="-5"/>
              <a:t>ACCESSED</a:t>
            </a:r>
            <a:r>
              <a:rPr dirty="0" sz="1700" spc="-10"/>
              <a:t> </a:t>
            </a:r>
            <a:r>
              <a:rPr dirty="0" sz="1700" spc="-5"/>
              <a:t>FOR</a:t>
            </a:r>
            <a:r>
              <a:rPr dirty="0" sz="1700" spc="-10"/>
              <a:t> </a:t>
            </a:r>
            <a:r>
              <a:rPr dirty="0" sz="1700"/>
              <a:t>LENGTHY</a:t>
            </a:r>
            <a:r>
              <a:rPr dirty="0" sz="1700" spc="-30"/>
              <a:t> </a:t>
            </a:r>
            <a:r>
              <a:rPr dirty="0" sz="1700"/>
              <a:t>PERIOD</a:t>
            </a:r>
            <a:r>
              <a:rPr dirty="0" sz="1700" spc="-10"/>
              <a:t> </a:t>
            </a:r>
            <a:r>
              <a:rPr dirty="0" sz="1700" spc="-5"/>
              <a:t>OF TIME</a:t>
            </a:r>
            <a:endParaRPr sz="1700"/>
          </a:p>
          <a:p>
            <a:pPr marL="184785" indent="-1727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700" spc="-5"/>
              <a:t>BOTH</a:t>
            </a:r>
            <a:r>
              <a:rPr dirty="0" sz="1700" spc="-25"/>
              <a:t> </a:t>
            </a:r>
            <a:r>
              <a:rPr dirty="0" sz="1700"/>
              <a:t>CAN</a:t>
            </a:r>
            <a:r>
              <a:rPr dirty="0" sz="1700" spc="-20"/>
              <a:t> </a:t>
            </a:r>
            <a:r>
              <a:rPr dirty="0" sz="1700" spc="-5"/>
              <a:t>BE</a:t>
            </a:r>
            <a:r>
              <a:rPr dirty="0" sz="1700" spc="-15"/>
              <a:t> </a:t>
            </a:r>
            <a:r>
              <a:rPr dirty="0" sz="1700" spc="-5"/>
              <a:t>SECURITY</a:t>
            </a:r>
            <a:r>
              <a:rPr dirty="0" sz="1700" spc="-20"/>
              <a:t> </a:t>
            </a:r>
            <a:r>
              <a:rPr dirty="0" sz="1700" spc="-5"/>
              <a:t>RISKS</a:t>
            </a:r>
            <a:endParaRPr sz="1700"/>
          </a:p>
          <a:p>
            <a:pPr marL="184785" marR="422909" indent="-172720">
              <a:lnSpc>
                <a:spcPct val="110000"/>
              </a:lnSpc>
              <a:spcBef>
                <a:spcPts val="994"/>
              </a:spcBef>
              <a:buClr>
                <a:srgbClr val="FFFFF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1700" spc="100" b="1">
                <a:solidFill>
                  <a:srgbClr val="AB53D6"/>
                </a:solidFill>
                <a:latin typeface="Trebuchet MS"/>
                <a:cs typeface="Trebuchet MS"/>
              </a:rPr>
              <a:t>ACCOUNT </a:t>
            </a:r>
            <a:r>
              <a:rPr dirty="0" sz="1700" spc="35" b="1">
                <a:solidFill>
                  <a:srgbClr val="AB53D6"/>
                </a:solidFill>
                <a:latin typeface="Trebuchet MS"/>
                <a:cs typeface="Trebuchet MS"/>
              </a:rPr>
              <a:t>EXPIRATION </a:t>
            </a:r>
            <a:r>
              <a:rPr dirty="0" sz="1700"/>
              <a:t>- </a:t>
            </a:r>
            <a:r>
              <a:rPr dirty="0" sz="1700" spc="-5"/>
              <a:t>PROCESS </a:t>
            </a:r>
            <a:r>
              <a:rPr dirty="0" sz="1700"/>
              <a:t>OF </a:t>
            </a:r>
            <a:r>
              <a:rPr dirty="0" sz="1700" spc="5"/>
              <a:t> </a:t>
            </a:r>
            <a:r>
              <a:rPr dirty="0" sz="1700"/>
              <a:t>SETTING</a:t>
            </a:r>
            <a:r>
              <a:rPr dirty="0" sz="1700" spc="-40"/>
              <a:t> </a:t>
            </a:r>
            <a:r>
              <a:rPr dirty="0" sz="1700"/>
              <a:t>A</a:t>
            </a:r>
            <a:r>
              <a:rPr dirty="0" sz="1700" spc="-10"/>
              <a:t> </a:t>
            </a:r>
            <a:r>
              <a:rPr dirty="0" sz="1700"/>
              <a:t>USER’S</a:t>
            </a:r>
            <a:r>
              <a:rPr dirty="0" sz="1700" spc="-25"/>
              <a:t> </a:t>
            </a:r>
            <a:r>
              <a:rPr dirty="0" sz="1700" spc="-5"/>
              <a:t>ACCOUNT</a:t>
            </a:r>
            <a:r>
              <a:rPr dirty="0" sz="1700" spc="-20"/>
              <a:t> </a:t>
            </a:r>
            <a:r>
              <a:rPr dirty="0" sz="1700"/>
              <a:t>TO</a:t>
            </a:r>
            <a:r>
              <a:rPr dirty="0" sz="1700" spc="-20"/>
              <a:t> </a:t>
            </a:r>
            <a:r>
              <a:rPr dirty="0" sz="1700"/>
              <a:t>EXPIRE</a:t>
            </a:r>
            <a:endParaRPr sz="1700">
              <a:latin typeface="Trebuchet MS"/>
              <a:cs typeface="Trebuchet MS"/>
            </a:endParaRPr>
          </a:p>
          <a:p>
            <a:pPr marL="184785" marR="255904" indent="-172720">
              <a:lnSpc>
                <a:spcPct val="110000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700" spc="-5"/>
              <a:t>ACCOUNT </a:t>
            </a:r>
            <a:r>
              <a:rPr dirty="0" sz="1700"/>
              <a:t>EXPIRATION CAN </a:t>
            </a:r>
            <a:r>
              <a:rPr dirty="0" sz="1700" spc="-5"/>
              <a:t>BE </a:t>
            </a:r>
            <a:r>
              <a:rPr dirty="0" sz="1700"/>
              <a:t>EXPLICIT </a:t>
            </a:r>
            <a:r>
              <a:rPr dirty="0" sz="1700" spc="5"/>
              <a:t> </a:t>
            </a:r>
            <a:r>
              <a:rPr dirty="0" sz="1700" spc="-5"/>
              <a:t>(ACCOUNT </a:t>
            </a:r>
            <a:r>
              <a:rPr dirty="0" sz="1700"/>
              <a:t>EXPIRES ON A </a:t>
            </a:r>
            <a:r>
              <a:rPr dirty="0" sz="1700" spc="-5"/>
              <a:t>SET DATE) </a:t>
            </a:r>
            <a:r>
              <a:rPr dirty="0" sz="1700"/>
              <a:t>OR </a:t>
            </a:r>
            <a:r>
              <a:rPr dirty="0" sz="1700" spc="5"/>
              <a:t> </a:t>
            </a:r>
            <a:r>
              <a:rPr dirty="0" sz="1700" spc="-5"/>
              <a:t>BASED </a:t>
            </a:r>
            <a:r>
              <a:rPr dirty="0" sz="1700"/>
              <a:t>ON </a:t>
            </a:r>
            <a:r>
              <a:rPr dirty="0" sz="1700" spc="-5"/>
              <a:t>SPECIFIC NUMBER </a:t>
            </a:r>
            <a:r>
              <a:rPr dirty="0" sz="1700"/>
              <a:t>OF DAYS OF </a:t>
            </a:r>
            <a:r>
              <a:rPr dirty="0" sz="1700" spc="-525"/>
              <a:t> </a:t>
            </a:r>
            <a:r>
              <a:rPr dirty="0" sz="1700" spc="-5"/>
              <a:t>INACTIVITY</a:t>
            </a:r>
            <a:endParaRPr sz="1700"/>
          </a:p>
        </p:txBody>
      </p:sp>
      <p:grpSp>
        <p:nvGrpSpPr>
          <p:cNvPr id="45" name="object 45"/>
          <p:cNvGrpSpPr/>
          <p:nvPr/>
        </p:nvGrpSpPr>
        <p:grpSpPr>
          <a:xfrm>
            <a:off x="150876" y="4838698"/>
            <a:ext cx="5869305" cy="1905000"/>
            <a:chOff x="150876" y="4838698"/>
            <a:chExt cx="5869305" cy="1905000"/>
          </a:xfrm>
        </p:grpSpPr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0876" y="4838698"/>
              <a:ext cx="2915412" cy="19050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218687" y="4858512"/>
              <a:ext cx="2801112" cy="18653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6032" y="982980"/>
            <a:ext cx="4088891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5526" y="1050797"/>
            <a:ext cx="351980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90344" y="1668779"/>
            <a:ext cx="8289290" cy="4124325"/>
            <a:chOff x="1990344" y="1668779"/>
            <a:chExt cx="8289290" cy="41243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1668779"/>
              <a:ext cx="411480" cy="534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276" y="1674875"/>
              <a:ext cx="7357872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8276" y="2040635"/>
              <a:ext cx="7725156" cy="57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8276" y="2406395"/>
              <a:ext cx="3180588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2892551"/>
              <a:ext cx="411480" cy="534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8276" y="2898647"/>
              <a:ext cx="8071104" cy="573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8276" y="3264407"/>
              <a:ext cx="7749540" cy="5730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8276" y="3630167"/>
              <a:ext cx="7857744" cy="573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8276" y="3995927"/>
              <a:ext cx="6614159" cy="573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4482083"/>
              <a:ext cx="411480" cy="5349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8276" y="4488179"/>
              <a:ext cx="2491740" cy="573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55592" y="4488179"/>
              <a:ext cx="598932" cy="573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10100" y="4488179"/>
              <a:ext cx="5609844" cy="573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08276" y="4853939"/>
              <a:ext cx="6531864" cy="5730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95715" y="4853939"/>
              <a:ext cx="598931" cy="5730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50224" y="4853939"/>
              <a:ext cx="897635" cy="5730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08276" y="5219700"/>
              <a:ext cx="7165848" cy="57302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136394" y="1658086"/>
            <a:ext cx="7898765" cy="393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346075" indent="-228600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USERS FIRST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MUST BE IDENTIFIED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AS AUTHORIZED USER,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SUCH AS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LOGGING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WITH USER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NAME AND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PASSWORD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LAPTOP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COMPUTER</a:t>
            </a:r>
            <a:endParaRPr sz="2000">
              <a:latin typeface="Lucida Sans Unicode"/>
              <a:cs typeface="Lucida Sans Unicode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BECAUSE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LAPTOP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CONNECTS</a:t>
            </a:r>
            <a:r>
              <a:rPr dirty="0" sz="20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CORPORATE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CONTAINS CRITICAL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DATA, IMPORTANT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ALSO TO RESTRICT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USER ACCESS TO ONLY SOFTWARE, HARDWARE,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OTHER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dirty="0" sz="20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WHICH USER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BEEN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APPROVED</a:t>
            </a:r>
            <a:endParaRPr sz="2000">
              <a:latin typeface="Lucida Sans Unicode"/>
              <a:cs typeface="Lucida Sans Unicode"/>
            </a:endParaRPr>
          </a:p>
          <a:p>
            <a:pPr marL="241300" marR="58419" indent="-228600">
              <a:lnSpc>
                <a:spcPct val="120100"/>
              </a:lnSpc>
              <a:spcBef>
                <a:spcPts val="9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THESE TWO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ACTS—AUTHENTICATING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ONLY APPROVED USERS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AND CONTROLLING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THEIR ACCESS TO RESOURCES—ARE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IMPORTANT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FOUNDATIONS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623" y="982980"/>
            <a:ext cx="6807708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6117" y="1050797"/>
            <a:ext cx="6235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</a:t>
            </a:r>
            <a:r>
              <a:rPr dirty="0" spc="-25"/>
              <a:t> </a:t>
            </a:r>
            <a:r>
              <a:rPr dirty="0" spc="-5"/>
              <a:t>IS</a:t>
            </a:r>
            <a:r>
              <a:rPr dirty="0" spc="-25"/>
              <a:t> </a:t>
            </a:r>
            <a:r>
              <a:rPr dirty="0"/>
              <a:t>ACCESS</a:t>
            </a:r>
            <a:r>
              <a:rPr dirty="0" spc="-35"/>
              <a:t> </a:t>
            </a:r>
            <a:r>
              <a:rPr dirty="0" spc="-5"/>
              <a:t>CONTROL?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90344" y="1668779"/>
            <a:ext cx="7941945" cy="944880"/>
            <a:chOff x="1990344" y="1668779"/>
            <a:chExt cx="7941945" cy="9448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1668779"/>
              <a:ext cx="411480" cy="534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276" y="1674875"/>
              <a:ext cx="2581655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1708" y="1674875"/>
              <a:ext cx="492251" cy="57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0308" y="1674875"/>
              <a:ext cx="5181599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8276" y="2040635"/>
              <a:ext cx="7007352" cy="573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990344" y="3019044"/>
            <a:ext cx="8159750" cy="944880"/>
            <a:chOff x="1990344" y="3019044"/>
            <a:chExt cx="8159750" cy="9448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3019044"/>
              <a:ext cx="411480" cy="534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8276" y="3025140"/>
              <a:ext cx="3843528" cy="573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3579" y="3025140"/>
              <a:ext cx="492251" cy="573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12179" y="3025140"/>
              <a:ext cx="3898391" cy="573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8276" y="3390900"/>
              <a:ext cx="6920483" cy="573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84336" y="3390900"/>
              <a:ext cx="1365503" cy="57302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990344" y="4370832"/>
            <a:ext cx="8234680" cy="944880"/>
            <a:chOff x="1990344" y="4370832"/>
            <a:chExt cx="8234680" cy="94488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4370832"/>
              <a:ext cx="411480" cy="5349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08276" y="4376928"/>
              <a:ext cx="4146804" cy="5730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10655" y="4376928"/>
              <a:ext cx="492251" cy="5730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39255" y="4376928"/>
              <a:ext cx="3985259" cy="5730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08276" y="4742688"/>
              <a:ext cx="6984492" cy="5730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48344" y="4742688"/>
              <a:ext cx="1046988" cy="57302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136394" y="1658086"/>
            <a:ext cx="7851775" cy="3463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303530" indent="-228600">
              <a:lnSpc>
                <a:spcPct val="120100"/>
              </a:lnSpc>
              <a:spcBef>
                <a:spcPts val="100"/>
              </a:spcBef>
              <a:buClr>
                <a:srgbClr val="FFFFF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85" b="1">
                <a:solidFill>
                  <a:srgbClr val="44B997"/>
                </a:solidFill>
                <a:latin typeface="Trebuchet MS"/>
                <a:cs typeface="Trebuchet MS"/>
              </a:rPr>
              <a:t>ACCESS</a:t>
            </a:r>
            <a:r>
              <a:rPr dirty="0" sz="2000" spc="-10" b="1">
                <a:solidFill>
                  <a:srgbClr val="44B997"/>
                </a:solidFill>
                <a:latin typeface="Trebuchet MS"/>
                <a:cs typeface="Trebuchet MS"/>
              </a:rPr>
              <a:t> </a:t>
            </a:r>
            <a:r>
              <a:rPr dirty="0" sz="2000" spc="90" b="1">
                <a:solidFill>
                  <a:srgbClr val="44B997"/>
                </a:solidFill>
                <a:latin typeface="Trebuchet MS"/>
                <a:cs typeface="Trebuchet MS"/>
              </a:rPr>
              <a:t>CONTROL</a:t>
            </a:r>
            <a:r>
              <a:rPr dirty="0" sz="2000" spc="-5" b="1">
                <a:solidFill>
                  <a:srgbClr val="44B997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GRANTING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DENYING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APPROVAL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SPECIFIC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RESOURCES;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CONTROLLING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•"/>
            </a:pPr>
            <a:endParaRPr sz="3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SzPct val="9523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100" spc="-155" i="1">
                <a:solidFill>
                  <a:srgbClr val="AB53D6"/>
                </a:solidFill>
                <a:latin typeface="Verdana"/>
                <a:cs typeface="Verdana"/>
              </a:rPr>
              <a:t>PHYSICAL</a:t>
            </a:r>
            <a:r>
              <a:rPr dirty="0" sz="2100" spc="-130" i="1">
                <a:solidFill>
                  <a:srgbClr val="AB53D6"/>
                </a:solidFill>
                <a:latin typeface="Verdana"/>
                <a:cs typeface="Verdana"/>
              </a:rPr>
              <a:t> </a:t>
            </a:r>
            <a:r>
              <a:rPr dirty="0" sz="2100" spc="-195" i="1">
                <a:solidFill>
                  <a:srgbClr val="AB53D6"/>
                </a:solidFill>
                <a:latin typeface="Verdana"/>
                <a:cs typeface="Verdana"/>
              </a:rPr>
              <a:t>ACCESS</a:t>
            </a:r>
            <a:r>
              <a:rPr dirty="0" sz="2100" spc="-120" i="1">
                <a:solidFill>
                  <a:srgbClr val="AB53D6"/>
                </a:solidFill>
                <a:latin typeface="Verdana"/>
                <a:cs typeface="Verdana"/>
              </a:rPr>
              <a:t> </a:t>
            </a:r>
            <a:r>
              <a:rPr dirty="0" sz="2100" spc="-100" i="1">
                <a:solidFill>
                  <a:srgbClr val="AB53D6"/>
                </a:solidFill>
                <a:latin typeface="Verdana"/>
                <a:cs typeface="Verdana"/>
              </a:rPr>
              <a:t>CONTROL</a:t>
            </a:r>
            <a:r>
              <a:rPr dirty="0" sz="2100" spc="-140" i="1">
                <a:solidFill>
                  <a:srgbClr val="AB53D6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0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FENCING,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HARDWARE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DOOR</a:t>
            </a:r>
            <a:endParaRPr sz="2000">
              <a:latin typeface="Lucida Sans Unicode"/>
              <a:cs typeface="Lucida Sans Unicode"/>
            </a:endParaRPr>
          </a:p>
          <a:p>
            <a:pPr marL="241300">
              <a:lnSpc>
                <a:spcPct val="100000"/>
              </a:lnSpc>
              <a:spcBef>
                <a:spcPts val="360"/>
              </a:spcBef>
            </a:pP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LOCKS,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0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MANTRAPS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LIMIT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CONTACT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0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210" i="1">
                <a:solidFill>
                  <a:srgbClr val="FFFFFF"/>
                </a:solidFill>
                <a:latin typeface="Verdana"/>
                <a:cs typeface="Verdana"/>
              </a:rPr>
              <a:t>DEVICES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Verdana"/>
              <a:cs typeface="Verdana"/>
            </a:endParaRPr>
          </a:p>
          <a:p>
            <a:pPr marL="241300" marR="5715" indent="-228600">
              <a:lnSpc>
                <a:spcPct val="114300"/>
              </a:lnSpc>
              <a:buClr>
                <a:srgbClr val="FFFFFF"/>
              </a:buClr>
              <a:buSzPct val="9523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100" spc="-125" i="1">
                <a:solidFill>
                  <a:srgbClr val="AB53D6"/>
                </a:solidFill>
                <a:latin typeface="Verdana"/>
                <a:cs typeface="Verdana"/>
              </a:rPr>
              <a:t>TECHNICAL</a:t>
            </a:r>
            <a:r>
              <a:rPr dirty="0" sz="2100" spc="-130" i="1">
                <a:solidFill>
                  <a:srgbClr val="AB53D6"/>
                </a:solidFill>
                <a:latin typeface="Verdana"/>
                <a:cs typeface="Verdana"/>
              </a:rPr>
              <a:t> </a:t>
            </a:r>
            <a:r>
              <a:rPr dirty="0" sz="2100" spc="-195" i="1">
                <a:solidFill>
                  <a:srgbClr val="AB53D6"/>
                </a:solidFill>
                <a:latin typeface="Verdana"/>
                <a:cs typeface="Verdana"/>
              </a:rPr>
              <a:t>ACCESS</a:t>
            </a:r>
            <a:r>
              <a:rPr dirty="0" sz="2100" spc="-120" i="1">
                <a:solidFill>
                  <a:srgbClr val="AB53D6"/>
                </a:solidFill>
                <a:latin typeface="Verdana"/>
                <a:cs typeface="Verdana"/>
              </a:rPr>
              <a:t> </a:t>
            </a:r>
            <a:r>
              <a:rPr dirty="0" sz="2100" spc="-100" i="1">
                <a:solidFill>
                  <a:srgbClr val="AB53D6"/>
                </a:solidFill>
                <a:latin typeface="Verdana"/>
                <a:cs typeface="Verdana"/>
              </a:rPr>
              <a:t>CONTROL</a:t>
            </a:r>
            <a:r>
              <a:rPr dirty="0" sz="2100" spc="-125" i="1">
                <a:solidFill>
                  <a:srgbClr val="AB53D6"/>
                </a:solidFill>
                <a:latin typeface="Verdana"/>
                <a:cs typeface="Verdana"/>
              </a:rPr>
              <a:t> </a:t>
            </a:r>
            <a:r>
              <a:rPr dirty="0" sz="2100" spc="204" i="1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10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TECHNOLOGY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RESTRICTIONS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LIMIT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COMPUTERS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ACCESSING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60" i="1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595" y="982980"/>
            <a:ext cx="8017764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1089" y="1050797"/>
            <a:ext cx="74460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ACCESS</a:t>
            </a:r>
            <a:r>
              <a:rPr dirty="0" spc="-55"/>
              <a:t> </a:t>
            </a:r>
            <a:r>
              <a:rPr dirty="0" spc="-5"/>
              <a:t>CONTROL</a:t>
            </a:r>
            <a:r>
              <a:rPr dirty="0" spc="-35"/>
              <a:t> </a:t>
            </a:r>
            <a:r>
              <a:rPr dirty="0" spc="-5"/>
              <a:t>TERMINOLOGY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90344" y="1668779"/>
            <a:ext cx="8214359" cy="2661285"/>
            <a:chOff x="1990344" y="1668779"/>
            <a:chExt cx="8214359" cy="26612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1668779"/>
              <a:ext cx="411480" cy="534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276" y="1674875"/>
              <a:ext cx="2350007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0060" y="1674875"/>
              <a:ext cx="492251" cy="57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8660" y="1674875"/>
              <a:ext cx="5029199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8276" y="2040635"/>
              <a:ext cx="6403848" cy="573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2526791"/>
              <a:ext cx="411480" cy="5349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8276" y="2532887"/>
              <a:ext cx="2574036" cy="573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8660" y="2532887"/>
              <a:ext cx="492251" cy="573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4211" y="2532887"/>
              <a:ext cx="4811268" cy="573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8276" y="2898647"/>
              <a:ext cx="5733287" cy="573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3384803"/>
              <a:ext cx="411480" cy="5349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8276" y="3390900"/>
              <a:ext cx="2423160" cy="573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7783" y="3390900"/>
              <a:ext cx="492251" cy="573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93336" y="3390900"/>
              <a:ext cx="5484875" cy="5730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8276" y="3756659"/>
              <a:ext cx="7996428" cy="57302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136394" y="1643939"/>
            <a:ext cx="7905750" cy="2488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1300" marR="739140" indent="-228600">
              <a:lnSpc>
                <a:spcPct val="118400"/>
              </a:lnSpc>
              <a:spcBef>
                <a:spcPts val="130"/>
              </a:spcBef>
              <a:buClr>
                <a:srgbClr val="FFFFFF"/>
              </a:buClr>
              <a:buSzPct val="9523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100" spc="-180" i="1">
                <a:solidFill>
                  <a:srgbClr val="43A9D9"/>
                </a:solidFill>
                <a:latin typeface="Verdana"/>
                <a:cs typeface="Verdana"/>
              </a:rPr>
              <a:t>IDENTI</a:t>
            </a:r>
            <a:r>
              <a:rPr dirty="0" sz="2100" spc="-165" i="1">
                <a:solidFill>
                  <a:srgbClr val="43A9D9"/>
                </a:solidFill>
                <a:latin typeface="Verdana"/>
                <a:cs typeface="Verdana"/>
              </a:rPr>
              <a:t>F</a:t>
            </a:r>
            <a:r>
              <a:rPr dirty="0" sz="2100" spc="-170" i="1">
                <a:solidFill>
                  <a:srgbClr val="43A9D9"/>
                </a:solidFill>
                <a:latin typeface="Verdana"/>
                <a:cs typeface="Verdana"/>
              </a:rPr>
              <a:t>ICAT</a:t>
            </a:r>
            <a:r>
              <a:rPr dirty="0" sz="2100" spc="-125" i="1">
                <a:solidFill>
                  <a:srgbClr val="43A9D9"/>
                </a:solidFill>
                <a:latin typeface="Verdana"/>
                <a:cs typeface="Verdana"/>
              </a:rPr>
              <a:t>I</a:t>
            </a:r>
            <a:r>
              <a:rPr dirty="0" sz="2100" spc="-95" i="1">
                <a:solidFill>
                  <a:srgbClr val="43A9D9"/>
                </a:solidFill>
                <a:latin typeface="Verdana"/>
                <a:cs typeface="Verdana"/>
              </a:rPr>
              <a:t>ON</a:t>
            </a:r>
            <a:r>
              <a:rPr dirty="0" sz="2100" spc="-135" i="1">
                <a:solidFill>
                  <a:srgbClr val="43A9D9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PR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SENT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NG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NTIALS</a:t>
            </a:r>
            <a:r>
              <a:rPr dirty="0" sz="20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(E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AMPLE: 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DELIVERY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DRIVER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PRESENTING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EMPLOYEE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BADGE)</a:t>
            </a:r>
            <a:endParaRPr sz="2000">
              <a:latin typeface="Lucida Sans Unicode"/>
              <a:cs typeface="Lucida Sans Unicode"/>
            </a:endParaRPr>
          </a:p>
          <a:p>
            <a:pPr marL="241300" marR="732155" indent="-228600">
              <a:lnSpc>
                <a:spcPct val="118300"/>
              </a:lnSpc>
              <a:spcBef>
                <a:spcPts val="915"/>
              </a:spcBef>
              <a:buClr>
                <a:srgbClr val="FFFFFF"/>
              </a:buClr>
              <a:buSzPct val="9523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100" spc="-125" i="1">
                <a:solidFill>
                  <a:srgbClr val="43A9D9"/>
                </a:solidFill>
                <a:latin typeface="Verdana"/>
                <a:cs typeface="Verdana"/>
              </a:rPr>
              <a:t>AUTHENTICATION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- CHECKING CREDENTIALS (EXAMPLE: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EXAMINING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 DELIVERY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DRIVER’S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BADGE)</a:t>
            </a:r>
            <a:endParaRPr sz="20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375"/>
              </a:spcBef>
              <a:buClr>
                <a:srgbClr val="FFFFFF"/>
              </a:buClr>
              <a:buSzPct val="9523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100" spc="-105" i="1">
                <a:solidFill>
                  <a:srgbClr val="43A9D9"/>
                </a:solidFill>
                <a:latin typeface="Verdana"/>
                <a:cs typeface="Verdana"/>
              </a:rPr>
              <a:t>AUTHO</a:t>
            </a:r>
            <a:r>
              <a:rPr dirty="0" sz="2100" spc="-95" i="1">
                <a:solidFill>
                  <a:srgbClr val="43A9D9"/>
                </a:solidFill>
                <a:latin typeface="Verdana"/>
                <a:cs typeface="Verdana"/>
              </a:rPr>
              <a:t>R</a:t>
            </a:r>
            <a:r>
              <a:rPr dirty="0" sz="2100" spc="-185" i="1">
                <a:solidFill>
                  <a:srgbClr val="43A9D9"/>
                </a:solidFill>
                <a:latin typeface="Verdana"/>
                <a:cs typeface="Verdana"/>
              </a:rPr>
              <a:t>IZ</a:t>
            </a:r>
            <a:r>
              <a:rPr dirty="0" sz="2100" spc="-245" i="1">
                <a:solidFill>
                  <a:srgbClr val="43A9D9"/>
                </a:solidFill>
                <a:latin typeface="Verdana"/>
                <a:cs typeface="Verdana"/>
              </a:rPr>
              <a:t>A</a:t>
            </a:r>
            <a:r>
              <a:rPr dirty="0" sz="2100" spc="-40" i="1">
                <a:solidFill>
                  <a:srgbClr val="43A9D9"/>
                </a:solidFill>
                <a:latin typeface="Verdana"/>
                <a:cs typeface="Verdana"/>
              </a:rPr>
              <a:t>T</a:t>
            </a:r>
            <a:r>
              <a:rPr dirty="0" sz="2100" spc="-160" i="1">
                <a:solidFill>
                  <a:srgbClr val="43A9D9"/>
                </a:solidFill>
                <a:latin typeface="Verdana"/>
                <a:cs typeface="Verdana"/>
              </a:rPr>
              <a:t>IO</a:t>
            </a:r>
            <a:r>
              <a:rPr dirty="0" sz="2100" spc="-190" i="1">
                <a:solidFill>
                  <a:srgbClr val="43A9D9"/>
                </a:solidFill>
                <a:latin typeface="Verdana"/>
                <a:cs typeface="Verdana"/>
              </a:rPr>
              <a:t>N</a:t>
            </a:r>
            <a:r>
              <a:rPr dirty="0" sz="2100" spc="-120" i="1">
                <a:solidFill>
                  <a:srgbClr val="43A9D9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GRANTI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PERMISSION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TAK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ACTION</a:t>
            </a:r>
            <a:endParaRPr sz="2000">
              <a:latin typeface="Lucida Sans Unicode"/>
              <a:cs typeface="Lucida Sans Unicode"/>
            </a:endParaRPr>
          </a:p>
          <a:p>
            <a:pPr marL="2413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(EXAMPLE: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ALLOWING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DELIVERY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DRIVER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PICK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UP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PACKAGE)</a:t>
            </a:r>
            <a:endParaRPr sz="2000">
              <a:latin typeface="Lucida Sans Unicode"/>
              <a:cs typeface="Lucida Sans Unicode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40992" y="4232147"/>
            <a:ext cx="7824216" cy="26258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2747" y="982980"/>
            <a:ext cx="9395460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1988" y="1050797"/>
            <a:ext cx="88239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TECHNICAL</a:t>
            </a:r>
            <a:r>
              <a:rPr dirty="0" spc="-20"/>
              <a:t> </a:t>
            </a:r>
            <a:r>
              <a:rPr dirty="0"/>
              <a:t>ACCESS</a:t>
            </a:r>
            <a:r>
              <a:rPr dirty="0" spc="-25"/>
              <a:t> </a:t>
            </a:r>
            <a:r>
              <a:rPr dirty="0" spc="-5"/>
              <a:t>CONTROL </a:t>
            </a:r>
            <a:r>
              <a:rPr dirty="0"/>
              <a:t>PROCESS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1344" y="1792223"/>
            <a:ext cx="7354824" cy="506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6351" y="982980"/>
            <a:ext cx="6588252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5845" y="1050797"/>
            <a:ext cx="6017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ACCESS</a:t>
            </a:r>
            <a:r>
              <a:rPr dirty="0" spc="-55"/>
              <a:t> </a:t>
            </a:r>
            <a:r>
              <a:rPr dirty="0" spc="-5"/>
              <a:t>CONTROL</a:t>
            </a:r>
            <a:r>
              <a:rPr dirty="0" spc="-35"/>
              <a:t> </a:t>
            </a:r>
            <a:r>
              <a:rPr dirty="0" spc="-5"/>
              <a:t>MODELS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90344" y="1668779"/>
            <a:ext cx="8526780" cy="5189220"/>
            <a:chOff x="1990344" y="1668779"/>
            <a:chExt cx="8526780" cy="51892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1668779"/>
              <a:ext cx="411480" cy="534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276" y="1674875"/>
              <a:ext cx="3541776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1828" y="1674875"/>
              <a:ext cx="492251" cy="57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0428" y="1674875"/>
              <a:ext cx="3863339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8276" y="2040635"/>
              <a:ext cx="1917192" cy="573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1044" y="2040635"/>
              <a:ext cx="1917192" cy="573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4584" y="2040635"/>
              <a:ext cx="4383023" cy="573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8276" y="2406395"/>
              <a:ext cx="3159252" cy="573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2892551"/>
              <a:ext cx="411480" cy="5349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8276" y="2898647"/>
              <a:ext cx="8145780" cy="573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08276" y="3264407"/>
              <a:ext cx="6960108" cy="5730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8276" y="3630167"/>
              <a:ext cx="8308848" cy="573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08276" y="3995927"/>
              <a:ext cx="4998720" cy="573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4482083"/>
              <a:ext cx="411480" cy="5349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08276" y="4488179"/>
              <a:ext cx="3677412" cy="5730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62784" y="4916423"/>
              <a:ext cx="371856" cy="4846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2240" y="4922520"/>
              <a:ext cx="871727" cy="5166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43072" y="4922520"/>
              <a:ext cx="443484" cy="5166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47288" y="4922520"/>
              <a:ext cx="3307079" cy="5166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62784" y="5308091"/>
              <a:ext cx="371856" cy="4846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82240" y="5314188"/>
              <a:ext cx="896112" cy="5166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67455" y="5314188"/>
              <a:ext cx="443484" cy="5166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73196" y="5314188"/>
              <a:ext cx="1450848" cy="5166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13148" y="5314188"/>
              <a:ext cx="5170932" cy="51663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2240" y="5643371"/>
              <a:ext cx="2342388" cy="51663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62784" y="6030467"/>
              <a:ext cx="371856" cy="48463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82240" y="6036564"/>
              <a:ext cx="858012" cy="51663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29355" y="6036564"/>
              <a:ext cx="443483" cy="51663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35096" y="6036564"/>
              <a:ext cx="6675120" cy="51663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82240" y="6365746"/>
              <a:ext cx="5608320" cy="49225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36394" y="1674260"/>
            <a:ext cx="8138159" cy="503174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241300" marR="702945" indent="-228600">
              <a:lnSpc>
                <a:spcPct val="1171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85" b="1">
                <a:solidFill>
                  <a:srgbClr val="AB53D6"/>
                </a:solidFill>
                <a:latin typeface="Trebuchet MS"/>
                <a:cs typeface="Trebuchet MS"/>
              </a:rPr>
              <a:t>ACCESS </a:t>
            </a:r>
            <a:r>
              <a:rPr dirty="0" sz="2000" spc="90" b="1">
                <a:solidFill>
                  <a:srgbClr val="AB53D6"/>
                </a:solidFill>
                <a:latin typeface="Trebuchet MS"/>
                <a:cs typeface="Trebuchet MS"/>
              </a:rPr>
              <a:t>CONTROL </a:t>
            </a:r>
            <a:r>
              <a:rPr dirty="0" sz="2000" spc="100" b="1">
                <a:solidFill>
                  <a:srgbClr val="AB53D6"/>
                </a:solidFill>
                <a:latin typeface="Trebuchet MS"/>
                <a:cs typeface="Trebuchet MS"/>
              </a:rPr>
              <a:t>MODEL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- HARDWARE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SOFTWARE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PR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155" i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100" spc="-175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00" spc="-165" i="1">
                <a:solidFill>
                  <a:srgbClr val="FFFFFF"/>
                </a:solidFill>
                <a:latin typeface="Verdana"/>
                <a:cs typeface="Verdana"/>
              </a:rPr>
              <a:t>AME</a:t>
            </a:r>
            <a:r>
              <a:rPr dirty="0" sz="2100" spc="-220" i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100" spc="-150" i="1">
                <a:solidFill>
                  <a:srgbClr val="FFFFFF"/>
                </a:solidFill>
                <a:latin typeface="Verdana"/>
                <a:cs typeface="Verdana"/>
              </a:rPr>
              <a:t>ORK</a:t>
            </a:r>
            <a:r>
              <a:rPr dirty="0" sz="2100" spc="-12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ST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 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CONTROLLING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endParaRPr sz="2000">
              <a:latin typeface="Lucida Sans Unicode"/>
              <a:cs typeface="Lucida Sans Unicode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 CONTROL MODELS USED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CUSTODIANS FOR ACCESS 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CONTROL ARE NEITHER CREATED NOR INSTALLED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CUSTODIANS</a:t>
            </a:r>
            <a:r>
              <a:rPr dirty="0" sz="20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USERS;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INSTEAD,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MODELS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ALREADY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PART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SOFTWARE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HARDWARE.</a:t>
            </a:r>
            <a:endParaRPr sz="20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CONTROL</a:t>
            </a:r>
            <a:r>
              <a:rPr dirty="0" sz="20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MODELS</a:t>
            </a:r>
            <a:endParaRPr sz="2000">
              <a:latin typeface="Lucida Sans Unicode"/>
              <a:cs typeface="Lucida Sans Unicode"/>
            </a:endParaRPr>
          </a:p>
          <a:p>
            <a:pPr lvl="1" marL="698500" indent="-228600">
              <a:lnSpc>
                <a:spcPct val="100000"/>
              </a:lnSpc>
              <a:spcBef>
                <a:spcPts val="9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DAC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-</a:t>
            </a:r>
            <a:r>
              <a:rPr dirty="0" sz="18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LEAST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RESTRICTIVE</a:t>
            </a:r>
            <a:r>
              <a:rPr dirty="0" sz="18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endParaRPr sz="1800">
              <a:latin typeface="Lucida Sans Unicode"/>
              <a:cs typeface="Lucida Sans Unicode"/>
            </a:endParaRPr>
          </a:p>
          <a:p>
            <a:pPr lvl="1" marL="698500" marR="716915" indent="-228600">
              <a:lnSpc>
                <a:spcPct val="120000"/>
              </a:lnSpc>
              <a:spcBef>
                <a:spcPts val="4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MAC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-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OPPOSITE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DAC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AND IS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MOST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RESTRICTIVE</a:t>
            </a:r>
            <a:r>
              <a:rPr dirty="0" sz="18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ACCESS </a:t>
            </a:r>
            <a:r>
              <a:rPr dirty="0" sz="1800" spc="-5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CONTROL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 MODEL</a:t>
            </a:r>
            <a:endParaRPr sz="1800">
              <a:latin typeface="Lucida Sans Unicode"/>
              <a:cs typeface="Lucida Sans Unicode"/>
            </a:endParaRPr>
          </a:p>
          <a:p>
            <a:pPr lvl="1" marL="698500" marR="389890" indent="-228600">
              <a:lnSpc>
                <a:spcPct val="12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UAC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-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USER/ADMIN LEVEL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NOTIFIES</a:t>
            </a:r>
            <a:r>
              <a:rPr dirty="0" sz="18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 REQUIRES </a:t>
            </a:r>
            <a:r>
              <a:rPr dirty="0" sz="1800" spc="-5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AUTHENTICATION</a:t>
            </a:r>
            <a:r>
              <a:rPr dirty="0" sz="18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PRIOR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GRANTING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552444" y="6758938"/>
            <a:ext cx="5820156" cy="99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982980"/>
            <a:ext cx="9753600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3680" y="1050797"/>
            <a:ext cx="91801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DISCRETIONARY</a:t>
            </a:r>
            <a:r>
              <a:rPr dirty="0" spc="-30"/>
              <a:t> </a:t>
            </a:r>
            <a:r>
              <a:rPr dirty="0"/>
              <a:t>ACCESS</a:t>
            </a:r>
            <a:r>
              <a:rPr dirty="0" spc="-25"/>
              <a:t> </a:t>
            </a:r>
            <a:r>
              <a:rPr dirty="0" spc="-5"/>
              <a:t>CONTROL (DAC)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90344" y="1653539"/>
            <a:ext cx="8231505" cy="5204460"/>
            <a:chOff x="1990344" y="1653539"/>
            <a:chExt cx="8231505" cy="52044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1653539"/>
              <a:ext cx="411480" cy="534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276" y="1659635"/>
              <a:ext cx="4724400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8252" y="1659635"/>
              <a:ext cx="426720" cy="57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547" y="1659635"/>
              <a:ext cx="890016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16140" y="1659635"/>
              <a:ext cx="426720" cy="573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76159" y="1659635"/>
              <a:ext cx="493775" cy="573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04759" y="1659635"/>
              <a:ext cx="1168907" cy="573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8276" y="1994915"/>
              <a:ext cx="2851404" cy="573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2450591"/>
              <a:ext cx="411480" cy="5349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8276" y="2456687"/>
              <a:ext cx="8013192" cy="573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08276" y="2791967"/>
              <a:ext cx="2008631" cy="573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3247643"/>
              <a:ext cx="411480" cy="5349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8276" y="3253739"/>
              <a:ext cx="7546848" cy="573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3710939"/>
              <a:ext cx="411480" cy="5349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08276" y="3717035"/>
              <a:ext cx="7600188" cy="5730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08276" y="4052316"/>
              <a:ext cx="2223516" cy="5730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4507991"/>
              <a:ext cx="411480" cy="5349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08276" y="4514088"/>
              <a:ext cx="6717792" cy="5730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8276" y="4849367"/>
              <a:ext cx="3102864" cy="5730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5305043"/>
              <a:ext cx="411480" cy="5349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08276" y="5311139"/>
              <a:ext cx="5498591" cy="5730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05456" y="5728716"/>
              <a:ext cx="262128" cy="33985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26436" y="5733287"/>
              <a:ext cx="2872740" cy="3627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78196" y="5733287"/>
              <a:ext cx="312420" cy="3627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69635" y="5733287"/>
              <a:ext cx="3131819" cy="3627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80476" y="5733287"/>
              <a:ext cx="1508759" cy="36271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26436" y="5943599"/>
              <a:ext cx="5935979" cy="3627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441435" y="5943599"/>
              <a:ext cx="1013459" cy="3627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26436" y="6152387"/>
              <a:ext cx="2135124" cy="3627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05456" y="6420610"/>
              <a:ext cx="262128" cy="33985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26436" y="6425182"/>
              <a:ext cx="5792723" cy="36271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98179" y="6425182"/>
              <a:ext cx="1682496" cy="3627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26436" y="6635494"/>
              <a:ext cx="5999988" cy="2225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505444" y="6635494"/>
              <a:ext cx="312420" cy="2225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596884" y="6635494"/>
              <a:ext cx="330707" cy="2225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706612" y="6635494"/>
              <a:ext cx="630935" cy="22250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2136394" y="1673326"/>
            <a:ext cx="7842250" cy="520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448435" indent="-228600">
              <a:lnSpc>
                <a:spcPct val="110100"/>
              </a:lnSpc>
              <a:spcBef>
                <a:spcPts val="100"/>
              </a:spcBef>
              <a:buClr>
                <a:srgbClr val="FFFFF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70" b="1">
                <a:solidFill>
                  <a:srgbClr val="43A9D9"/>
                </a:solidFill>
                <a:latin typeface="Trebuchet MS"/>
                <a:cs typeface="Trebuchet MS"/>
              </a:rPr>
              <a:t>DISCRETIONARY</a:t>
            </a:r>
            <a:r>
              <a:rPr dirty="0" sz="2000" spc="-5" b="1">
                <a:solidFill>
                  <a:srgbClr val="43A9D9"/>
                </a:solidFill>
                <a:latin typeface="Trebuchet MS"/>
                <a:cs typeface="Trebuchet MS"/>
              </a:rPr>
              <a:t> </a:t>
            </a:r>
            <a:r>
              <a:rPr dirty="0" sz="2000" spc="85" b="1">
                <a:solidFill>
                  <a:srgbClr val="43A9D9"/>
                </a:solidFill>
                <a:latin typeface="Trebuchet MS"/>
                <a:cs typeface="Trebuchet MS"/>
              </a:rPr>
              <a:t>ACCESS</a:t>
            </a:r>
            <a:r>
              <a:rPr dirty="0" sz="2000" spc="-5" b="1">
                <a:solidFill>
                  <a:srgbClr val="43A9D9"/>
                </a:solidFill>
                <a:latin typeface="Trebuchet MS"/>
                <a:cs typeface="Trebuchet MS"/>
              </a:rPr>
              <a:t> </a:t>
            </a:r>
            <a:r>
              <a:rPr dirty="0" sz="2000" spc="90" b="1">
                <a:solidFill>
                  <a:srgbClr val="43A9D9"/>
                </a:solidFill>
                <a:latin typeface="Trebuchet MS"/>
                <a:cs typeface="Trebuchet MS"/>
              </a:rPr>
              <a:t>CONTROL</a:t>
            </a:r>
            <a:r>
              <a:rPr dirty="0" sz="2000" spc="10" b="1">
                <a:solidFill>
                  <a:srgbClr val="43A9D9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43A9D9"/>
                </a:solidFill>
                <a:latin typeface="Lucida Sans Unicode"/>
                <a:cs typeface="Lucida Sans Unicode"/>
              </a:rPr>
              <a:t>(</a:t>
            </a:r>
            <a:r>
              <a:rPr dirty="0" sz="2000" spc="100" b="1">
                <a:solidFill>
                  <a:srgbClr val="43A9D9"/>
                </a:solidFill>
                <a:latin typeface="Trebuchet MS"/>
                <a:cs typeface="Trebuchet MS"/>
              </a:rPr>
              <a:t>DAC</a:t>
            </a:r>
            <a:r>
              <a:rPr dirty="0" sz="2000" spc="100">
                <a:solidFill>
                  <a:srgbClr val="43A9D9"/>
                </a:solidFill>
                <a:latin typeface="Lucida Sans Unicode"/>
                <a:cs typeface="Lucida Sans Unicode"/>
              </a:rPr>
              <a:t>)</a:t>
            </a:r>
            <a:r>
              <a:rPr dirty="0" sz="2000" spc="-25">
                <a:solidFill>
                  <a:srgbClr val="43A9D9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425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0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LEAST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RESTRICTIVE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endParaRPr sz="2000">
              <a:latin typeface="Lucida Sans Unicode"/>
              <a:cs typeface="Lucida Sans Unicode"/>
            </a:endParaRPr>
          </a:p>
          <a:p>
            <a:pPr marL="241300" marR="5080" indent="-228600">
              <a:lnSpc>
                <a:spcPct val="11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EVERY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OWNER,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WHO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HAS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CONTROL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OVER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endParaRPr sz="20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OWNERS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CREATE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OBJECTS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FREELY</a:t>
            </a:r>
            <a:endParaRPr sz="2000">
              <a:latin typeface="Lucida Sans Unicode"/>
              <a:cs typeface="Lucida Sans Unicode"/>
            </a:endParaRPr>
          </a:p>
          <a:p>
            <a:pPr marL="241300" marR="417195" indent="-228600">
              <a:lnSpc>
                <a:spcPct val="11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OWNER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GIVE</a:t>
            </a:r>
            <a:r>
              <a:rPr dirty="0" sz="20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PERMISSIONS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OTHER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SUBJECTS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OVER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OBJECTS</a:t>
            </a:r>
            <a:endParaRPr sz="2000">
              <a:latin typeface="Lucida Sans Unicode"/>
              <a:cs typeface="Lucida Sans Unicode"/>
            </a:endParaRPr>
          </a:p>
          <a:p>
            <a:pPr marL="241300" marR="1299210" indent="-228600">
              <a:lnSpc>
                <a:spcPct val="11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DAC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ON OPERATING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SYSTEMS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LIKE UNIX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MICROSOFT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WINDOWS</a:t>
            </a:r>
            <a:endParaRPr sz="20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DAC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SIGNIFICANT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WEAKNESSES:</a:t>
            </a:r>
            <a:endParaRPr sz="2000">
              <a:latin typeface="Lucida Sans Unicode"/>
              <a:cs typeface="Lucida Sans Unicode"/>
            </a:endParaRPr>
          </a:p>
          <a:p>
            <a:pPr lvl="1" marL="698500" marR="244475" indent="-228600">
              <a:lnSpc>
                <a:spcPct val="110000"/>
              </a:lnSpc>
              <a:spcBef>
                <a:spcPts val="6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DAC</a:t>
            </a:r>
            <a:r>
              <a:rPr dirty="0" sz="125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Lucida Sans Unicode"/>
                <a:cs typeface="Lucida Sans Unicode"/>
              </a:rPr>
              <a:t>RELIES</a:t>
            </a:r>
            <a:r>
              <a:rPr dirty="0" sz="125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25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Lucida Sans Unicode"/>
                <a:cs typeface="Lucida Sans Unicode"/>
              </a:rPr>
              <a:t>DECISIONS</a:t>
            </a:r>
            <a:r>
              <a:rPr dirty="0" sz="125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125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END-USER</a:t>
            </a:r>
            <a:r>
              <a:rPr dirty="0" sz="125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25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dirty="0" sz="125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Lucida Sans Unicode"/>
                <a:cs typeface="Lucida Sans Unicode"/>
              </a:rPr>
              <a:t>PROPER</a:t>
            </a:r>
            <a:r>
              <a:rPr dirty="0" sz="125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Lucida Sans Unicode"/>
                <a:cs typeface="Lucida Sans Unicode"/>
              </a:rPr>
              <a:t>LEVEL</a:t>
            </a:r>
            <a:r>
              <a:rPr dirty="0" sz="125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25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SECURITY;</a:t>
            </a:r>
            <a:r>
              <a:rPr dirty="0" sz="1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INCORRECT </a:t>
            </a:r>
            <a:r>
              <a:rPr dirty="0" sz="1250" spc="-3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PERMISSIONS</a:t>
            </a:r>
            <a:r>
              <a:rPr dirty="0" sz="125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Lucida Sans Unicode"/>
                <a:cs typeface="Lucida Sans Unicode"/>
              </a:rPr>
              <a:t>MIGHT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125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GRANTED</a:t>
            </a:r>
            <a:r>
              <a:rPr dirty="0" sz="1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25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SUBJECT</a:t>
            </a:r>
            <a:r>
              <a:rPr dirty="0" sz="1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125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PERMISSIONS</a:t>
            </a:r>
            <a:r>
              <a:rPr dirty="0" sz="125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Lucida Sans Unicode"/>
                <a:cs typeface="Lucida Sans Unicode"/>
              </a:rPr>
              <a:t>MIGHT</a:t>
            </a:r>
            <a:r>
              <a:rPr dirty="0" sz="1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125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GIVEN</a:t>
            </a:r>
            <a:r>
              <a:rPr dirty="0" sz="125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 UNAUTHORIZED</a:t>
            </a:r>
            <a:r>
              <a:rPr dirty="0" sz="125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SUBJECT</a:t>
            </a:r>
            <a:endParaRPr sz="1250">
              <a:latin typeface="Lucida Sans Unicode"/>
              <a:cs typeface="Lucida Sans Unicode"/>
            </a:endParaRPr>
          </a:p>
          <a:p>
            <a:pPr lvl="1" marL="698500" marR="154305" indent="-228600">
              <a:lnSpc>
                <a:spcPct val="110400"/>
              </a:lnSpc>
              <a:spcBef>
                <a:spcPts val="4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SUBJECT’S</a:t>
            </a:r>
            <a:r>
              <a:rPr dirty="0" sz="125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PERMISSIONS</a:t>
            </a:r>
            <a:r>
              <a:rPr dirty="0" sz="125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125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125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“INHERITED”</a:t>
            </a:r>
            <a:r>
              <a:rPr dirty="0" sz="125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125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ANY</a:t>
            </a:r>
            <a:r>
              <a:rPr dirty="0" sz="1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PROGRAMS</a:t>
            </a:r>
            <a:r>
              <a:rPr dirty="0" sz="1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25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FFFFFF"/>
                </a:solidFill>
                <a:latin typeface="Lucida Sans Unicode"/>
                <a:cs typeface="Lucida Sans Unicode"/>
              </a:rPr>
              <a:t>SUBJECT</a:t>
            </a:r>
            <a:r>
              <a:rPr dirty="0" sz="125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EXECUTES; </a:t>
            </a:r>
            <a:r>
              <a:rPr dirty="0" sz="1250" spc="-3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ATTACKERS</a:t>
            </a:r>
            <a:r>
              <a:rPr dirty="0" sz="125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OFTEN</a:t>
            </a:r>
            <a:r>
              <a:rPr dirty="0" sz="125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TAKE ADVANTAGE</a:t>
            </a:r>
            <a:r>
              <a:rPr dirty="0" sz="125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25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125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INHERITANCE</a:t>
            </a:r>
            <a:r>
              <a:rPr dirty="0" sz="1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Lucida Sans Unicode"/>
                <a:cs typeface="Lucida Sans Unicode"/>
              </a:rPr>
              <a:t>BECAUSE</a:t>
            </a:r>
            <a:r>
              <a:rPr dirty="0" sz="125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Lucida Sans Unicode"/>
                <a:cs typeface="Lucida Sans Unicode"/>
              </a:rPr>
              <a:t>END-USERS</a:t>
            </a:r>
            <a:endParaRPr sz="1250">
              <a:latin typeface="Lucida Sans Unicode"/>
              <a:cs typeface="Lucida Sans Unicode"/>
            </a:endParaRPr>
          </a:p>
        </p:txBody>
      </p:sp>
      <p:pic>
        <p:nvPicPr>
          <p:cNvPr id="42" name="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421368" y="2546604"/>
            <a:ext cx="2625852" cy="3406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4667" y="982980"/>
            <a:ext cx="9151620" cy="1005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907" y="1050797"/>
            <a:ext cx="85839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MANDATORY</a:t>
            </a:r>
            <a:r>
              <a:rPr dirty="0" spc="-25"/>
              <a:t> </a:t>
            </a:r>
            <a:r>
              <a:rPr dirty="0"/>
              <a:t>ACCESS</a:t>
            </a:r>
            <a:r>
              <a:rPr dirty="0" spc="-40"/>
              <a:t> </a:t>
            </a:r>
            <a:r>
              <a:rPr dirty="0" spc="-5"/>
              <a:t>CONTROL</a:t>
            </a:r>
            <a:r>
              <a:rPr dirty="0" spc="-20"/>
              <a:t> </a:t>
            </a:r>
            <a:r>
              <a:rPr dirty="0" spc="-5"/>
              <a:t>(MAC)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90344" y="1668779"/>
            <a:ext cx="8027034" cy="5076825"/>
            <a:chOff x="1990344" y="1668779"/>
            <a:chExt cx="8027034" cy="50768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1668779"/>
              <a:ext cx="411480" cy="534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276" y="1674875"/>
              <a:ext cx="4360164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4015" y="1674875"/>
              <a:ext cx="426719" cy="57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6311" y="1674875"/>
              <a:ext cx="920495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82384" y="1674875"/>
              <a:ext cx="502920" cy="573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0879" y="1674875"/>
              <a:ext cx="492251" cy="573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9479" y="1674875"/>
              <a:ext cx="2642616" cy="573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8276" y="2040635"/>
              <a:ext cx="6960108" cy="573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2526791"/>
              <a:ext cx="411480" cy="5349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8276" y="2532887"/>
              <a:ext cx="6705600" cy="573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08276" y="2898647"/>
              <a:ext cx="7577328" cy="573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8276" y="3264407"/>
              <a:ext cx="4514087" cy="5730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3750563"/>
              <a:ext cx="411480" cy="5349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08276" y="3756659"/>
              <a:ext cx="3966972" cy="5730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62784" y="4184903"/>
              <a:ext cx="371856" cy="4846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82240" y="4191000"/>
              <a:ext cx="1089660" cy="51663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35680" y="4191000"/>
              <a:ext cx="443484" cy="5166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41420" y="4191000"/>
              <a:ext cx="5375148" cy="5166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82240" y="4520183"/>
              <a:ext cx="7321296" cy="5166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82240" y="4849367"/>
              <a:ext cx="385572" cy="5166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56916" y="4849367"/>
              <a:ext cx="2919984" cy="51663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66003" y="4849367"/>
              <a:ext cx="1027176" cy="51663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82284" y="4849367"/>
              <a:ext cx="1652015" cy="51663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23403" y="4849367"/>
              <a:ext cx="2316479" cy="51663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82240" y="5178551"/>
              <a:ext cx="3675888" cy="51663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47232" y="5178551"/>
              <a:ext cx="1624584" cy="5166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60920" y="5178551"/>
              <a:ext cx="385572" cy="51663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62784" y="5564123"/>
              <a:ext cx="371856" cy="48463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82240" y="5570220"/>
              <a:ext cx="1149096" cy="51663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20440" y="5570220"/>
              <a:ext cx="443484" cy="5166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724655" y="5570220"/>
              <a:ext cx="6047232" cy="5166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682240" y="5899403"/>
              <a:ext cx="3587496" cy="51663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58840" y="5899403"/>
              <a:ext cx="1652015" cy="51663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73111" y="5899403"/>
              <a:ext cx="2644140" cy="51663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82240" y="6228586"/>
              <a:ext cx="1203960" cy="51663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136394" y="1658086"/>
            <a:ext cx="7663815" cy="491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33985" indent="-228600">
              <a:lnSpc>
                <a:spcPct val="120100"/>
              </a:lnSpc>
              <a:spcBef>
                <a:spcPts val="100"/>
              </a:spcBef>
              <a:buClr>
                <a:srgbClr val="FFFFF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114" b="1">
                <a:solidFill>
                  <a:srgbClr val="43A9D9"/>
                </a:solidFill>
                <a:latin typeface="Trebuchet MS"/>
                <a:cs typeface="Trebuchet MS"/>
              </a:rPr>
              <a:t>MANDATORY</a:t>
            </a:r>
            <a:r>
              <a:rPr dirty="0" sz="2000" spc="5" b="1">
                <a:solidFill>
                  <a:srgbClr val="43A9D9"/>
                </a:solidFill>
                <a:latin typeface="Trebuchet MS"/>
                <a:cs typeface="Trebuchet MS"/>
              </a:rPr>
              <a:t> </a:t>
            </a:r>
            <a:r>
              <a:rPr dirty="0" sz="2000" spc="85" b="1">
                <a:solidFill>
                  <a:srgbClr val="43A9D9"/>
                </a:solidFill>
                <a:latin typeface="Trebuchet MS"/>
                <a:cs typeface="Trebuchet MS"/>
              </a:rPr>
              <a:t>ACCESS</a:t>
            </a:r>
            <a:r>
              <a:rPr dirty="0" sz="2000" spc="-15" b="1">
                <a:solidFill>
                  <a:srgbClr val="43A9D9"/>
                </a:solidFill>
                <a:latin typeface="Trebuchet MS"/>
                <a:cs typeface="Trebuchet MS"/>
              </a:rPr>
              <a:t> </a:t>
            </a:r>
            <a:r>
              <a:rPr dirty="0" sz="2000" spc="90" b="1">
                <a:solidFill>
                  <a:srgbClr val="43A9D9"/>
                </a:solidFill>
                <a:latin typeface="Trebuchet MS"/>
                <a:cs typeface="Trebuchet MS"/>
              </a:rPr>
              <a:t>CONTROL</a:t>
            </a:r>
            <a:r>
              <a:rPr dirty="0" sz="2000" b="1">
                <a:solidFill>
                  <a:srgbClr val="43A9D9"/>
                </a:solidFill>
                <a:latin typeface="Trebuchet MS"/>
                <a:cs typeface="Trebuchet MS"/>
              </a:rPr>
              <a:t> </a:t>
            </a:r>
            <a:r>
              <a:rPr dirty="0" sz="2000" spc="105">
                <a:solidFill>
                  <a:srgbClr val="43A9D9"/>
                </a:solidFill>
                <a:latin typeface="Lucida Sans Unicode"/>
                <a:cs typeface="Lucida Sans Unicode"/>
              </a:rPr>
              <a:t>(</a:t>
            </a:r>
            <a:r>
              <a:rPr dirty="0" sz="2000" spc="105" b="1">
                <a:solidFill>
                  <a:srgbClr val="43A9D9"/>
                </a:solidFill>
                <a:latin typeface="Trebuchet MS"/>
                <a:cs typeface="Trebuchet MS"/>
              </a:rPr>
              <a:t>MAC</a:t>
            </a:r>
            <a:r>
              <a:rPr dirty="0" sz="2000" spc="105">
                <a:solidFill>
                  <a:srgbClr val="43A9D9"/>
                </a:solidFill>
                <a:latin typeface="Lucida Sans Unicode"/>
                <a:cs typeface="Lucida Sans Unicode"/>
              </a:rPr>
              <a:t>)</a:t>
            </a:r>
            <a:r>
              <a:rPr dirty="0" sz="2000" spc="-35">
                <a:solidFill>
                  <a:srgbClr val="43A9D9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0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OPPOSITE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DAC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IS MOST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RESTRICTIVE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CONTROL</a:t>
            </a:r>
            <a:r>
              <a:rPr dirty="0" sz="20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endParaRPr sz="20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MAC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ASSIGNS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USERS’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CONTROLS</a:t>
            </a:r>
            <a:r>
              <a:rPr dirty="0" sz="20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STRICTLY</a:t>
            </a:r>
            <a:endParaRPr sz="2000">
              <a:latin typeface="Lucida Sans Unicode"/>
              <a:cs typeface="Lucida Sans Unicode"/>
            </a:endParaRPr>
          </a:p>
          <a:p>
            <a:pPr marL="241300" marR="262255">
              <a:lnSpc>
                <a:spcPct val="120000"/>
              </a:lnSpc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ACCORDING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CUSTODIAN’S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DESIRES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HAS NO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FREEDOM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ANY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 CONTROLS</a:t>
            </a:r>
            <a:endParaRPr sz="20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ELEMENTS</a:t>
            </a:r>
            <a:r>
              <a:rPr dirty="0" sz="20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MAC:</a:t>
            </a:r>
            <a:endParaRPr sz="2000">
              <a:latin typeface="Lucida Sans Unicode"/>
              <a:cs typeface="Lucida Sans Unicode"/>
            </a:endParaRPr>
          </a:p>
          <a:p>
            <a:pPr lvl="1" marL="698500" marR="22860" indent="-228600">
              <a:lnSpc>
                <a:spcPct val="115799"/>
              </a:lnSpc>
              <a:spcBef>
                <a:spcPts val="520"/>
              </a:spcBef>
              <a:buSzPct val="94736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900" spc="-75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900" spc="-95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900" spc="-265" i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900" spc="-250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900" spc="-200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900" spc="-240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900" spc="-7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EV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ENTITY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S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OB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ECT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(LAPT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OPS,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LES, 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PROJECTS,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SO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ON)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ASSIGNED CLASSIFICATION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LABEL </a:t>
            </a:r>
            <a:r>
              <a:rPr dirty="0" sz="1800" spc="-5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1900" spc="-85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900" spc="-90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900" spc="-190" i="1">
                <a:solidFill>
                  <a:srgbClr val="FFFFFF"/>
                </a:solidFill>
                <a:latin typeface="Verdana"/>
                <a:cs typeface="Verdana"/>
              </a:rPr>
              <a:t>NF</a:t>
            </a:r>
            <a:r>
              <a:rPr dirty="0" sz="1900" spc="-130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900" spc="-185" i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900" spc="-16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900" spc="-114" i="1">
                <a:solidFill>
                  <a:srgbClr val="FFFFFF"/>
                </a:solidFill>
                <a:latin typeface="Verdana"/>
                <a:cs typeface="Verdana"/>
              </a:rPr>
              <a:t>NTIAL,</a:t>
            </a:r>
            <a:r>
              <a:rPr dirty="0" sz="1900" spc="-10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-180" i="1">
                <a:solidFill>
                  <a:srgbClr val="FFFFFF"/>
                </a:solidFill>
                <a:latin typeface="Verdana"/>
                <a:cs typeface="Verdana"/>
              </a:rPr>
              <a:t>SECRET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ND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65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900" spc="-75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900" spc="-155" i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90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-180" i="1">
                <a:solidFill>
                  <a:srgbClr val="FFFFFF"/>
                </a:solidFill>
                <a:latin typeface="Verdana"/>
                <a:cs typeface="Verdana"/>
              </a:rPr>
              <a:t>SECRET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IL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SUBJECTS 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ASSIGNED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PRIVILEGE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(A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14" i="1">
                <a:solidFill>
                  <a:srgbClr val="FFFFFF"/>
                </a:solidFill>
                <a:latin typeface="Verdana"/>
                <a:cs typeface="Verdana"/>
              </a:rPr>
              <a:t>CLEARANCE</a:t>
            </a:r>
            <a:r>
              <a:rPr dirty="0" sz="1800" spc="-114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1800">
              <a:latin typeface="Lucida Sans Unicode"/>
              <a:cs typeface="Lucida Sans Unicode"/>
            </a:endParaRPr>
          </a:p>
          <a:p>
            <a:pPr lvl="1" marL="698500" marR="5080" indent="-228600">
              <a:lnSpc>
                <a:spcPct val="113700"/>
              </a:lnSpc>
              <a:spcBef>
                <a:spcPts val="495"/>
              </a:spcBef>
              <a:buSzPct val="94736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900" spc="-175" i="1">
                <a:solidFill>
                  <a:srgbClr val="FFFFFF"/>
                </a:solidFill>
                <a:latin typeface="Verdana"/>
                <a:cs typeface="Verdana"/>
              </a:rPr>
              <a:t>LEV</a:t>
            </a:r>
            <a:r>
              <a:rPr dirty="0" sz="1900" spc="-180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900" spc="-200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900" spc="-240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900" spc="-7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ER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RCH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SED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800" spc="-1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S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LS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BOTH  FO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OB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ECTS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ND 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UBJECTS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1900" spc="-65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900" spc="-75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900" spc="-155" i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90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-180" i="1">
                <a:solidFill>
                  <a:srgbClr val="FFFFFF"/>
                </a:solidFill>
                <a:latin typeface="Verdana"/>
                <a:cs typeface="Verdana"/>
              </a:rPr>
              <a:t>SECRET</a:t>
            </a:r>
            <a:r>
              <a:rPr dirty="0" sz="1900" spc="-9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ER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LEV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dirty="0" sz="1900" spc="-195" i="1">
                <a:solidFill>
                  <a:srgbClr val="FFFFFF"/>
                </a:solidFill>
                <a:latin typeface="Verdana"/>
                <a:cs typeface="Verdana"/>
              </a:rPr>
              <a:t>SECRET)</a:t>
            </a:r>
            <a:endParaRPr sz="1900">
              <a:latin typeface="Verdana"/>
              <a:cs typeface="Verdan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208276" y="6681214"/>
            <a:ext cx="7510272" cy="1767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3039" y="736091"/>
            <a:ext cx="9439910" cy="1499870"/>
            <a:chOff x="1463039" y="736091"/>
            <a:chExt cx="9439910" cy="1499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39" y="736091"/>
              <a:ext cx="9439656" cy="10058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4931" y="1229868"/>
              <a:ext cx="6451092" cy="100583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2279" y="803909"/>
            <a:ext cx="8721725" cy="106807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434465" marR="5080" indent="-1422400">
              <a:lnSpc>
                <a:spcPts val="3890"/>
              </a:lnSpc>
              <a:spcBef>
                <a:spcPts val="585"/>
              </a:spcBef>
            </a:pPr>
            <a:r>
              <a:rPr dirty="0" spc="-5"/>
              <a:t>MANDATORY</a:t>
            </a:r>
            <a:r>
              <a:rPr dirty="0" spc="-20"/>
              <a:t> </a:t>
            </a:r>
            <a:r>
              <a:rPr dirty="0"/>
              <a:t>ACCESS</a:t>
            </a:r>
            <a:r>
              <a:rPr dirty="0" spc="-45"/>
              <a:t> </a:t>
            </a:r>
            <a:r>
              <a:rPr dirty="0" spc="-5"/>
              <a:t>CONTROL</a:t>
            </a:r>
            <a:r>
              <a:rPr dirty="0" spc="-20"/>
              <a:t> </a:t>
            </a:r>
            <a:r>
              <a:rPr dirty="0" spc="-5"/>
              <a:t>(MAC): </a:t>
            </a:r>
            <a:r>
              <a:rPr dirty="0" spc="-1125"/>
              <a:t> </a:t>
            </a:r>
            <a:r>
              <a:rPr dirty="0" spc="-5"/>
              <a:t>MAJOR</a:t>
            </a:r>
            <a:r>
              <a:rPr dirty="0" spc="-10"/>
              <a:t> </a:t>
            </a:r>
            <a:r>
              <a:rPr dirty="0" spc="-5"/>
              <a:t>IMPLEMENTATIONS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990344" y="1833372"/>
            <a:ext cx="8251190" cy="4619625"/>
            <a:chOff x="1990344" y="1833372"/>
            <a:chExt cx="8251190" cy="46196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0344" y="1833372"/>
              <a:ext cx="411480" cy="5364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8276" y="1840992"/>
              <a:ext cx="2403348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1840992"/>
              <a:ext cx="492251" cy="573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5800" y="1840992"/>
              <a:ext cx="5178552" cy="573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8276" y="2206752"/>
              <a:ext cx="8033004" cy="573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8276" y="2572512"/>
              <a:ext cx="2852928" cy="573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0344" y="3057144"/>
              <a:ext cx="411480" cy="5364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8276" y="3064763"/>
              <a:ext cx="900684" cy="573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4536" y="3064763"/>
              <a:ext cx="492251" cy="573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12363" y="3064763"/>
              <a:ext cx="1647443" cy="573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1583" y="3064763"/>
              <a:ext cx="492251" cy="573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0183" y="3064763"/>
              <a:ext cx="5687568" cy="5730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08276" y="3430524"/>
              <a:ext cx="7034783" cy="5730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08276" y="3796283"/>
              <a:ext cx="5081016" cy="5730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0344" y="4280916"/>
              <a:ext cx="411480" cy="5364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8276" y="4288536"/>
              <a:ext cx="3302508" cy="5730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66360" y="4288536"/>
              <a:ext cx="492251" cy="5730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94959" y="4288536"/>
              <a:ext cx="4274820" cy="5730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08276" y="4654295"/>
              <a:ext cx="7790688" cy="5730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0344" y="5140451"/>
              <a:ext cx="411480" cy="5364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08276" y="5148072"/>
              <a:ext cx="5433060" cy="5730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96911" y="5148072"/>
              <a:ext cx="492251" cy="5730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6284" y="5148072"/>
              <a:ext cx="2296668" cy="5730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08276" y="5513831"/>
              <a:ext cx="7505700" cy="57302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08276" y="5879592"/>
              <a:ext cx="4378452" cy="573023"/>
            </a:xfrm>
            <a:prstGeom prst="rect">
              <a:avLst/>
            </a:prstGeom>
          </p:spPr>
        </p:pic>
      </p:grp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49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0"/>
              </a:spcBef>
              <a:buSzPct val="9523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100" spc="-125" i="1">
                <a:latin typeface="Verdana"/>
                <a:cs typeface="Verdana"/>
              </a:rPr>
              <a:t>LATTICE</a:t>
            </a:r>
            <a:r>
              <a:rPr dirty="0" sz="2100" spc="-135" i="1">
                <a:latin typeface="Verdana"/>
                <a:cs typeface="Verdana"/>
              </a:rPr>
              <a:t> </a:t>
            </a:r>
            <a:r>
              <a:rPr dirty="0" sz="2100" spc="-120" i="1">
                <a:latin typeface="Verdana"/>
                <a:cs typeface="Verdana"/>
              </a:rPr>
              <a:t>MODEL</a:t>
            </a:r>
            <a:r>
              <a:rPr dirty="0" sz="2100" spc="-114" i="1">
                <a:latin typeface="Verdana"/>
                <a:cs typeface="Verdana"/>
              </a:rPr>
              <a:t> </a:t>
            </a:r>
            <a:r>
              <a:rPr dirty="0"/>
              <a:t>-</a:t>
            </a:r>
            <a:r>
              <a:rPr dirty="0" spc="5"/>
              <a:t> </a:t>
            </a:r>
            <a:r>
              <a:rPr dirty="0"/>
              <a:t>SUBJECTS</a:t>
            </a:r>
            <a:r>
              <a:rPr dirty="0" spc="-30"/>
              <a:t> </a:t>
            </a:r>
            <a:r>
              <a:rPr dirty="0" spc="-5"/>
              <a:t>AND</a:t>
            </a:r>
            <a:r>
              <a:rPr dirty="0"/>
              <a:t> OBJECTS</a:t>
            </a:r>
            <a:r>
              <a:rPr dirty="0" spc="-35"/>
              <a:t> </a:t>
            </a:r>
            <a:r>
              <a:rPr dirty="0"/>
              <a:t>ARE</a:t>
            </a:r>
            <a:r>
              <a:rPr dirty="0" spc="-5"/>
              <a:t> </a:t>
            </a:r>
            <a:r>
              <a:rPr dirty="0"/>
              <a:t>ASSIGNED</a:t>
            </a:r>
            <a:endParaRPr sz="2100">
              <a:latin typeface="Verdana"/>
              <a:cs typeface="Verdana"/>
            </a:endParaRPr>
          </a:p>
          <a:p>
            <a:pPr marL="241300" marR="5080">
              <a:lnSpc>
                <a:spcPts val="2880"/>
              </a:lnSpc>
              <a:spcBef>
                <a:spcPts val="155"/>
              </a:spcBef>
            </a:pPr>
            <a:r>
              <a:rPr dirty="0"/>
              <a:t>“RUNG” ON </a:t>
            </a:r>
            <a:r>
              <a:rPr dirty="0" spc="-5"/>
              <a:t>LATTICE AND MULTIPLE </a:t>
            </a:r>
            <a:r>
              <a:rPr dirty="0"/>
              <a:t>LATTICES CAN </a:t>
            </a:r>
            <a:r>
              <a:rPr dirty="0" spc="-5"/>
              <a:t>BE </a:t>
            </a:r>
            <a:r>
              <a:rPr dirty="0"/>
              <a:t>PLACED </a:t>
            </a:r>
            <a:r>
              <a:rPr dirty="0" spc="-620"/>
              <a:t> </a:t>
            </a:r>
            <a:r>
              <a:rPr dirty="0" spc="-5"/>
              <a:t>BESIDE</a:t>
            </a:r>
            <a:r>
              <a:rPr dirty="0" spc="-10"/>
              <a:t> </a:t>
            </a:r>
            <a:r>
              <a:rPr dirty="0"/>
              <a:t>EACH</a:t>
            </a:r>
            <a:r>
              <a:rPr dirty="0" spc="-5"/>
              <a:t> </a:t>
            </a:r>
            <a:r>
              <a:rPr dirty="0"/>
              <a:t>OTHER</a:t>
            </a:r>
          </a:p>
          <a:p>
            <a:pPr marL="241300" marR="36195" indent="-228600">
              <a:lnSpc>
                <a:spcPct val="119100"/>
              </a:lnSpc>
              <a:spcBef>
                <a:spcPts val="720"/>
              </a:spcBef>
              <a:buSzPct val="9523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100" spc="-105" i="1">
                <a:latin typeface="Verdana"/>
                <a:cs typeface="Verdana"/>
              </a:rPr>
              <a:t>BELL-LAPADULA </a:t>
            </a:r>
            <a:r>
              <a:rPr dirty="0"/>
              <a:t>- SIMILAR TO </a:t>
            </a:r>
            <a:r>
              <a:rPr dirty="0" spc="-5"/>
              <a:t>LATTICE </a:t>
            </a:r>
            <a:r>
              <a:rPr dirty="0"/>
              <a:t>MODEL </a:t>
            </a:r>
            <a:r>
              <a:rPr dirty="0" spc="-5"/>
              <a:t>BUT </a:t>
            </a:r>
            <a:r>
              <a:rPr dirty="0"/>
              <a:t>SUBJECTS </a:t>
            </a:r>
            <a:r>
              <a:rPr dirty="0" spc="-620"/>
              <a:t> </a:t>
            </a:r>
            <a:r>
              <a:rPr dirty="0" spc="-5"/>
              <a:t>MAY </a:t>
            </a:r>
            <a:r>
              <a:rPr dirty="0"/>
              <a:t>NOT CREATE NEW OBJECT OR PERFORM </a:t>
            </a:r>
            <a:r>
              <a:rPr dirty="0" spc="-5"/>
              <a:t>SPECIFIC </a:t>
            </a:r>
            <a:r>
              <a:rPr dirty="0"/>
              <a:t> FUNCTIONS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15"/>
              <a:t> </a:t>
            </a:r>
            <a:r>
              <a:rPr dirty="0"/>
              <a:t>LOWER</a:t>
            </a:r>
            <a:r>
              <a:rPr dirty="0" spc="-30"/>
              <a:t> </a:t>
            </a:r>
            <a:r>
              <a:rPr dirty="0"/>
              <a:t>LEVEL</a:t>
            </a:r>
            <a:r>
              <a:rPr dirty="0" spc="-15"/>
              <a:t> </a:t>
            </a:r>
            <a:r>
              <a:rPr dirty="0"/>
              <a:t>OBJECTS</a:t>
            </a:r>
            <a:endParaRPr sz="2100">
              <a:latin typeface="Verdana"/>
              <a:cs typeface="Verdana"/>
            </a:endParaRPr>
          </a:p>
          <a:p>
            <a:pPr marL="241300" marR="168910" indent="-228600">
              <a:lnSpc>
                <a:spcPct val="118300"/>
              </a:lnSpc>
              <a:spcBef>
                <a:spcPts val="920"/>
              </a:spcBef>
              <a:buSzPct val="9523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100" spc="-229" i="1">
                <a:latin typeface="Verdana"/>
                <a:cs typeface="Verdana"/>
              </a:rPr>
              <a:t>BIB</a:t>
            </a:r>
            <a:r>
              <a:rPr dirty="0" sz="2100" spc="-260" i="1">
                <a:latin typeface="Verdana"/>
                <a:cs typeface="Verdana"/>
              </a:rPr>
              <a:t>A</a:t>
            </a:r>
            <a:r>
              <a:rPr dirty="0" sz="2100" spc="-120" i="1">
                <a:latin typeface="Verdana"/>
                <a:cs typeface="Verdana"/>
              </a:rPr>
              <a:t> </a:t>
            </a:r>
            <a:r>
              <a:rPr dirty="0" sz="2100" spc="-150" i="1">
                <a:latin typeface="Verdana"/>
                <a:cs typeface="Verdana"/>
              </a:rPr>
              <a:t>I</a:t>
            </a:r>
            <a:r>
              <a:rPr dirty="0" sz="2100" spc="-265" i="1">
                <a:latin typeface="Verdana"/>
                <a:cs typeface="Verdana"/>
              </a:rPr>
              <a:t>N</a:t>
            </a:r>
            <a:r>
              <a:rPr dirty="0" sz="2100" spc="-140" i="1">
                <a:latin typeface="Verdana"/>
                <a:cs typeface="Verdana"/>
              </a:rPr>
              <a:t>T</a:t>
            </a:r>
            <a:r>
              <a:rPr dirty="0" sz="2100" spc="-135" i="1">
                <a:latin typeface="Verdana"/>
                <a:cs typeface="Verdana"/>
              </a:rPr>
              <a:t>E</a:t>
            </a:r>
            <a:r>
              <a:rPr dirty="0" sz="2100" spc="-200" i="1">
                <a:latin typeface="Verdana"/>
                <a:cs typeface="Verdana"/>
              </a:rPr>
              <a:t>G</a:t>
            </a:r>
            <a:r>
              <a:rPr dirty="0" sz="2100" spc="-175" i="1">
                <a:latin typeface="Verdana"/>
                <a:cs typeface="Verdana"/>
              </a:rPr>
              <a:t>R</a:t>
            </a:r>
            <a:r>
              <a:rPr dirty="0" sz="2100" spc="-125" i="1">
                <a:latin typeface="Verdana"/>
                <a:cs typeface="Verdana"/>
              </a:rPr>
              <a:t>IT</a:t>
            </a:r>
            <a:r>
              <a:rPr dirty="0" sz="2100" spc="-145" i="1">
                <a:latin typeface="Verdana"/>
                <a:cs typeface="Verdana"/>
              </a:rPr>
              <a:t>Y</a:t>
            </a:r>
            <a:r>
              <a:rPr dirty="0" sz="2100" spc="-140" i="1">
                <a:latin typeface="Verdana"/>
                <a:cs typeface="Verdana"/>
              </a:rPr>
              <a:t> </a:t>
            </a:r>
            <a:r>
              <a:rPr dirty="0" sz="2100" spc="-135" i="1">
                <a:latin typeface="Verdana"/>
                <a:cs typeface="Verdana"/>
              </a:rPr>
              <a:t>MOD</a:t>
            </a:r>
            <a:r>
              <a:rPr dirty="0" sz="2100" spc="-100" i="1">
                <a:latin typeface="Verdana"/>
                <a:cs typeface="Verdana"/>
              </a:rPr>
              <a:t>E</a:t>
            </a:r>
            <a:r>
              <a:rPr dirty="0" sz="2100" spc="-105" i="1">
                <a:latin typeface="Verdana"/>
                <a:cs typeface="Verdana"/>
              </a:rPr>
              <a:t>L</a:t>
            </a:r>
            <a:r>
              <a:rPr dirty="0" sz="2100" spc="-105" i="1">
                <a:latin typeface="Verdana"/>
                <a:cs typeface="Verdana"/>
              </a:rPr>
              <a:t> </a:t>
            </a:r>
            <a:r>
              <a:rPr dirty="0" sz="2100" spc="204" i="1">
                <a:latin typeface="Verdana"/>
                <a:cs typeface="Verdana"/>
              </a:rPr>
              <a:t>-</a:t>
            </a:r>
            <a:r>
              <a:rPr dirty="0" sz="2100" spc="-100" i="1">
                <a:latin typeface="Verdana"/>
                <a:cs typeface="Verdana"/>
              </a:rPr>
              <a:t> </a:t>
            </a:r>
            <a:r>
              <a:rPr dirty="0"/>
              <a:t>GO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BEY</a:t>
            </a:r>
            <a:r>
              <a:rPr dirty="0" spc="5"/>
              <a:t>O</a:t>
            </a:r>
            <a:r>
              <a:rPr dirty="0"/>
              <a:t>ND</a:t>
            </a:r>
            <a:r>
              <a:rPr dirty="0" spc="-15"/>
              <a:t> </a:t>
            </a:r>
            <a:r>
              <a:rPr dirty="0" spc="-5"/>
              <a:t>BL</a:t>
            </a:r>
            <a:r>
              <a:rPr dirty="0"/>
              <a:t>P</a:t>
            </a:r>
            <a:r>
              <a:rPr dirty="0" spc="-15"/>
              <a:t> </a:t>
            </a:r>
            <a:r>
              <a:rPr dirty="0" spc="-5"/>
              <a:t>MOD</a:t>
            </a:r>
            <a:r>
              <a:rPr dirty="0" spc="5"/>
              <a:t>E</a:t>
            </a:r>
            <a:r>
              <a:rPr dirty="0"/>
              <a:t>L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0"/>
              <a:t>N</a:t>
            </a:r>
            <a:r>
              <a:rPr dirty="0"/>
              <a:t>D  </a:t>
            </a:r>
            <a:r>
              <a:rPr dirty="0"/>
              <a:t>ADDS</a:t>
            </a:r>
            <a:r>
              <a:rPr dirty="0" spc="-25"/>
              <a:t> </a:t>
            </a:r>
            <a:r>
              <a:rPr dirty="0"/>
              <a:t>PROTECTING</a:t>
            </a:r>
            <a:r>
              <a:rPr dirty="0" spc="-35"/>
              <a:t> </a:t>
            </a:r>
            <a:r>
              <a:rPr dirty="0" spc="-5"/>
              <a:t>DATA</a:t>
            </a:r>
            <a:r>
              <a:rPr dirty="0" spc="-35"/>
              <a:t> </a:t>
            </a:r>
            <a:r>
              <a:rPr dirty="0"/>
              <a:t>INTEGRITY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/>
              <a:t>CONFIDENTIALITY</a:t>
            </a:r>
            <a:endParaRPr sz="2100">
              <a:latin typeface="Verdana"/>
              <a:cs typeface="Verdana"/>
            </a:endParaRPr>
          </a:p>
          <a:p>
            <a:pPr marL="241300" marR="343535" indent="-228600">
              <a:lnSpc>
                <a:spcPct val="119200"/>
              </a:lnSpc>
              <a:spcBef>
                <a:spcPts val="905"/>
              </a:spcBef>
              <a:buSzPct val="95238"/>
              <a:buFont typeface="Arial MT"/>
              <a:buChar char="•"/>
              <a:tabLst>
                <a:tab pos="240665" algn="l"/>
                <a:tab pos="241300" algn="l"/>
                <a:tab pos="5639435" algn="l"/>
              </a:tabLst>
            </a:pPr>
            <a:r>
              <a:rPr dirty="0" sz="2100" spc="-85" i="1">
                <a:latin typeface="Verdana"/>
                <a:cs typeface="Verdana"/>
              </a:rPr>
              <a:t>MANDATORY</a:t>
            </a:r>
            <a:r>
              <a:rPr dirty="0" sz="2100" spc="-120" i="1">
                <a:latin typeface="Verdana"/>
                <a:cs typeface="Verdana"/>
              </a:rPr>
              <a:t> </a:t>
            </a:r>
            <a:r>
              <a:rPr dirty="0" sz="2100" spc="-160" i="1">
                <a:latin typeface="Verdana"/>
                <a:cs typeface="Verdana"/>
              </a:rPr>
              <a:t>INTEGRITY</a:t>
            </a:r>
            <a:r>
              <a:rPr dirty="0" sz="2100" spc="-125" i="1">
                <a:latin typeface="Verdana"/>
                <a:cs typeface="Verdana"/>
              </a:rPr>
              <a:t> </a:t>
            </a:r>
            <a:r>
              <a:rPr dirty="0" sz="2100" spc="-100" i="1">
                <a:latin typeface="Verdana"/>
                <a:cs typeface="Verdana"/>
              </a:rPr>
              <a:t>CONTROL</a:t>
            </a:r>
            <a:r>
              <a:rPr dirty="0" sz="2100" spc="-130" i="1">
                <a:latin typeface="Verdana"/>
                <a:cs typeface="Verdana"/>
              </a:rPr>
              <a:t> </a:t>
            </a:r>
            <a:r>
              <a:rPr dirty="0" sz="2100" spc="-215" i="1">
                <a:latin typeface="Verdana"/>
                <a:cs typeface="Verdana"/>
              </a:rPr>
              <a:t>(MIC)</a:t>
            </a:r>
            <a:r>
              <a:rPr dirty="0" sz="2100" spc="-85" i="1">
                <a:latin typeface="Verdana"/>
                <a:cs typeface="Verdana"/>
              </a:rPr>
              <a:t> </a:t>
            </a:r>
            <a:r>
              <a:rPr dirty="0"/>
              <a:t>-	</a:t>
            </a:r>
            <a:r>
              <a:rPr dirty="0" spc="-5"/>
              <a:t>BASED</a:t>
            </a:r>
            <a:r>
              <a:rPr dirty="0" spc="-55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 spc="-5"/>
              <a:t>BIBA </a:t>
            </a:r>
            <a:r>
              <a:rPr dirty="0" spc="-620"/>
              <a:t> </a:t>
            </a:r>
            <a:r>
              <a:rPr dirty="0" spc="-5"/>
              <a:t>MODEL, </a:t>
            </a:r>
            <a:r>
              <a:rPr dirty="0"/>
              <a:t>MIC ENSURES DATA INTEGRITY BY CONTROLLING </a:t>
            </a:r>
            <a:r>
              <a:rPr dirty="0" spc="5"/>
              <a:t> </a:t>
            </a:r>
            <a:r>
              <a:rPr dirty="0"/>
              <a:t>ACCESS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SECURABLE</a:t>
            </a:r>
            <a:r>
              <a:rPr dirty="0" spc="-30"/>
              <a:t> </a:t>
            </a:r>
            <a:r>
              <a:rPr dirty="0"/>
              <a:t>OBJECTS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2021-08-30T09:49:21Z</dcterms:created>
  <dcterms:modified xsi:type="dcterms:W3CDTF">2021-08-30T09:49:21Z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2021-08-30T00:00:00Z</vt:filetime>
  </property>
</Properties>
</file>