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7" d="100"/>
          <a:sy n="87" d="100"/>
        </p:scale>
        <p:origin x="43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2B2081-6E33-412C-B372-0EE3F4BD4B07}"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A8072-81C1-4688-BFA3-1898E4072043}"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4878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7F2B2081-6E33-412C-B372-0EE3F4BD4B07}" type="datetimeFigureOut">
              <a:rPr lang="en-US" smtClean="0"/>
              <a:t>8/30/2021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BA8072-81C1-4688-BFA3-1898E4072043}" type="slidenum">
              <a:rPr lang="en-US" smtClean="0"/>
              <a:t>‹#›</a:t>
            </a:fld>
            <a:endParaRPr lang="en-US"/>
          </a:p>
        </p:txBody>
      </p:sp>
    </p:spTree>
    <p:extLst>
      <p:ext uri="{BB962C8B-B14F-4D97-AF65-F5344CB8AC3E}">
        <p14:creationId xmlns:p14="http://schemas.microsoft.com/office/powerpoint/2010/main" val="623312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2B2081-6E33-412C-B372-0EE3F4BD4B07}"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A8072-81C1-4688-BFA3-1898E4072043}" type="slidenum">
              <a:rPr lang="en-US" smtClean="0"/>
              <a:t>‹#›</a:t>
            </a:fld>
            <a:endParaRPr lang="en-US"/>
          </a:p>
        </p:txBody>
      </p:sp>
    </p:spTree>
    <p:extLst>
      <p:ext uri="{BB962C8B-B14F-4D97-AF65-F5344CB8AC3E}">
        <p14:creationId xmlns:p14="http://schemas.microsoft.com/office/powerpoint/2010/main" val="102480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2B2081-6E33-412C-B372-0EE3F4BD4B07}"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A8072-81C1-4688-BFA3-1898E4072043}"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81419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2B2081-6E33-412C-B372-0EE3F4BD4B07}"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A8072-81C1-4688-BFA3-1898E4072043}" type="slidenum">
              <a:rPr lang="en-US" smtClean="0"/>
              <a:t>‹#›</a:t>
            </a:fld>
            <a:endParaRPr lang="en-US"/>
          </a:p>
        </p:txBody>
      </p:sp>
    </p:spTree>
    <p:extLst>
      <p:ext uri="{BB962C8B-B14F-4D97-AF65-F5344CB8AC3E}">
        <p14:creationId xmlns:p14="http://schemas.microsoft.com/office/powerpoint/2010/main" val="79704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2B2081-6E33-412C-B372-0EE3F4BD4B07}"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A8072-81C1-4688-BFA3-1898E4072043}"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994539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2B2081-6E33-412C-B372-0EE3F4BD4B07}"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A8072-81C1-4688-BFA3-1898E4072043}" type="slidenum">
              <a:rPr lang="en-US" smtClean="0"/>
              <a:t>‹#›</a:t>
            </a:fld>
            <a:endParaRPr lang="en-US"/>
          </a:p>
        </p:txBody>
      </p:sp>
    </p:spTree>
    <p:extLst>
      <p:ext uri="{BB962C8B-B14F-4D97-AF65-F5344CB8AC3E}">
        <p14:creationId xmlns:p14="http://schemas.microsoft.com/office/powerpoint/2010/main" val="21052252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2B2081-6E33-412C-B372-0EE3F4BD4B07}"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A8072-81C1-4688-BFA3-1898E4072043}" type="slidenum">
              <a:rPr lang="en-US" smtClean="0"/>
              <a:t>‹#›</a:t>
            </a:fld>
            <a:endParaRPr lang="en-US"/>
          </a:p>
        </p:txBody>
      </p:sp>
    </p:spTree>
    <p:extLst>
      <p:ext uri="{BB962C8B-B14F-4D97-AF65-F5344CB8AC3E}">
        <p14:creationId xmlns:p14="http://schemas.microsoft.com/office/powerpoint/2010/main" val="20284590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2B2081-6E33-412C-B372-0EE3F4BD4B07}"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A8072-81C1-4688-BFA3-1898E4072043}" type="slidenum">
              <a:rPr lang="en-US" smtClean="0"/>
              <a:t>‹#›</a:t>
            </a:fld>
            <a:endParaRPr lang="en-US"/>
          </a:p>
        </p:txBody>
      </p:sp>
    </p:spTree>
    <p:extLst>
      <p:ext uri="{BB962C8B-B14F-4D97-AF65-F5344CB8AC3E}">
        <p14:creationId xmlns:p14="http://schemas.microsoft.com/office/powerpoint/2010/main" val="150369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2B2081-6E33-412C-B372-0EE3F4BD4B07}"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A8072-81C1-4688-BFA3-1898E4072043}" type="slidenum">
              <a:rPr lang="en-US" smtClean="0"/>
              <a:t>‹#›</a:t>
            </a:fld>
            <a:endParaRPr lang="en-US"/>
          </a:p>
        </p:txBody>
      </p:sp>
    </p:spTree>
    <p:extLst>
      <p:ext uri="{BB962C8B-B14F-4D97-AF65-F5344CB8AC3E}">
        <p14:creationId xmlns:p14="http://schemas.microsoft.com/office/powerpoint/2010/main" val="1049192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2B2081-6E33-412C-B372-0EE3F4BD4B07}"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A8072-81C1-4688-BFA3-1898E4072043}" type="slidenum">
              <a:rPr lang="en-US" smtClean="0"/>
              <a:t>‹#›</a:t>
            </a:fld>
            <a:endParaRPr lang="en-US"/>
          </a:p>
        </p:txBody>
      </p:sp>
    </p:spTree>
    <p:extLst>
      <p:ext uri="{BB962C8B-B14F-4D97-AF65-F5344CB8AC3E}">
        <p14:creationId xmlns:p14="http://schemas.microsoft.com/office/powerpoint/2010/main" val="1415652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2B2081-6E33-412C-B372-0EE3F4BD4B07}" type="datetimeFigureOut">
              <a:rPr lang="en-US" smtClean="0"/>
              <a:t>8/30/2021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BA8072-81C1-4688-BFA3-1898E4072043}" type="slidenum">
              <a:rPr lang="en-US" smtClean="0"/>
              <a:t>‹#›</a:t>
            </a:fld>
            <a:endParaRPr lang="en-US"/>
          </a:p>
        </p:txBody>
      </p:sp>
    </p:spTree>
    <p:extLst>
      <p:ext uri="{BB962C8B-B14F-4D97-AF65-F5344CB8AC3E}">
        <p14:creationId xmlns:p14="http://schemas.microsoft.com/office/powerpoint/2010/main" val="1531056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2B2081-6E33-412C-B372-0EE3F4BD4B07}" type="datetimeFigureOut">
              <a:rPr lang="en-US" smtClean="0"/>
              <a:t>8/30/2021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BA8072-81C1-4688-BFA3-1898E4072043}" type="slidenum">
              <a:rPr lang="en-US" smtClean="0"/>
              <a:t>‹#›</a:t>
            </a:fld>
            <a:endParaRPr lang="en-US"/>
          </a:p>
        </p:txBody>
      </p:sp>
    </p:spTree>
    <p:extLst>
      <p:ext uri="{BB962C8B-B14F-4D97-AF65-F5344CB8AC3E}">
        <p14:creationId xmlns:p14="http://schemas.microsoft.com/office/powerpoint/2010/main" val="2435702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2B2081-6E33-412C-B372-0EE3F4BD4B07}" type="datetimeFigureOut">
              <a:rPr lang="en-US" smtClean="0"/>
              <a:t>8/30/2021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BA8072-81C1-4688-BFA3-1898E4072043}" type="slidenum">
              <a:rPr lang="en-US" smtClean="0"/>
              <a:t>‹#›</a:t>
            </a:fld>
            <a:endParaRPr lang="en-US"/>
          </a:p>
        </p:txBody>
      </p:sp>
    </p:spTree>
    <p:extLst>
      <p:ext uri="{BB962C8B-B14F-4D97-AF65-F5344CB8AC3E}">
        <p14:creationId xmlns:p14="http://schemas.microsoft.com/office/powerpoint/2010/main" val="3099134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2B2081-6E33-412C-B372-0EE3F4BD4B07}" type="datetimeFigureOut">
              <a:rPr lang="en-US" smtClean="0"/>
              <a:t>8/30/2021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BA8072-81C1-4688-BFA3-1898E4072043}" type="slidenum">
              <a:rPr lang="en-US" smtClean="0"/>
              <a:t>‹#›</a:t>
            </a:fld>
            <a:endParaRPr lang="en-US"/>
          </a:p>
        </p:txBody>
      </p:sp>
    </p:spTree>
    <p:extLst>
      <p:ext uri="{BB962C8B-B14F-4D97-AF65-F5344CB8AC3E}">
        <p14:creationId xmlns:p14="http://schemas.microsoft.com/office/powerpoint/2010/main" val="1124956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2B2081-6E33-412C-B372-0EE3F4BD4B07}" type="datetimeFigureOut">
              <a:rPr lang="en-US" smtClean="0"/>
              <a:t>8/30/2021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BA8072-81C1-4688-BFA3-1898E4072043}" type="slidenum">
              <a:rPr lang="en-US" smtClean="0"/>
              <a:t>‹#›</a:t>
            </a:fld>
            <a:endParaRPr lang="en-US"/>
          </a:p>
        </p:txBody>
      </p:sp>
    </p:spTree>
    <p:extLst>
      <p:ext uri="{BB962C8B-B14F-4D97-AF65-F5344CB8AC3E}">
        <p14:creationId xmlns:p14="http://schemas.microsoft.com/office/powerpoint/2010/main" val="1292547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2B2081-6E33-412C-B372-0EE3F4BD4B07}" type="datetimeFigureOut">
              <a:rPr lang="en-US" smtClean="0"/>
              <a:t>8/30/2021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3BA8072-81C1-4688-BFA3-1898E4072043}" type="slidenum">
              <a:rPr lang="en-US" smtClean="0"/>
              <a:t>‹#›</a:t>
            </a:fld>
            <a:endParaRPr lang="en-US"/>
          </a:p>
        </p:txBody>
      </p:sp>
    </p:spTree>
    <p:extLst>
      <p:ext uri="{BB962C8B-B14F-4D97-AF65-F5344CB8AC3E}">
        <p14:creationId xmlns:p14="http://schemas.microsoft.com/office/powerpoint/2010/main" val="2889144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7F2B2081-6E33-412C-B372-0EE3F4BD4B07}" type="datetimeFigureOut">
              <a:rPr lang="en-US" smtClean="0"/>
              <a:t>8/30/2021</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3BA8072-81C1-4688-BFA3-1898E4072043}" type="slidenum">
              <a:rPr lang="en-US" smtClean="0"/>
              <a:t>‹#›</a:t>
            </a:fld>
            <a:endParaRPr lang="en-US"/>
          </a:p>
        </p:txBody>
      </p:sp>
    </p:spTree>
    <p:extLst>
      <p:ext uri="{BB962C8B-B14F-4D97-AF65-F5344CB8AC3E}">
        <p14:creationId xmlns:p14="http://schemas.microsoft.com/office/powerpoint/2010/main" val="1725817866"/>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javatpoint.com/"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CD6179-24F2-42DD-BAFF-FB333FB2014A}"/>
              </a:ext>
            </a:extLst>
          </p:cNvPr>
          <p:cNvSpPr txBox="1"/>
          <p:nvPr/>
        </p:nvSpPr>
        <p:spPr>
          <a:xfrm>
            <a:off x="286247" y="405517"/>
            <a:ext cx="11585050" cy="3046988"/>
          </a:xfrm>
          <a:prstGeom prst="rect">
            <a:avLst/>
          </a:prstGeom>
          <a:noFill/>
        </p:spPr>
        <p:txBody>
          <a:bodyPr wrap="square" rtlCol="0">
            <a:spAutoFit/>
          </a:bodyPr>
          <a:lstStyle/>
          <a:p>
            <a:r>
              <a:rPr lang="en-US" sz="2400" b="1" i="0" dirty="0">
                <a:solidFill>
                  <a:srgbClr val="333333"/>
                </a:solidFill>
                <a:effectLst/>
                <a:latin typeface="Consolas" panose="020B0609020204030204" pitchFamily="49" charset="0"/>
              </a:rPr>
              <a:t>Authentication and authorization are the two words used in the security world. They might sound similar but are completely different from each other. Authentication is used to authenticate someone's identity, whereas authorization is a way to provide permission to someone to access a particular resource. These are the two basic security terms and hence need to be understood thoroughly. In this topic, we will discuss what authentication and authorization are and how they are differentiated from each other.</a:t>
            </a:r>
            <a:endParaRPr lang="en-US" sz="2400" b="1" dirty="0">
              <a:latin typeface="Consolas" panose="020B0609020204030204" pitchFamily="49" charset="0"/>
            </a:endParaRPr>
          </a:p>
        </p:txBody>
      </p:sp>
      <p:pic>
        <p:nvPicPr>
          <p:cNvPr id="3" name="Picture 2">
            <a:extLst>
              <a:ext uri="{FF2B5EF4-FFF2-40B4-BE49-F238E27FC236}">
                <a16:creationId xmlns:a16="http://schemas.microsoft.com/office/drawing/2014/main" id="{37CB2227-BB8D-4676-9D54-6511D5272236}"/>
              </a:ext>
            </a:extLst>
          </p:cNvPr>
          <p:cNvPicPr>
            <a:picLocks noChangeAspect="1"/>
          </p:cNvPicPr>
          <p:nvPr/>
        </p:nvPicPr>
        <p:blipFill>
          <a:blip r:embed="rId2"/>
          <a:stretch>
            <a:fillRect/>
          </a:stretch>
        </p:blipFill>
        <p:spPr>
          <a:xfrm>
            <a:off x="492369" y="3429000"/>
            <a:ext cx="10383715" cy="3046987"/>
          </a:xfrm>
          <a:prstGeom prst="rect">
            <a:avLst/>
          </a:prstGeom>
        </p:spPr>
      </p:pic>
    </p:spTree>
    <p:extLst>
      <p:ext uri="{BB962C8B-B14F-4D97-AF65-F5344CB8AC3E}">
        <p14:creationId xmlns:p14="http://schemas.microsoft.com/office/powerpoint/2010/main" val="1603056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3C30F2-8E02-4176-9D78-CB02337D5B2F}"/>
              </a:ext>
            </a:extLst>
          </p:cNvPr>
          <p:cNvSpPr txBox="1"/>
          <p:nvPr/>
        </p:nvSpPr>
        <p:spPr>
          <a:xfrm>
            <a:off x="0" y="0"/>
            <a:ext cx="12192000" cy="7017306"/>
          </a:xfrm>
          <a:prstGeom prst="rect">
            <a:avLst/>
          </a:prstGeom>
          <a:noFill/>
        </p:spPr>
        <p:txBody>
          <a:bodyPr wrap="square" rtlCol="0">
            <a:spAutoFit/>
          </a:bodyPr>
          <a:lstStyle/>
          <a:p>
            <a:pPr algn="just"/>
            <a:r>
              <a:rPr lang="en-US" b="0" i="0" dirty="0">
                <a:solidFill>
                  <a:srgbClr val="610B38"/>
                </a:solidFill>
                <a:effectLst/>
                <a:latin typeface="erdana"/>
              </a:rPr>
              <a:t>What is Authentication?</a:t>
            </a:r>
          </a:p>
          <a:p>
            <a:pPr algn="just">
              <a:buFont typeface="Arial" panose="020B0604020202020204" pitchFamily="34" charset="0"/>
              <a:buChar char="•"/>
            </a:pPr>
            <a:r>
              <a:rPr lang="en-US" b="0" i="0" dirty="0">
                <a:solidFill>
                  <a:srgbClr val="000000"/>
                </a:solidFill>
                <a:effectLst/>
                <a:latin typeface="inter-regular"/>
              </a:rPr>
              <a:t>Authentication is the process of identifying someone's identity by assuring that the person is the same as what he is claiming for.</a:t>
            </a:r>
          </a:p>
          <a:p>
            <a:pPr algn="just">
              <a:buFont typeface="Arial" panose="020B0604020202020204" pitchFamily="34" charset="0"/>
              <a:buChar char="•"/>
            </a:pPr>
            <a:r>
              <a:rPr lang="en-US" b="0" i="0" dirty="0">
                <a:solidFill>
                  <a:srgbClr val="000000"/>
                </a:solidFill>
                <a:effectLst/>
                <a:latin typeface="inter-regular"/>
              </a:rPr>
              <a:t>It is used by both server and client. The server uses authentication when someone wants to access the information, and the server needs to know who is accessing the information. The client uses it when he wants to know that it is the same server that it claims to be.</a:t>
            </a:r>
          </a:p>
          <a:p>
            <a:pPr algn="just">
              <a:buFont typeface="Arial" panose="020B0604020202020204" pitchFamily="34" charset="0"/>
              <a:buChar char="•"/>
            </a:pPr>
            <a:r>
              <a:rPr lang="en-US" b="0" i="0" dirty="0">
                <a:solidFill>
                  <a:srgbClr val="000000"/>
                </a:solidFill>
                <a:effectLst/>
                <a:latin typeface="inter-regular"/>
              </a:rPr>
              <a:t>The authentication by the server is done mostly by using the </a:t>
            </a:r>
            <a:r>
              <a:rPr lang="en-US" b="0" i="1" dirty="0">
                <a:solidFill>
                  <a:srgbClr val="000000"/>
                </a:solidFill>
                <a:effectLst/>
                <a:latin typeface="inter-regular"/>
              </a:rPr>
              <a:t>username and password.</a:t>
            </a:r>
            <a:r>
              <a:rPr lang="en-US" b="0" i="0" dirty="0">
                <a:solidFill>
                  <a:srgbClr val="000000"/>
                </a:solidFill>
                <a:effectLst/>
                <a:latin typeface="inter-regular"/>
              </a:rPr>
              <a:t> Other ways of authentication by the server can also be done using </a:t>
            </a:r>
            <a:r>
              <a:rPr lang="en-US" b="0" i="1" dirty="0">
                <a:solidFill>
                  <a:srgbClr val="000000"/>
                </a:solidFill>
                <a:effectLst/>
                <a:latin typeface="inter-regular"/>
              </a:rPr>
              <a:t>cards, retina scans, voice recognition, and fingerprints.</a:t>
            </a: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Authentication does not ensure what tasks under a process one person can do, what files he can view, read, or update. It mostly identifies who the person or system is actually.</a:t>
            </a:r>
          </a:p>
          <a:p>
            <a:pPr algn="just"/>
            <a:r>
              <a:rPr lang="en-US" b="0" i="0" dirty="0">
                <a:solidFill>
                  <a:srgbClr val="610B4B"/>
                </a:solidFill>
                <a:effectLst/>
                <a:latin typeface="erdana"/>
              </a:rPr>
              <a:t>Authentication Factors</a:t>
            </a:r>
          </a:p>
          <a:p>
            <a:pPr algn="just"/>
            <a:r>
              <a:rPr lang="en-US" b="0" i="0" dirty="0">
                <a:solidFill>
                  <a:srgbClr val="333333"/>
                </a:solidFill>
                <a:effectLst/>
                <a:latin typeface="inter-regular"/>
              </a:rPr>
              <a:t>As per the security levels and the type of application, there are different types of Authentication factors:</a:t>
            </a:r>
          </a:p>
          <a:p>
            <a:pPr algn="just">
              <a:buFont typeface="Arial" panose="020B0604020202020204" pitchFamily="34" charset="0"/>
              <a:buChar char="•"/>
            </a:pPr>
            <a:r>
              <a:rPr lang="en-US" b="1" i="0" dirty="0">
                <a:solidFill>
                  <a:srgbClr val="000000"/>
                </a:solidFill>
                <a:effectLst/>
                <a:latin typeface="inter-bold"/>
              </a:rPr>
              <a:t>Single-</a:t>
            </a:r>
            <a:r>
              <a:rPr lang="en-US" b="1" i="0" dirty="0" err="1">
                <a:solidFill>
                  <a:srgbClr val="000000"/>
                </a:solidFill>
                <a:effectLst/>
                <a:latin typeface="inter-bold"/>
              </a:rPr>
              <a:t>FactorAuthentication</a:t>
            </a:r>
            <a:br>
              <a:rPr lang="en-US" b="0" i="0" dirty="0">
                <a:solidFill>
                  <a:srgbClr val="000000"/>
                </a:solidFill>
                <a:effectLst/>
                <a:latin typeface="inter-regular"/>
              </a:rPr>
            </a:br>
            <a:r>
              <a:rPr lang="en-US" b="0" i="0" dirty="0">
                <a:solidFill>
                  <a:srgbClr val="000000"/>
                </a:solidFill>
                <a:effectLst/>
                <a:latin typeface="inter-regular"/>
              </a:rPr>
              <a:t>Single-factor authentication is the simplest way of authentication. It just needs a username and password to allows a user to access a system.</a:t>
            </a:r>
          </a:p>
          <a:p>
            <a:pPr algn="just">
              <a:buFont typeface="Arial" panose="020B0604020202020204" pitchFamily="34" charset="0"/>
              <a:buChar char="•"/>
            </a:pPr>
            <a:r>
              <a:rPr lang="en-US" b="1" i="0" dirty="0">
                <a:solidFill>
                  <a:srgbClr val="000000"/>
                </a:solidFill>
                <a:effectLst/>
                <a:latin typeface="inter-bold"/>
              </a:rPr>
              <a:t>Two-</a:t>
            </a:r>
            <a:r>
              <a:rPr lang="en-US" b="1" i="0" dirty="0" err="1">
                <a:solidFill>
                  <a:srgbClr val="000000"/>
                </a:solidFill>
                <a:effectLst/>
                <a:latin typeface="inter-bold"/>
              </a:rPr>
              <a:t>factorAuthentication</a:t>
            </a:r>
            <a:br>
              <a:rPr lang="en-US" b="0" i="0" dirty="0">
                <a:solidFill>
                  <a:srgbClr val="000000"/>
                </a:solidFill>
                <a:effectLst/>
                <a:latin typeface="inter-regular"/>
              </a:rPr>
            </a:br>
            <a:r>
              <a:rPr lang="en-US" b="0" i="0" dirty="0">
                <a:solidFill>
                  <a:srgbClr val="000000"/>
                </a:solidFill>
                <a:effectLst/>
                <a:latin typeface="inter-regular"/>
              </a:rPr>
              <a:t>As per the name, it is two-level security; hence it needs two-step verification to authenticate a user. It does not require only a username and password but also needs the unique information that only the particular user knows, such </a:t>
            </a:r>
            <a:r>
              <a:rPr lang="en-US" b="1" i="0" dirty="0">
                <a:solidFill>
                  <a:srgbClr val="000000"/>
                </a:solidFill>
                <a:effectLst/>
                <a:latin typeface="inter-bold"/>
              </a:rPr>
              <a:t>as first school name, a favorite destination</a:t>
            </a:r>
            <a:r>
              <a:rPr lang="en-US" b="0" i="0" dirty="0">
                <a:solidFill>
                  <a:srgbClr val="000000"/>
                </a:solidFill>
                <a:effectLst/>
                <a:latin typeface="inter-regular"/>
              </a:rPr>
              <a:t>. Apart from this, it can also verify the user by sending the OTP or a unique link on the user's registered number or email address.</a:t>
            </a:r>
          </a:p>
          <a:p>
            <a:pPr algn="just">
              <a:buFont typeface="Arial" panose="020B0604020202020204" pitchFamily="34" charset="0"/>
              <a:buChar char="•"/>
            </a:pPr>
            <a:r>
              <a:rPr lang="en-US" b="1" i="0" dirty="0">
                <a:solidFill>
                  <a:srgbClr val="000000"/>
                </a:solidFill>
                <a:effectLst/>
                <a:latin typeface="inter-bold"/>
              </a:rPr>
              <a:t>Multi-</a:t>
            </a:r>
            <a:r>
              <a:rPr lang="en-US" b="1" i="0" dirty="0" err="1">
                <a:solidFill>
                  <a:srgbClr val="000000"/>
                </a:solidFill>
                <a:effectLst/>
                <a:latin typeface="inter-bold"/>
              </a:rPr>
              <a:t>factorAuthentication</a:t>
            </a:r>
            <a:br>
              <a:rPr lang="en-US" b="0" i="0" dirty="0">
                <a:solidFill>
                  <a:srgbClr val="000000"/>
                </a:solidFill>
                <a:effectLst/>
                <a:latin typeface="inter-regular"/>
              </a:rPr>
            </a:br>
            <a:r>
              <a:rPr lang="en-US" b="0" i="0" dirty="0">
                <a:solidFill>
                  <a:srgbClr val="000000"/>
                </a:solidFill>
                <a:effectLst/>
                <a:latin typeface="inter-regular"/>
              </a:rPr>
              <a:t>This is the most secure and advanced level of authorization. It requires two or more than two levels of security from different and independent categories. This type of authentication is usually used in financial organizations, banks, and law enforcement agencies. This ensures to eliminate any data exposer from the third party or hackers.</a:t>
            </a:r>
          </a:p>
          <a:p>
            <a:pPr algn="just">
              <a:buFont typeface="Arial" panose="020B0604020202020204" pitchFamily="34" charset="0"/>
              <a:buChar char="•"/>
            </a:pPr>
            <a:endParaRPr lang="en-US" b="0" i="0" dirty="0">
              <a:solidFill>
                <a:srgbClr val="000000"/>
              </a:solidFill>
              <a:effectLst/>
              <a:latin typeface="inter-regular"/>
            </a:endParaRPr>
          </a:p>
          <a:p>
            <a:endParaRPr lang="en-US" dirty="0"/>
          </a:p>
        </p:txBody>
      </p:sp>
    </p:spTree>
    <p:extLst>
      <p:ext uri="{BB962C8B-B14F-4D97-AF65-F5344CB8AC3E}">
        <p14:creationId xmlns:p14="http://schemas.microsoft.com/office/powerpoint/2010/main" val="1280881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B09C3B-487F-4D60-9A75-7BE413505D4E}"/>
              </a:ext>
            </a:extLst>
          </p:cNvPr>
          <p:cNvSpPr txBox="1"/>
          <p:nvPr/>
        </p:nvSpPr>
        <p:spPr>
          <a:xfrm>
            <a:off x="96714" y="184638"/>
            <a:ext cx="12095285" cy="5078313"/>
          </a:xfrm>
          <a:prstGeom prst="rect">
            <a:avLst/>
          </a:prstGeom>
          <a:noFill/>
        </p:spPr>
        <p:txBody>
          <a:bodyPr wrap="square" rtlCol="0">
            <a:spAutoFit/>
          </a:bodyPr>
          <a:lstStyle/>
          <a:p>
            <a:pPr algn="just"/>
            <a:r>
              <a:rPr lang="en-US" b="0" i="0" dirty="0">
                <a:solidFill>
                  <a:srgbClr val="610B38"/>
                </a:solidFill>
                <a:effectLst/>
                <a:latin typeface="erdana"/>
              </a:rPr>
              <a:t>Famous Authentication techniques</a:t>
            </a:r>
          </a:p>
          <a:p>
            <a:pPr algn="just"/>
            <a:r>
              <a:rPr lang="en-US" b="1" i="0" dirty="0">
                <a:solidFill>
                  <a:srgbClr val="333333"/>
                </a:solidFill>
                <a:effectLst/>
                <a:latin typeface="inter-bold"/>
              </a:rPr>
              <a:t>1. Password-based authentication</a:t>
            </a:r>
            <a:endParaRPr lang="en-US" b="0" i="0" dirty="0">
              <a:solidFill>
                <a:srgbClr val="333333"/>
              </a:solidFill>
              <a:effectLst/>
              <a:latin typeface="inter-regular"/>
            </a:endParaRPr>
          </a:p>
          <a:p>
            <a:pPr algn="just"/>
            <a:r>
              <a:rPr lang="en-US" b="0" i="0" dirty="0">
                <a:solidFill>
                  <a:srgbClr val="333333"/>
                </a:solidFill>
                <a:effectLst/>
                <a:latin typeface="inter-regular"/>
              </a:rPr>
              <a:t>It is the simplest way of authentication. It requires the password for the particular username. If the password matches with the username and both details match the system's database, the user will be successfully authenticated.</a:t>
            </a:r>
          </a:p>
          <a:p>
            <a:pPr algn="just"/>
            <a:r>
              <a:rPr lang="en-US" b="1" i="0" dirty="0">
                <a:solidFill>
                  <a:srgbClr val="333333"/>
                </a:solidFill>
                <a:effectLst/>
                <a:latin typeface="inter-bold"/>
              </a:rPr>
              <a:t>2. </a:t>
            </a:r>
            <a:r>
              <a:rPr lang="en-US" b="1" i="0" dirty="0" err="1">
                <a:solidFill>
                  <a:srgbClr val="333333"/>
                </a:solidFill>
                <a:effectLst/>
                <a:latin typeface="inter-bold"/>
              </a:rPr>
              <a:t>Passwordless</a:t>
            </a:r>
            <a:r>
              <a:rPr lang="en-US" b="1" i="0" dirty="0">
                <a:solidFill>
                  <a:srgbClr val="333333"/>
                </a:solidFill>
                <a:effectLst/>
                <a:latin typeface="inter-bold"/>
              </a:rPr>
              <a:t> authentication</a:t>
            </a:r>
            <a:endParaRPr lang="en-US" b="0" i="0" dirty="0">
              <a:solidFill>
                <a:srgbClr val="333333"/>
              </a:solidFill>
              <a:effectLst/>
              <a:latin typeface="inter-regular"/>
            </a:endParaRPr>
          </a:p>
          <a:p>
            <a:pPr algn="just"/>
            <a:r>
              <a:rPr lang="en-US" b="0" i="0" dirty="0">
                <a:solidFill>
                  <a:srgbClr val="333333"/>
                </a:solidFill>
                <a:effectLst/>
                <a:latin typeface="inter-regular"/>
              </a:rPr>
              <a:t>In this technique, the user doesn't need any password; instead, he gets an OTP (One-time password) or link on his registered mobile number or phone number. It can also be said OTP-based authentication.</a:t>
            </a:r>
          </a:p>
          <a:p>
            <a:pPr algn="just"/>
            <a:r>
              <a:rPr lang="en-US" b="1" i="0" dirty="0">
                <a:solidFill>
                  <a:srgbClr val="333333"/>
                </a:solidFill>
                <a:effectLst/>
                <a:latin typeface="inter-bold"/>
              </a:rPr>
              <a:t>3. 2FA/MFA</a:t>
            </a:r>
            <a:endParaRPr lang="en-US" b="0" i="0" dirty="0">
              <a:solidFill>
                <a:srgbClr val="333333"/>
              </a:solidFill>
              <a:effectLst/>
              <a:latin typeface="inter-regular"/>
            </a:endParaRPr>
          </a:p>
          <a:p>
            <a:pPr algn="just"/>
            <a:r>
              <a:rPr lang="en-US" b="0" i="0" dirty="0">
                <a:solidFill>
                  <a:srgbClr val="333333"/>
                </a:solidFill>
                <a:effectLst/>
                <a:latin typeface="inter-regular"/>
              </a:rPr>
              <a:t>2FA/MFA or 2-factor authentication/Multi-factor authentication is the higher level of authentication. It requires additional PIN or security questions so that it can authenticate the user.</a:t>
            </a:r>
          </a:p>
          <a:p>
            <a:pPr algn="just"/>
            <a:r>
              <a:rPr lang="en-US" b="1" i="0" dirty="0">
                <a:solidFill>
                  <a:srgbClr val="333333"/>
                </a:solidFill>
                <a:effectLst/>
                <a:latin typeface="inter-bold"/>
              </a:rPr>
              <a:t>4. Single Sign-on</a:t>
            </a:r>
            <a:endParaRPr lang="en-US" b="0" i="0" dirty="0">
              <a:solidFill>
                <a:srgbClr val="333333"/>
              </a:solidFill>
              <a:effectLst/>
              <a:latin typeface="inter-regular"/>
            </a:endParaRPr>
          </a:p>
          <a:p>
            <a:pPr algn="just"/>
            <a:r>
              <a:rPr lang="en-US" b="1" i="0" dirty="0">
                <a:solidFill>
                  <a:srgbClr val="333333"/>
                </a:solidFill>
                <a:effectLst/>
                <a:latin typeface="inter-bold"/>
              </a:rPr>
              <a:t>Single Sign-on</a:t>
            </a:r>
            <a:r>
              <a:rPr lang="en-US" b="0" i="0" dirty="0">
                <a:solidFill>
                  <a:srgbClr val="333333"/>
                </a:solidFill>
                <a:effectLst/>
                <a:latin typeface="inter-regular"/>
              </a:rPr>
              <a:t> or </a:t>
            </a:r>
            <a:r>
              <a:rPr lang="en-US" b="1" i="0" dirty="0">
                <a:solidFill>
                  <a:srgbClr val="333333"/>
                </a:solidFill>
                <a:effectLst/>
                <a:latin typeface="inter-bold"/>
              </a:rPr>
              <a:t>SSO</a:t>
            </a:r>
            <a:r>
              <a:rPr lang="en-US" b="0" i="0" dirty="0">
                <a:solidFill>
                  <a:srgbClr val="333333"/>
                </a:solidFill>
                <a:effectLst/>
                <a:latin typeface="inter-regular"/>
              </a:rPr>
              <a:t> is a way to enable access to multiple applications with a single set of credentials. It allows the user to sign-in once, and it will automatically be signed in to all other web apps from the same centralized directory.</a:t>
            </a:r>
          </a:p>
          <a:p>
            <a:pPr algn="just"/>
            <a:r>
              <a:rPr lang="en-US" b="1" i="0" dirty="0">
                <a:solidFill>
                  <a:srgbClr val="333333"/>
                </a:solidFill>
                <a:effectLst/>
                <a:latin typeface="inter-bold"/>
              </a:rPr>
              <a:t>5. Social Authentication</a:t>
            </a:r>
            <a:endParaRPr lang="en-US" b="0" i="0" dirty="0">
              <a:solidFill>
                <a:srgbClr val="333333"/>
              </a:solidFill>
              <a:effectLst/>
              <a:latin typeface="inter-regular"/>
            </a:endParaRPr>
          </a:p>
          <a:p>
            <a:pPr algn="just"/>
            <a:r>
              <a:rPr lang="en-US" b="0" i="0" dirty="0">
                <a:solidFill>
                  <a:srgbClr val="333333"/>
                </a:solidFill>
                <a:effectLst/>
                <a:latin typeface="inter-regular"/>
              </a:rPr>
              <a:t>Social authentication does not require additional security; instead, it verifies the user with the existing credentials for the available social network.</a:t>
            </a:r>
          </a:p>
          <a:p>
            <a:pPr algn="just"/>
            <a:endParaRPr lang="en-US" b="0" i="0" dirty="0">
              <a:solidFill>
                <a:srgbClr val="333333"/>
              </a:solidFill>
              <a:effectLst/>
              <a:latin typeface="inter-regular"/>
            </a:endParaRPr>
          </a:p>
          <a:p>
            <a:endParaRPr lang="en-US" dirty="0"/>
          </a:p>
        </p:txBody>
      </p:sp>
    </p:spTree>
    <p:extLst>
      <p:ext uri="{BB962C8B-B14F-4D97-AF65-F5344CB8AC3E}">
        <p14:creationId xmlns:p14="http://schemas.microsoft.com/office/powerpoint/2010/main" val="3862715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9E6B9D-9498-44E1-9FF9-7957CD8CF43F}"/>
              </a:ext>
            </a:extLst>
          </p:cNvPr>
          <p:cNvSpPr txBox="1"/>
          <p:nvPr/>
        </p:nvSpPr>
        <p:spPr>
          <a:xfrm>
            <a:off x="246185" y="184638"/>
            <a:ext cx="11808069" cy="6463308"/>
          </a:xfrm>
          <a:prstGeom prst="rect">
            <a:avLst/>
          </a:prstGeom>
          <a:noFill/>
        </p:spPr>
        <p:txBody>
          <a:bodyPr wrap="square" rtlCol="0">
            <a:spAutoFit/>
          </a:bodyPr>
          <a:lstStyle/>
          <a:p>
            <a:pPr algn="just"/>
            <a:r>
              <a:rPr lang="en-US" b="0" i="0" dirty="0">
                <a:solidFill>
                  <a:srgbClr val="610B38"/>
                </a:solidFill>
                <a:effectLst/>
                <a:latin typeface="erdana"/>
              </a:rPr>
              <a:t>What is Authorization?</a:t>
            </a:r>
          </a:p>
          <a:p>
            <a:pPr algn="just">
              <a:buFont typeface="Arial" panose="020B0604020202020204" pitchFamily="34" charset="0"/>
              <a:buChar char="•"/>
            </a:pPr>
            <a:r>
              <a:rPr lang="en-US" b="0" i="0" dirty="0">
                <a:solidFill>
                  <a:srgbClr val="000000"/>
                </a:solidFill>
                <a:effectLst/>
                <a:latin typeface="inter-regular"/>
              </a:rPr>
              <a:t>Authorization is the process of granting someone to do something. It means it a way to check if the user has permission to use a resource or not.</a:t>
            </a:r>
          </a:p>
          <a:p>
            <a:pPr algn="just">
              <a:buFont typeface="Arial" panose="020B0604020202020204" pitchFamily="34" charset="0"/>
              <a:buChar char="•"/>
            </a:pPr>
            <a:r>
              <a:rPr lang="en-US" b="0" i="0" dirty="0">
                <a:solidFill>
                  <a:srgbClr val="000000"/>
                </a:solidFill>
                <a:effectLst/>
                <a:latin typeface="inter-regular"/>
              </a:rPr>
              <a:t>It defines that what data and information one user can access. It is also said as </a:t>
            </a:r>
            <a:r>
              <a:rPr lang="en-US" b="0" i="0" dirty="0" err="1">
                <a:solidFill>
                  <a:srgbClr val="000000"/>
                </a:solidFill>
                <a:effectLst/>
                <a:latin typeface="inter-regular"/>
              </a:rPr>
              <a:t>AuthZ</a:t>
            </a:r>
            <a:r>
              <a:rPr lang="en-US" b="0" i="0" dirty="0">
                <a:solidFill>
                  <a:srgbClr val="000000"/>
                </a:solidFill>
                <a:effectLst/>
                <a:latin typeface="inter-regular"/>
              </a:rPr>
              <a:t>.</a:t>
            </a:r>
          </a:p>
          <a:p>
            <a:pPr algn="just">
              <a:buFont typeface="Arial" panose="020B0604020202020204" pitchFamily="34" charset="0"/>
              <a:buChar char="•"/>
            </a:pPr>
            <a:r>
              <a:rPr lang="en-US" b="0" i="0" dirty="0">
                <a:solidFill>
                  <a:srgbClr val="000000"/>
                </a:solidFill>
                <a:effectLst/>
                <a:latin typeface="inter-regular"/>
              </a:rPr>
              <a:t>The authorization usually works with authentication so that the system could know who is accessing the information.</a:t>
            </a:r>
          </a:p>
          <a:p>
            <a:pPr algn="just">
              <a:buFont typeface="Arial" panose="020B0604020202020204" pitchFamily="34" charset="0"/>
              <a:buChar char="•"/>
            </a:pPr>
            <a:r>
              <a:rPr lang="en-US" b="0" i="0" dirty="0">
                <a:solidFill>
                  <a:srgbClr val="000000"/>
                </a:solidFill>
                <a:effectLst/>
                <a:latin typeface="inter-regular"/>
              </a:rPr>
              <a:t>Authorization is not always necessary to access information available over the internet. Some data available over the internet can be accessed without any authorization, such as you can read about any technology from </a:t>
            </a:r>
            <a:r>
              <a:rPr lang="en-US" b="0" i="0" u="none" strike="noStrike" dirty="0">
                <a:solidFill>
                  <a:srgbClr val="008000"/>
                </a:solidFill>
                <a:effectLst/>
                <a:latin typeface="inter-regular"/>
                <a:hlinkClick r:id="rId2"/>
              </a:rPr>
              <a:t>here</a:t>
            </a:r>
            <a:r>
              <a:rPr lang="en-US" b="0" i="0" dirty="0">
                <a:solidFill>
                  <a:srgbClr val="000000"/>
                </a:solidFill>
                <a:effectLst/>
                <a:latin typeface="inter-regular"/>
              </a:rPr>
              <a:t>.</a:t>
            </a:r>
          </a:p>
          <a:p>
            <a:pPr algn="just"/>
            <a:r>
              <a:rPr lang="en-US" b="0" i="0" dirty="0">
                <a:solidFill>
                  <a:srgbClr val="610B38"/>
                </a:solidFill>
                <a:effectLst/>
                <a:latin typeface="erdana"/>
              </a:rPr>
              <a:t>Authorization Techniques</a:t>
            </a:r>
          </a:p>
          <a:p>
            <a:pPr algn="just">
              <a:buFont typeface="Arial" panose="020B0604020202020204" pitchFamily="34" charset="0"/>
              <a:buChar char="•"/>
            </a:pPr>
            <a:r>
              <a:rPr lang="en-US" b="1" i="0" dirty="0">
                <a:solidFill>
                  <a:srgbClr val="000000"/>
                </a:solidFill>
                <a:effectLst/>
                <a:latin typeface="inter-bold"/>
              </a:rPr>
              <a:t>Role-</a:t>
            </a:r>
            <a:r>
              <a:rPr lang="en-US" b="1" i="0" dirty="0" err="1">
                <a:solidFill>
                  <a:srgbClr val="000000"/>
                </a:solidFill>
                <a:effectLst/>
                <a:latin typeface="inter-bold"/>
              </a:rPr>
              <a:t>basedaccesscontrol</a:t>
            </a:r>
            <a:br>
              <a:rPr lang="en-US" b="0" i="0" dirty="0">
                <a:solidFill>
                  <a:srgbClr val="000000"/>
                </a:solidFill>
                <a:effectLst/>
                <a:latin typeface="inter-regular"/>
              </a:rPr>
            </a:br>
            <a:r>
              <a:rPr lang="en-US" b="0" i="0" dirty="0">
                <a:solidFill>
                  <a:srgbClr val="000000"/>
                </a:solidFill>
                <a:effectLst/>
                <a:latin typeface="inter-regular"/>
              </a:rPr>
              <a:t>RBAC or Role-based access control technique is given to users as per their role or profile in the organization. It can be implemented for system-system or user-to-system.</a:t>
            </a:r>
          </a:p>
          <a:p>
            <a:pPr algn="just">
              <a:buFont typeface="Arial" panose="020B0604020202020204" pitchFamily="34" charset="0"/>
              <a:buChar char="•"/>
            </a:pPr>
            <a:r>
              <a:rPr lang="en-US" b="1" i="0" dirty="0" err="1">
                <a:solidFill>
                  <a:srgbClr val="000000"/>
                </a:solidFill>
                <a:effectLst/>
                <a:latin typeface="inter-bold"/>
              </a:rPr>
              <a:t>JSONwebtoken</a:t>
            </a:r>
            <a:br>
              <a:rPr lang="en-US" b="0" i="0" dirty="0">
                <a:solidFill>
                  <a:srgbClr val="000000"/>
                </a:solidFill>
                <a:effectLst/>
                <a:latin typeface="inter-regular"/>
              </a:rPr>
            </a:br>
            <a:r>
              <a:rPr lang="en-US" b="0" i="0" dirty="0">
                <a:solidFill>
                  <a:srgbClr val="000000"/>
                </a:solidFill>
                <a:effectLst/>
                <a:latin typeface="inter-regular"/>
              </a:rPr>
              <a:t>JSON web token or JWT is an open standard used to securely transmit the data between the parties in the form of the JSON object. The users are verified and authorized using the private/public key pair.</a:t>
            </a:r>
          </a:p>
          <a:p>
            <a:pPr algn="just">
              <a:buFont typeface="Arial" panose="020B0604020202020204" pitchFamily="34" charset="0"/>
              <a:buChar char="•"/>
            </a:pPr>
            <a:r>
              <a:rPr lang="en-US" b="1" i="0" dirty="0">
                <a:solidFill>
                  <a:srgbClr val="000000"/>
                </a:solidFill>
                <a:effectLst/>
                <a:latin typeface="inter-bold"/>
              </a:rPr>
              <a:t>SAML</a:t>
            </a:r>
            <a:br>
              <a:rPr lang="en-US" b="0" i="0" dirty="0">
                <a:solidFill>
                  <a:srgbClr val="000000"/>
                </a:solidFill>
                <a:effectLst/>
                <a:latin typeface="inter-regular"/>
              </a:rPr>
            </a:br>
            <a:r>
              <a:rPr lang="en-US" b="0" i="0" dirty="0" err="1">
                <a:solidFill>
                  <a:srgbClr val="000000"/>
                </a:solidFill>
                <a:effectLst/>
                <a:latin typeface="inter-regular"/>
              </a:rPr>
              <a:t>SAML</a:t>
            </a:r>
            <a:r>
              <a:rPr lang="en-US" b="0" i="0" dirty="0">
                <a:solidFill>
                  <a:srgbClr val="000000"/>
                </a:solidFill>
                <a:effectLst/>
                <a:latin typeface="inter-regular"/>
              </a:rPr>
              <a:t> stands for </a:t>
            </a:r>
            <a:r>
              <a:rPr lang="en-US" b="1" i="0" dirty="0">
                <a:solidFill>
                  <a:srgbClr val="000000"/>
                </a:solidFill>
                <a:effectLst/>
                <a:latin typeface="inter-bold"/>
              </a:rPr>
              <a:t>Security Assertion Markup Language.</a:t>
            </a:r>
            <a:r>
              <a:rPr lang="en-US" b="0" i="0" dirty="0">
                <a:solidFill>
                  <a:srgbClr val="000000"/>
                </a:solidFill>
                <a:effectLst/>
                <a:latin typeface="inter-regular"/>
              </a:rPr>
              <a:t> It is an open standard that provides authorization credentials to service providers. These credentials are exchanged through digitally signed XML documents.</a:t>
            </a:r>
          </a:p>
          <a:p>
            <a:pPr algn="just">
              <a:buFont typeface="Arial" panose="020B0604020202020204" pitchFamily="34" charset="0"/>
              <a:buChar char="•"/>
            </a:pPr>
            <a:r>
              <a:rPr lang="en-US" b="1" i="0" dirty="0" err="1">
                <a:solidFill>
                  <a:srgbClr val="000000"/>
                </a:solidFill>
                <a:effectLst/>
                <a:latin typeface="inter-bold"/>
              </a:rPr>
              <a:t>OpenIDauthorization</a:t>
            </a:r>
            <a:br>
              <a:rPr lang="en-US" b="0" i="0" dirty="0">
                <a:solidFill>
                  <a:srgbClr val="000000"/>
                </a:solidFill>
                <a:effectLst/>
                <a:latin typeface="inter-regular"/>
              </a:rPr>
            </a:br>
            <a:r>
              <a:rPr lang="en-US" b="0" i="0" dirty="0">
                <a:solidFill>
                  <a:srgbClr val="000000"/>
                </a:solidFill>
                <a:effectLst/>
                <a:latin typeface="inter-regular"/>
              </a:rPr>
              <a:t>It helps the clients to verify the identity of end-users on the basis of authentication.</a:t>
            </a:r>
          </a:p>
          <a:p>
            <a:pPr algn="just">
              <a:buFont typeface="Arial" panose="020B0604020202020204" pitchFamily="34" charset="0"/>
              <a:buChar char="•"/>
            </a:pPr>
            <a:r>
              <a:rPr lang="en-US" b="1" i="0" dirty="0">
                <a:solidFill>
                  <a:srgbClr val="000000"/>
                </a:solidFill>
                <a:effectLst/>
                <a:latin typeface="inter-bold"/>
              </a:rPr>
              <a:t>OAuth</a:t>
            </a:r>
            <a:br>
              <a:rPr lang="en-US" b="0" i="0" dirty="0">
                <a:solidFill>
                  <a:srgbClr val="000000"/>
                </a:solidFill>
                <a:effectLst/>
                <a:latin typeface="inter-regular"/>
              </a:rPr>
            </a:br>
            <a:r>
              <a:rPr lang="en-US" b="0" i="0" dirty="0" err="1">
                <a:solidFill>
                  <a:srgbClr val="000000"/>
                </a:solidFill>
                <a:effectLst/>
                <a:latin typeface="inter-regular"/>
              </a:rPr>
              <a:t>OAuth</a:t>
            </a:r>
            <a:r>
              <a:rPr lang="en-US" b="0" i="0" dirty="0">
                <a:solidFill>
                  <a:srgbClr val="000000"/>
                </a:solidFill>
                <a:effectLst/>
                <a:latin typeface="inter-regular"/>
              </a:rPr>
              <a:t> is an authorization protocol, which enables the API to authenticate and access the requested resources.</a:t>
            </a:r>
          </a:p>
          <a:p>
            <a:pPr algn="just"/>
            <a:endParaRPr lang="en-US" b="0" i="0" dirty="0">
              <a:solidFill>
                <a:srgbClr val="000000"/>
              </a:solidFill>
              <a:effectLst/>
              <a:latin typeface="inter-regular"/>
            </a:endParaRPr>
          </a:p>
          <a:p>
            <a:endParaRPr lang="en-US" dirty="0"/>
          </a:p>
        </p:txBody>
      </p:sp>
    </p:spTree>
    <p:extLst>
      <p:ext uri="{BB962C8B-B14F-4D97-AF65-F5344CB8AC3E}">
        <p14:creationId xmlns:p14="http://schemas.microsoft.com/office/powerpoint/2010/main" val="1730475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003E1EA-9C6E-4D76-93D2-8F67EF07C86C}"/>
              </a:ext>
            </a:extLst>
          </p:cNvPr>
          <p:cNvGraphicFramePr>
            <a:graphicFrameLocks noGrp="1"/>
          </p:cNvGraphicFramePr>
          <p:nvPr>
            <p:extLst>
              <p:ext uri="{D42A27DB-BD31-4B8C-83A1-F6EECF244321}">
                <p14:modId xmlns:p14="http://schemas.microsoft.com/office/powerpoint/2010/main" val="3782026905"/>
              </p:ext>
            </p:extLst>
          </p:nvPr>
        </p:nvGraphicFramePr>
        <p:xfrm>
          <a:off x="0" y="1"/>
          <a:ext cx="5495192" cy="6224955"/>
        </p:xfrm>
        <a:graphic>
          <a:graphicData uri="http://schemas.openxmlformats.org/drawingml/2006/table">
            <a:tbl>
              <a:tblPr/>
              <a:tblGrid>
                <a:gridCol w="2747596">
                  <a:extLst>
                    <a:ext uri="{9D8B030D-6E8A-4147-A177-3AD203B41FA5}">
                      <a16:colId xmlns:a16="http://schemas.microsoft.com/office/drawing/2014/main" val="2602962359"/>
                    </a:ext>
                  </a:extLst>
                </a:gridCol>
                <a:gridCol w="2747596">
                  <a:extLst>
                    <a:ext uri="{9D8B030D-6E8A-4147-A177-3AD203B41FA5}">
                      <a16:colId xmlns:a16="http://schemas.microsoft.com/office/drawing/2014/main" val="2520392426"/>
                    </a:ext>
                  </a:extLst>
                </a:gridCol>
              </a:tblGrid>
              <a:tr h="360519">
                <a:tc>
                  <a:txBody>
                    <a:bodyPr/>
                    <a:lstStyle/>
                    <a:p>
                      <a:pPr algn="l" fontAlgn="t"/>
                      <a:r>
                        <a:rPr lang="en-US" sz="800">
                          <a:solidFill>
                            <a:srgbClr val="000000"/>
                          </a:solidFill>
                          <a:effectLst/>
                          <a:latin typeface="times new roman" panose="02020603050405020304" pitchFamily="18" charset="0"/>
                        </a:rPr>
                        <a:t>Authentication</a:t>
                      </a:r>
                    </a:p>
                  </a:txBody>
                  <a:tcPr marL="41870" marR="41870" marT="41870" marB="41870">
                    <a:lnL w="7620" cap="flat" cmpd="sng" algn="ctr">
                      <a:solidFill>
                        <a:srgbClr val="B0A912"/>
                      </a:solidFill>
                      <a:prstDash val="solid"/>
                      <a:round/>
                      <a:headEnd type="none" w="med" len="med"/>
                      <a:tailEnd type="none" w="med" len="med"/>
                    </a:lnL>
                    <a:lnR w="7620" cap="flat" cmpd="sng" algn="ctr">
                      <a:solidFill>
                        <a:srgbClr val="B0A912"/>
                      </a:solidFill>
                      <a:prstDash val="solid"/>
                      <a:round/>
                      <a:headEnd type="none" w="med" len="med"/>
                      <a:tailEnd type="none" w="med" len="med"/>
                    </a:lnR>
                    <a:lnT w="7620" cap="flat" cmpd="sng" algn="ctr">
                      <a:solidFill>
                        <a:srgbClr val="B0A91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800">
                          <a:solidFill>
                            <a:srgbClr val="000000"/>
                          </a:solidFill>
                          <a:effectLst/>
                          <a:latin typeface="times new roman" panose="02020603050405020304" pitchFamily="18" charset="0"/>
                        </a:rPr>
                        <a:t>Authorization</a:t>
                      </a:r>
                    </a:p>
                  </a:txBody>
                  <a:tcPr marL="41870" marR="41870" marT="41870" marB="41870">
                    <a:lnL w="7620" cap="flat" cmpd="sng" algn="ctr">
                      <a:solidFill>
                        <a:srgbClr val="B0A912"/>
                      </a:solidFill>
                      <a:prstDash val="solid"/>
                      <a:round/>
                      <a:headEnd type="none" w="med" len="med"/>
                      <a:tailEnd type="none" w="med" len="med"/>
                    </a:lnL>
                    <a:lnR w="7620" cap="flat" cmpd="sng" algn="ctr">
                      <a:solidFill>
                        <a:srgbClr val="B0A912"/>
                      </a:solidFill>
                      <a:prstDash val="solid"/>
                      <a:round/>
                      <a:headEnd type="none" w="med" len="med"/>
                      <a:tailEnd type="none" w="med" len="med"/>
                    </a:lnR>
                    <a:lnT w="7620" cap="flat" cmpd="sng" algn="ctr">
                      <a:solidFill>
                        <a:srgbClr val="B0A91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132063322"/>
                  </a:ext>
                </a:extLst>
              </a:tr>
              <a:tr h="745072">
                <a:tc>
                  <a:txBody>
                    <a:bodyPr/>
                    <a:lstStyle/>
                    <a:p>
                      <a:pPr algn="just" fontAlgn="t"/>
                      <a:r>
                        <a:rPr lang="en-US" sz="800">
                          <a:solidFill>
                            <a:srgbClr val="333333"/>
                          </a:solidFill>
                          <a:effectLst/>
                          <a:latin typeface="inter-regular"/>
                        </a:rPr>
                        <a:t>Authentication is the process of identifying a user to provide access to a system.</a:t>
                      </a:r>
                    </a:p>
                  </a:txBody>
                  <a:tcPr marL="27913" marR="27913" marT="27913" marB="2791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a:solidFill>
                            <a:srgbClr val="333333"/>
                          </a:solidFill>
                          <a:effectLst/>
                          <a:latin typeface="inter-regular"/>
                        </a:rPr>
                        <a:t>Authorization is the process of giving permission to access the resources.</a:t>
                      </a:r>
                    </a:p>
                  </a:txBody>
                  <a:tcPr marL="27913" marR="27913" marT="27913" marB="2791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13644078"/>
                  </a:ext>
                </a:extLst>
              </a:tr>
              <a:tr h="745072">
                <a:tc>
                  <a:txBody>
                    <a:bodyPr/>
                    <a:lstStyle/>
                    <a:p>
                      <a:pPr algn="just" fontAlgn="t"/>
                      <a:r>
                        <a:rPr lang="en-US" sz="800">
                          <a:solidFill>
                            <a:srgbClr val="333333"/>
                          </a:solidFill>
                          <a:effectLst/>
                          <a:latin typeface="inter-regular"/>
                        </a:rPr>
                        <a:t>In this, the user or client and server are verified.</a:t>
                      </a:r>
                    </a:p>
                  </a:txBody>
                  <a:tcPr marL="27913" marR="27913" marT="27913" marB="2791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a:solidFill>
                            <a:srgbClr val="333333"/>
                          </a:solidFill>
                          <a:effectLst/>
                          <a:latin typeface="inter-regular"/>
                        </a:rPr>
                        <a:t>In this, it is verified that if the user is allowed through the defined policies and rules.</a:t>
                      </a:r>
                    </a:p>
                  </a:txBody>
                  <a:tcPr marL="27913" marR="27913" marT="27913" marB="2791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59934326"/>
                  </a:ext>
                </a:extLst>
              </a:tr>
              <a:tr h="528760">
                <a:tc>
                  <a:txBody>
                    <a:bodyPr/>
                    <a:lstStyle/>
                    <a:p>
                      <a:pPr algn="just" fontAlgn="t"/>
                      <a:r>
                        <a:rPr lang="en-US" sz="800">
                          <a:solidFill>
                            <a:srgbClr val="333333"/>
                          </a:solidFill>
                          <a:effectLst/>
                          <a:latin typeface="inter-regular"/>
                        </a:rPr>
                        <a:t>It is usually performed before the authorization.</a:t>
                      </a:r>
                    </a:p>
                  </a:txBody>
                  <a:tcPr marL="27913" marR="27913" marT="27913" marB="2791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a:solidFill>
                            <a:srgbClr val="333333"/>
                          </a:solidFill>
                          <a:effectLst/>
                          <a:latin typeface="inter-regular"/>
                        </a:rPr>
                        <a:t>It is usually done once the user is successfully authenticated.</a:t>
                      </a:r>
                    </a:p>
                  </a:txBody>
                  <a:tcPr marL="27913" marR="27913" marT="27913" marB="2791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96762320"/>
                  </a:ext>
                </a:extLst>
              </a:tr>
              <a:tr h="745072">
                <a:tc>
                  <a:txBody>
                    <a:bodyPr/>
                    <a:lstStyle/>
                    <a:p>
                      <a:pPr algn="just" fontAlgn="t"/>
                      <a:r>
                        <a:rPr lang="en-US" sz="800">
                          <a:solidFill>
                            <a:srgbClr val="333333"/>
                          </a:solidFill>
                          <a:effectLst/>
                          <a:latin typeface="inter-regular"/>
                        </a:rPr>
                        <a:t>It requires the login details of the user, such as user name &amp; password, etc.</a:t>
                      </a:r>
                    </a:p>
                  </a:txBody>
                  <a:tcPr marL="27913" marR="27913" marT="27913" marB="2791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a:solidFill>
                            <a:srgbClr val="333333"/>
                          </a:solidFill>
                          <a:effectLst/>
                          <a:latin typeface="inter-regular"/>
                        </a:rPr>
                        <a:t>It requires the user's privilege or security level.</a:t>
                      </a:r>
                    </a:p>
                  </a:txBody>
                  <a:tcPr marL="27913" marR="27913" marT="27913" marB="2791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96529404"/>
                  </a:ext>
                </a:extLst>
              </a:tr>
              <a:tr h="528760">
                <a:tc>
                  <a:txBody>
                    <a:bodyPr/>
                    <a:lstStyle/>
                    <a:p>
                      <a:pPr algn="just" fontAlgn="t"/>
                      <a:r>
                        <a:rPr lang="en-US" sz="800">
                          <a:solidFill>
                            <a:srgbClr val="333333"/>
                          </a:solidFill>
                          <a:effectLst/>
                          <a:latin typeface="inter-regular"/>
                        </a:rPr>
                        <a:t>Data is provided through the Token Ids.</a:t>
                      </a:r>
                    </a:p>
                  </a:txBody>
                  <a:tcPr marL="27913" marR="27913" marT="27913" marB="2791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a:solidFill>
                            <a:srgbClr val="333333"/>
                          </a:solidFill>
                          <a:effectLst/>
                          <a:latin typeface="inter-regular"/>
                        </a:rPr>
                        <a:t>Data is provided through the access tokens.</a:t>
                      </a:r>
                    </a:p>
                  </a:txBody>
                  <a:tcPr marL="27913" marR="27913" marT="27913" marB="2791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117738122"/>
                  </a:ext>
                </a:extLst>
              </a:tr>
              <a:tr h="1177694">
                <a:tc>
                  <a:txBody>
                    <a:bodyPr/>
                    <a:lstStyle/>
                    <a:p>
                      <a:pPr algn="just" fontAlgn="t"/>
                      <a:r>
                        <a:rPr lang="en-US" sz="800" b="1">
                          <a:solidFill>
                            <a:srgbClr val="333333"/>
                          </a:solidFill>
                          <a:effectLst/>
                          <a:latin typeface="inter-bold"/>
                        </a:rPr>
                        <a:t>Example:</a:t>
                      </a:r>
                      <a:r>
                        <a:rPr lang="en-US" sz="800">
                          <a:solidFill>
                            <a:srgbClr val="333333"/>
                          </a:solidFill>
                          <a:effectLst/>
                          <a:latin typeface="inter-regular"/>
                        </a:rPr>
                        <a:t> Entering Login details is necessary for the employees to authenticate themselves to access the organizational emails or software.</a:t>
                      </a:r>
                    </a:p>
                  </a:txBody>
                  <a:tcPr marL="27913" marR="27913" marT="27913" marB="2791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b="1">
                          <a:solidFill>
                            <a:srgbClr val="333333"/>
                          </a:solidFill>
                          <a:effectLst/>
                          <a:latin typeface="inter-bold"/>
                        </a:rPr>
                        <a:t>Example:</a:t>
                      </a:r>
                      <a:r>
                        <a:rPr lang="en-US" sz="800">
                          <a:solidFill>
                            <a:srgbClr val="333333"/>
                          </a:solidFill>
                          <a:effectLst/>
                          <a:latin typeface="inter-regular"/>
                        </a:rPr>
                        <a:t> After employees successfully authenticate themselves, they can access and work on certain functions only as per their roles and profiles.</a:t>
                      </a:r>
                    </a:p>
                  </a:txBody>
                  <a:tcPr marL="27913" marR="27913" marT="27913" marB="2791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40227009"/>
                  </a:ext>
                </a:extLst>
              </a:tr>
              <a:tr h="1394006">
                <a:tc>
                  <a:txBody>
                    <a:bodyPr/>
                    <a:lstStyle/>
                    <a:p>
                      <a:pPr algn="just" fontAlgn="t"/>
                      <a:r>
                        <a:rPr lang="en-US" sz="800">
                          <a:solidFill>
                            <a:srgbClr val="333333"/>
                          </a:solidFill>
                          <a:effectLst/>
                          <a:latin typeface="inter-regular"/>
                        </a:rPr>
                        <a:t>Authentication credentials can be partially changed by the user as per the requirement.</a:t>
                      </a:r>
                    </a:p>
                  </a:txBody>
                  <a:tcPr marL="27913" marR="27913" marT="27913" marB="2791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dirty="0">
                          <a:solidFill>
                            <a:srgbClr val="333333"/>
                          </a:solidFill>
                          <a:effectLst/>
                          <a:latin typeface="inter-regular"/>
                        </a:rPr>
                        <a:t>Authorization permissions cannot be changed by the user. The permissions are given to a user by the owner/manager of the system, and he can only change it.</a:t>
                      </a:r>
                    </a:p>
                  </a:txBody>
                  <a:tcPr marL="27913" marR="27913" marT="27913" marB="2791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90174692"/>
                  </a:ext>
                </a:extLst>
              </a:tr>
            </a:tbl>
          </a:graphicData>
        </a:graphic>
      </p:graphicFrame>
      <p:pic>
        <p:nvPicPr>
          <p:cNvPr id="1026" name="Picture 2" descr="Authentication Vs. Authorization">
            <a:extLst>
              <a:ext uri="{FF2B5EF4-FFF2-40B4-BE49-F238E27FC236}">
                <a16:creationId xmlns:a16="http://schemas.microsoft.com/office/drawing/2014/main" id="{446CE06B-4A47-49EC-B36D-7632E8EBE1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5818" y="-206863"/>
            <a:ext cx="6211437" cy="304677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5A8DA16-F244-44FB-B8CF-1D30CE30806F}"/>
              </a:ext>
            </a:extLst>
          </p:cNvPr>
          <p:cNvSpPr txBox="1"/>
          <p:nvPr/>
        </p:nvSpPr>
        <p:spPr>
          <a:xfrm>
            <a:off x="5785338" y="3367454"/>
            <a:ext cx="5627077" cy="2862322"/>
          </a:xfrm>
          <a:prstGeom prst="rect">
            <a:avLst/>
          </a:prstGeom>
          <a:noFill/>
        </p:spPr>
        <p:txBody>
          <a:bodyPr wrap="square" rtlCol="0">
            <a:spAutoFit/>
          </a:bodyPr>
          <a:lstStyle/>
          <a:p>
            <a:pPr algn="just"/>
            <a:r>
              <a:rPr lang="en-US" b="0" i="0" dirty="0">
                <a:solidFill>
                  <a:srgbClr val="610B38"/>
                </a:solidFill>
                <a:effectLst/>
                <a:latin typeface="erdana"/>
              </a:rPr>
              <a:t>Conclusion</a:t>
            </a:r>
          </a:p>
          <a:p>
            <a:pPr algn="just"/>
            <a:r>
              <a:rPr lang="en-US" b="0" i="0" dirty="0">
                <a:solidFill>
                  <a:srgbClr val="333333"/>
                </a:solidFill>
                <a:effectLst/>
                <a:latin typeface="inter-regular"/>
              </a:rPr>
              <a:t>As per the above discussion, we can say Authentication verifies the user's identity, and Authorization verifies the user's access and permissions. If the user can't prove their identity, they cannot access the system. And if you are authenticated by proving the correct identity, but you are not authorized to perform a specific function, you won't be able to access that. However, both security methods are often used together.</a:t>
            </a:r>
          </a:p>
          <a:p>
            <a:endParaRPr lang="en-US" dirty="0"/>
          </a:p>
        </p:txBody>
      </p:sp>
    </p:spTree>
    <p:extLst>
      <p:ext uri="{BB962C8B-B14F-4D97-AF65-F5344CB8AC3E}">
        <p14:creationId xmlns:p14="http://schemas.microsoft.com/office/powerpoint/2010/main" val="237938148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13</TotalTime>
  <Words>1180</Words>
  <Application>Microsoft Office PowerPoint</Application>
  <PresentationFormat>Widescreen</PresentationFormat>
  <Paragraphs>51</Paragraphs>
  <Slides>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Arial</vt:lpstr>
      <vt:lpstr>Century Gothic</vt:lpstr>
      <vt:lpstr>Consolas</vt:lpstr>
      <vt:lpstr>erdana</vt:lpstr>
      <vt:lpstr>inter-bold</vt:lpstr>
      <vt:lpstr>inter-regular</vt:lpstr>
      <vt:lpstr>Times New Roman</vt:lpstr>
      <vt:lpstr>Wingdings 3</vt:lpstr>
      <vt:lpstr>Slice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 MATHUR</dc:creator>
  <cp:lastModifiedBy>NIKHIL MATHUR</cp:lastModifiedBy>
  <cp:revision>1</cp:revision>
  <dcterms:created xsi:type="dcterms:W3CDTF">2021-08-30T06:43:33Z</dcterms:created>
  <dcterms:modified xsi:type="dcterms:W3CDTF">2021-08-30T06:57:00Z</dcterms:modified>
</cp:coreProperties>
</file>