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4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45C8-DBCF-4836-BE69-88C7439E5FD7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16D5-EE85-4FA6-861E-5D40EC8F8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216D5-EE85-4FA6-861E-5D40EC8F85D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38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1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5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8" name="click.wav"/>
          </p:stSnd>
        </p:sndAc>
      </p:transition>
    </mc:Choice>
    <mc:Fallback xmlns="">
      <p:transition spd="slow">
        <p:split orient="vert"/>
        <p:sndAc>
          <p:stSnd>
            <p:snd r:embed="rId19" name="click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audio" Target="../media/audio1.wav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audio" Target="../media/audio1.wav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19200" y="533400"/>
            <a:ext cx="7426452" cy="3049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694B0-8645-4F29-8746-B8769CE03A7B}"/>
              </a:ext>
            </a:extLst>
          </p:cNvPr>
          <p:cNvSpPr txBox="1"/>
          <p:nvPr/>
        </p:nvSpPr>
        <p:spPr>
          <a:xfrm>
            <a:off x="4495800" y="3962400"/>
            <a:ext cx="464820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Vishant Kumar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 Department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Tula’s Institute, Dehradun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E9E88-1DDD-478A-9EF7-85C60CD80B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7" y="23593"/>
            <a:ext cx="1295104" cy="1098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5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429000" y="3352800"/>
            <a:ext cx="51054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00" y="496768"/>
            <a:ext cx="8928100" cy="1325231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 marR="50494">
              <a:lnSpc>
                <a:spcPts val="5000"/>
              </a:lnSpc>
            </a:pPr>
            <a:r>
              <a:rPr lang="en-IN" sz="4800" dirty="0">
                <a:solidFill>
                  <a:srgbClr val="536321"/>
                </a:solidFill>
                <a:latin typeface="Times New Roman"/>
                <a:cs typeface="Times New Roman"/>
              </a:rPr>
              <a:t>                        </a:t>
            </a:r>
            <a:r>
              <a:rPr sz="4800" dirty="0">
                <a:solidFill>
                  <a:srgbClr val="536321"/>
                </a:solidFill>
                <a:latin typeface="Times New Roman"/>
                <a:cs typeface="Times New Roman"/>
              </a:rPr>
              <a:t>Mark 1</a:t>
            </a:r>
            <a:endParaRPr sz="4800" dirty="0">
              <a:latin typeface="Times New Roman"/>
              <a:cs typeface="Times New Roman"/>
            </a:endParaRPr>
          </a:p>
          <a:p>
            <a:pPr marL="789940" indent="-457200">
              <a:lnSpc>
                <a:spcPct val="101725"/>
              </a:lnSpc>
              <a:spcBef>
                <a:spcPts val="1909"/>
              </a:spcBef>
              <a:buFont typeface="Wingdings" panose="05000000000000000000" pitchFamily="2" charset="2"/>
              <a:buChar char="q"/>
            </a:pPr>
            <a:r>
              <a:rPr sz="2600" spc="-25" dirty="0">
                <a:solidFill>
                  <a:srgbClr val="08684E"/>
                </a:solidFill>
                <a:latin typeface="Constantia"/>
                <a:cs typeface="Constantia"/>
              </a:rPr>
              <a:t>The </a:t>
            </a:r>
            <a:r>
              <a:rPr sz="2600" spc="-25" dirty="0">
                <a:solidFill>
                  <a:srgbClr val="386F25"/>
                </a:solidFill>
                <a:latin typeface="Constantia"/>
                <a:cs typeface="Constantia"/>
              </a:rPr>
              <a:t>MARK 1 </a:t>
            </a:r>
            <a:r>
              <a:rPr sz="2600" spc="-25" dirty="0">
                <a:solidFill>
                  <a:srgbClr val="08684E"/>
                </a:solidFill>
                <a:latin typeface="Constantia"/>
                <a:cs typeface="Constantia"/>
              </a:rPr>
              <a:t>computer was made in </a:t>
            </a:r>
            <a:r>
              <a:rPr sz="2600" spc="-25" dirty="0">
                <a:solidFill>
                  <a:srgbClr val="386F25"/>
                </a:solidFill>
                <a:latin typeface="Constantia"/>
                <a:cs typeface="Constantia"/>
              </a:rPr>
              <a:t>1944.</a:t>
            </a:r>
            <a:endParaRPr lang="en-IN" sz="2600" spc="-25" dirty="0">
              <a:solidFill>
                <a:srgbClr val="386F25"/>
              </a:solidFill>
              <a:latin typeface="Constantia"/>
              <a:cs typeface="Constantia"/>
            </a:endParaRPr>
          </a:p>
          <a:p>
            <a:pPr marL="789940" indent="-457200">
              <a:lnSpc>
                <a:spcPct val="101725"/>
              </a:lnSpc>
              <a:spcBef>
                <a:spcPts val="1909"/>
              </a:spcBef>
              <a:buFont typeface="Wingdings" panose="05000000000000000000" pitchFamily="2" charset="2"/>
              <a:buChar char="q"/>
            </a:pPr>
            <a:r>
              <a:rPr lang="en-IN" sz="2600" spc="-25" dirty="0">
                <a:solidFill>
                  <a:srgbClr val="386F25"/>
                </a:solidFill>
                <a:latin typeface="Constantia"/>
                <a:cs typeface="Constantia"/>
              </a:rPr>
              <a:t>This is a special step in computer history. Because MARK 1 is the first automatic digital computer world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43000" y="4293296"/>
            <a:ext cx="68580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900" y="259480"/>
            <a:ext cx="6413500" cy="863599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lang="en-IN" sz="6600" dirty="0">
                <a:solidFill>
                  <a:srgbClr val="536321"/>
                </a:solidFill>
                <a:latin typeface="Times New Roman"/>
                <a:cs typeface="Times New Roman"/>
              </a:rPr>
              <a:t>               </a:t>
            </a:r>
            <a:r>
              <a:rPr sz="6600" dirty="0" err="1">
                <a:solidFill>
                  <a:srgbClr val="536321"/>
                </a:solidFill>
                <a:latin typeface="Times New Roman"/>
                <a:cs typeface="Times New Roman"/>
              </a:rPr>
              <a:t>Eniac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1CDF9-AA7C-4E5A-91E4-D69FED90B161}"/>
              </a:ext>
            </a:extLst>
          </p:cNvPr>
          <p:cNvSpPr txBox="1"/>
          <p:nvPr/>
        </p:nvSpPr>
        <p:spPr>
          <a:xfrm>
            <a:off x="304800" y="1100956"/>
            <a:ext cx="9372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600" spc="57" dirty="0">
                <a:solidFill>
                  <a:srgbClr val="08684E"/>
                </a:solidFill>
                <a:latin typeface="Constantia"/>
              </a:rPr>
              <a:t>The ENIAC(Electronic Numerical Integrator And Computer)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600" spc="57" dirty="0">
                <a:solidFill>
                  <a:srgbClr val="08684E"/>
                </a:solidFill>
                <a:latin typeface="Constantia"/>
              </a:rPr>
              <a:t>(1943 to 1945)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600" spc="57" dirty="0">
                <a:solidFill>
                  <a:srgbClr val="08684E"/>
                </a:solidFill>
                <a:latin typeface="Constantia"/>
              </a:rPr>
              <a:t> computer was very large in size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IN" sz="2600" spc="57" dirty="0">
              <a:solidFill>
                <a:srgbClr val="08684E"/>
              </a:solidFill>
              <a:latin typeface="Constantia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600" spc="57" dirty="0">
                <a:solidFill>
                  <a:srgbClr val="08684E"/>
                </a:solidFill>
                <a:latin typeface="Constantia"/>
              </a:rPr>
              <a:t>Its technology is Vacuum Tubes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IN" sz="2600" spc="57" dirty="0">
              <a:solidFill>
                <a:srgbClr val="08684E"/>
              </a:solidFill>
              <a:latin typeface="Constantia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IN" sz="2600" spc="57" dirty="0">
                <a:solidFill>
                  <a:srgbClr val="08684E"/>
                </a:solidFill>
                <a:latin typeface="Constantia"/>
              </a:rPr>
              <a:t>It was the first general purpose computer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038600" y="3124200"/>
            <a:ext cx="47244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259480"/>
            <a:ext cx="6870700" cy="863599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lang="en-IN" sz="6600" dirty="0">
                <a:solidFill>
                  <a:srgbClr val="536321"/>
                </a:solidFill>
                <a:latin typeface="Times New Roman"/>
                <a:cs typeface="Times New Roman"/>
              </a:rPr>
              <a:t>                </a:t>
            </a:r>
            <a:r>
              <a:rPr sz="6600" dirty="0">
                <a:solidFill>
                  <a:srgbClr val="536321"/>
                </a:solidFill>
                <a:latin typeface="Times New Roman"/>
                <a:cs typeface="Times New Roman"/>
              </a:rPr>
              <a:t>Univac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641" y="1506760"/>
            <a:ext cx="8006717" cy="1233758"/>
          </a:xfrm>
          <a:prstGeom prst="rect">
            <a:avLst/>
          </a:prstGeom>
        </p:spPr>
        <p:txBody>
          <a:bodyPr wrap="square" lIns="0" tIns="17462" rIns="0" bIns="0" rtlCol="0">
            <a:noAutofit/>
          </a:bodyPr>
          <a:lstStyle/>
          <a:p>
            <a:pPr marL="469900" marR="60461" indent="-457200"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sz="2600" spc="-32" dirty="0">
                <a:solidFill>
                  <a:srgbClr val="08684E"/>
                </a:solidFill>
                <a:latin typeface="Constantia"/>
                <a:cs typeface="Constantia"/>
              </a:rPr>
              <a:t>The </a:t>
            </a:r>
            <a:r>
              <a:rPr sz="2600" spc="-32" dirty="0">
                <a:solidFill>
                  <a:srgbClr val="386F25"/>
                </a:solidFill>
                <a:latin typeface="Constantia"/>
                <a:cs typeface="Constantia"/>
              </a:rPr>
              <a:t>UNIVAC</a:t>
            </a:r>
            <a:r>
              <a:rPr lang="en-US" sz="2600" spc="-32" dirty="0">
                <a:solidFill>
                  <a:srgbClr val="386F25"/>
                </a:solidFill>
                <a:latin typeface="Constantia"/>
                <a:cs typeface="Constantia"/>
              </a:rPr>
              <a:t>(Universal Automatic Computer)</a:t>
            </a:r>
            <a:r>
              <a:rPr sz="2600" spc="-32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2600" spc="-32" dirty="0">
                <a:solidFill>
                  <a:srgbClr val="08684E"/>
                </a:solidFill>
                <a:latin typeface="Constantia"/>
                <a:cs typeface="Constantia"/>
              </a:rPr>
              <a:t>computer was made in </a:t>
            </a:r>
            <a:r>
              <a:rPr sz="2600" spc="-32" dirty="0">
                <a:solidFill>
                  <a:srgbClr val="386F25"/>
                </a:solidFill>
                <a:latin typeface="Constantia"/>
                <a:cs typeface="Constantia"/>
              </a:rPr>
              <a:t>1951.</a:t>
            </a:r>
            <a:endParaRPr sz="2600" dirty="0">
              <a:latin typeface="Constantia"/>
              <a:cs typeface="Constantia"/>
            </a:endParaRPr>
          </a:p>
          <a:p>
            <a:pPr marL="469900" indent="-457200">
              <a:lnSpc>
                <a:spcPct val="101725"/>
              </a:lnSpc>
              <a:spcBef>
                <a:spcPts val="432"/>
              </a:spcBef>
              <a:buFont typeface="Wingdings" panose="05000000000000000000" pitchFamily="2" charset="2"/>
              <a:buChar char="q"/>
            </a:pPr>
            <a:r>
              <a:rPr sz="2600" spc="-27" dirty="0">
                <a:solidFill>
                  <a:srgbClr val="08684E"/>
                </a:solidFill>
                <a:latin typeface="Constantia"/>
                <a:cs typeface="Constantia"/>
              </a:rPr>
              <a:t>This computer was faster and smaller than </a:t>
            </a:r>
            <a:r>
              <a:rPr sz="2600" spc="-27" dirty="0">
                <a:solidFill>
                  <a:srgbClr val="386F25"/>
                </a:solidFill>
                <a:latin typeface="Constantia"/>
                <a:cs typeface="Constantia"/>
              </a:rPr>
              <a:t>ENIAC </a:t>
            </a:r>
            <a:r>
              <a:rPr sz="2600" spc="-27" dirty="0">
                <a:solidFill>
                  <a:srgbClr val="08684E"/>
                </a:solidFill>
                <a:latin typeface="Constantia"/>
                <a:cs typeface="Constantia"/>
              </a:rPr>
              <a:t>and</a:t>
            </a:r>
            <a:endParaRPr sz="2600" dirty="0">
              <a:latin typeface="Constantia"/>
              <a:cs typeface="Constantia"/>
            </a:endParaRPr>
          </a:p>
          <a:p>
            <a:pPr marL="287019" marR="60461">
              <a:lnSpc>
                <a:spcPts val="3120"/>
              </a:lnSpc>
              <a:spcBef>
                <a:spcPts val="156"/>
              </a:spcBef>
            </a:pPr>
            <a:r>
              <a:rPr lang="en-IN" sz="2600" spc="-29" dirty="0">
                <a:solidFill>
                  <a:srgbClr val="386F25"/>
                </a:solidFill>
                <a:latin typeface="Constantia"/>
                <a:cs typeface="Constantia"/>
              </a:rPr>
              <a:t>   </a:t>
            </a:r>
            <a:r>
              <a:rPr sz="2600" spc="-29" dirty="0">
                <a:solidFill>
                  <a:srgbClr val="386F25"/>
                </a:solidFill>
                <a:latin typeface="Constantia"/>
                <a:cs typeface="Constantia"/>
              </a:rPr>
              <a:t>Mark 1 </a:t>
            </a:r>
            <a:r>
              <a:rPr sz="2600" spc="-29" dirty="0">
                <a:solidFill>
                  <a:srgbClr val="08684E"/>
                </a:solidFill>
                <a:latin typeface="Constantia"/>
                <a:cs typeface="Constantia"/>
              </a:rPr>
              <a:t>computer.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14400" y="609600"/>
            <a:ext cx="7854696" cy="6099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65376" y="-283464"/>
            <a:ext cx="4597908" cy="3712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6844" y="-283768"/>
            <a:ext cx="4617720" cy="3500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84803"/>
            <a:ext cx="4325112" cy="3473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532" y="3397323"/>
            <a:ext cx="4677156" cy="3448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1803" y="1820329"/>
            <a:ext cx="3735324" cy="3074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8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740" y="616157"/>
            <a:ext cx="3731260" cy="787400"/>
          </a:xfrm>
          <a:prstGeom prst="rect">
            <a:avLst/>
          </a:prstGeom>
        </p:spPr>
        <p:txBody>
          <a:bodyPr wrap="square" lIns="0" tIns="39370" rIns="0" bIns="0" rtlCol="0">
            <a:noAutofit/>
          </a:bodyPr>
          <a:lstStyle/>
          <a:p>
            <a:pPr marL="12700">
              <a:lnSpc>
                <a:spcPts val="6200"/>
              </a:lnSpc>
            </a:pPr>
            <a:r>
              <a:rPr lang="en-IN" sz="5400" b="1" spc="-32" dirty="0">
                <a:solidFill>
                  <a:srgbClr val="08684E"/>
                </a:solidFill>
                <a:latin typeface="Constantia"/>
              </a:rPr>
              <a:t> </a:t>
            </a:r>
            <a:r>
              <a:rPr sz="5400" b="1" spc="-32" dirty="0">
                <a:solidFill>
                  <a:srgbClr val="08684E"/>
                </a:solidFill>
                <a:latin typeface="Constantia"/>
              </a:rPr>
              <a:t>Computer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9600" y="616157"/>
            <a:ext cx="4081266" cy="5182419"/>
          </a:xfrm>
          <a:prstGeom prst="rect">
            <a:avLst/>
          </a:prstGeom>
        </p:spPr>
        <p:txBody>
          <a:bodyPr wrap="square" lIns="0" tIns="40195" rIns="0" bIns="0" rtlCol="0">
            <a:noAutofit/>
          </a:bodyPr>
          <a:lstStyle/>
          <a:p>
            <a:pPr marL="12700">
              <a:lnSpc>
                <a:spcPts val="6200"/>
              </a:lnSpc>
            </a:pPr>
            <a:r>
              <a:rPr sz="4800" b="1" spc="-32" dirty="0">
                <a:solidFill>
                  <a:srgbClr val="08684E"/>
                </a:solidFill>
                <a:latin typeface="Constantia"/>
              </a:rPr>
              <a:t>Generations</a:t>
            </a:r>
          </a:p>
          <a:p>
            <a:pPr marL="59944" marR="114300">
              <a:lnSpc>
                <a:spcPct val="101725"/>
              </a:lnSpc>
              <a:spcBef>
                <a:spcPts val="3766"/>
              </a:spcBef>
            </a:pPr>
            <a:r>
              <a:rPr sz="3600" spc="-31" dirty="0">
                <a:solidFill>
                  <a:srgbClr val="083762"/>
                </a:solidFill>
                <a:latin typeface="Constantia"/>
                <a:cs typeface="Constantia"/>
              </a:rPr>
              <a:t>- Vacuum tubes</a:t>
            </a:r>
            <a:endParaRPr sz="3600" dirty="0">
              <a:latin typeface="Constantia"/>
              <a:cs typeface="Constantia"/>
            </a:endParaRPr>
          </a:p>
          <a:p>
            <a:pPr marL="84327" marR="114300">
              <a:lnSpc>
                <a:spcPts val="4320"/>
              </a:lnSpc>
              <a:spcBef>
                <a:spcPts val="216"/>
              </a:spcBef>
            </a:pPr>
            <a:r>
              <a:rPr sz="3600" spc="-29" dirty="0">
                <a:solidFill>
                  <a:srgbClr val="083762"/>
                </a:solidFill>
                <a:latin typeface="Constantia"/>
                <a:cs typeface="Constantia"/>
              </a:rPr>
              <a:t>- Transistors</a:t>
            </a:r>
            <a:endParaRPr sz="3600" dirty="0">
              <a:latin typeface="Constantia"/>
              <a:cs typeface="Constantia"/>
            </a:endParaRPr>
          </a:p>
          <a:p>
            <a:pPr marL="110236" marR="114300">
              <a:lnSpc>
                <a:spcPts val="4320"/>
              </a:lnSpc>
            </a:pPr>
            <a:r>
              <a:rPr sz="3600" spc="-10" dirty="0">
                <a:solidFill>
                  <a:srgbClr val="083762"/>
                </a:solidFill>
                <a:latin typeface="Constantia"/>
                <a:cs typeface="Constantia"/>
              </a:rPr>
              <a:t>- IC(Integrated</a:t>
            </a:r>
            <a:endParaRPr sz="3600" dirty="0">
              <a:latin typeface="Constantia"/>
              <a:cs typeface="Constantia"/>
            </a:endParaRPr>
          </a:p>
          <a:p>
            <a:pPr marL="12700" marR="114300">
              <a:lnSpc>
                <a:spcPts val="4300"/>
              </a:lnSpc>
            </a:pPr>
            <a:r>
              <a:rPr lang="en-IN" sz="3600" spc="-6" dirty="0">
                <a:solidFill>
                  <a:srgbClr val="083762"/>
                </a:solidFill>
                <a:latin typeface="Constantia"/>
                <a:cs typeface="Constantia"/>
              </a:rPr>
              <a:t>   </a:t>
            </a:r>
            <a:r>
              <a:rPr sz="3600" spc="-6" dirty="0">
                <a:solidFill>
                  <a:srgbClr val="083762"/>
                </a:solidFill>
                <a:latin typeface="Constantia"/>
                <a:cs typeface="Constantia"/>
              </a:rPr>
              <a:t>Circuits)</a:t>
            </a:r>
            <a:endParaRPr sz="3600" dirty="0">
              <a:latin typeface="Constantia"/>
              <a:cs typeface="Constantia"/>
            </a:endParaRPr>
          </a:p>
          <a:p>
            <a:pPr marL="131572" marR="114300">
              <a:lnSpc>
                <a:spcPts val="4345"/>
              </a:lnSpc>
              <a:spcBef>
                <a:spcPts val="2"/>
              </a:spcBef>
            </a:pPr>
            <a:r>
              <a:rPr sz="3600" spc="-16" dirty="0">
                <a:solidFill>
                  <a:srgbClr val="083762"/>
                </a:solidFill>
                <a:latin typeface="Constantia"/>
                <a:cs typeface="Constantia"/>
              </a:rPr>
              <a:t>- Micro Processor</a:t>
            </a:r>
            <a:endParaRPr sz="3600" dirty="0">
              <a:latin typeface="Constantia"/>
              <a:cs typeface="Constantia"/>
            </a:endParaRPr>
          </a:p>
          <a:p>
            <a:pPr marL="131572" marR="114300">
              <a:lnSpc>
                <a:spcPts val="4320"/>
              </a:lnSpc>
            </a:pPr>
            <a:r>
              <a:rPr sz="3600" spc="2" dirty="0">
                <a:solidFill>
                  <a:srgbClr val="083762"/>
                </a:solidFill>
                <a:latin typeface="Constantia"/>
                <a:cs typeface="Constantia"/>
              </a:rPr>
              <a:t>- Artificial</a:t>
            </a:r>
            <a:endParaRPr sz="3600" dirty="0">
              <a:latin typeface="Constantia"/>
              <a:cs typeface="Constantia"/>
            </a:endParaRPr>
          </a:p>
          <a:p>
            <a:pPr marL="12700" marR="114300">
              <a:lnSpc>
                <a:spcPts val="4300"/>
              </a:lnSpc>
            </a:pPr>
            <a:r>
              <a:rPr sz="3600" spc="-16" dirty="0">
                <a:solidFill>
                  <a:srgbClr val="083762"/>
                </a:solidFill>
                <a:latin typeface="Constantia"/>
                <a:cs typeface="Constantia"/>
              </a:rPr>
              <a:t>intelligence</a:t>
            </a:r>
            <a:endParaRPr sz="36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" y="1986896"/>
            <a:ext cx="994049" cy="1595093"/>
          </a:xfrm>
          <a:prstGeom prst="rect">
            <a:avLst/>
          </a:prstGeom>
        </p:spPr>
        <p:txBody>
          <a:bodyPr wrap="square" lIns="0" tIns="24828" rIns="0" bIns="0" rtlCol="0">
            <a:noAutofit/>
          </a:bodyPr>
          <a:lstStyle/>
          <a:p>
            <a:pPr marL="12700" marR="70759">
              <a:lnSpc>
                <a:spcPts val="3910"/>
              </a:lnSpc>
            </a:pPr>
            <a:r>
              <a:rPr sz="3600" spc="0" dirty="0">
                <a:solidFill>
                  <a:srgbClr val="083762"/>
                </a:solidFill>
                <a:latin typeface="Times New Roman"/>
                <a:cs typeface="Times New Roman"/>
              </a:rPr>
              <a:t>1</a:t>
            </a:r>
            <a:r>
              <a:rPr sz="3600" spc="0" baseline="26572" dirty="0">
                <a:solidFill>
                  <a:srgbClr val="083762"/>
                </a:solidFill>
                <a:latin typeface="Times New Roman"/>
                <a:cs typeface="Times New Roman"/>
              </a:rPr>
              <a:t>st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4325"/>
              </a:lnSpc>
              <a:spcBef>
                <a:spcPts val="20"/>
              </a:spcBef>
            </a:pPr>
            <a:r>
              <a:rPr sz="3600" spc="0" dirty="0">
                <a:solidFill>
                  <a:srgbClr val="083762"/>
                </a:solidFill>
                <a:latin typeface="Times New Roman"/>
                <a:cs typeface="Times New Roman"/>
              </a:rPr>
              <a:t>2</a:t>
            </a:r>
            <a:r>
              <a:rPr sz="3600" spc="0" baseline="24156" dirty="0">
                <a:solidFill>
                  <a:srgbClr val="083762"/>
                </a:solidFill>
                <a:latin typeface="Times New Roman"/>
                <a:cs typeface="Times New Roman"/>
              </a:rPr>
              <a:t>nd</a:t>
            </a:r>
            <a:endParaRPr sz="2400" dirty="0">
              <a:latin typeface="Times New Roman"/>
              <a:cs typeface="Times New Roman"/>
            </a:endParaRPr>
          </a:p>
          <a:p>
            <a:pPr marL="12700" marR="50892">
              <a:lnSpc>
                <a:spcPts val="4320"/>
              </a:lnSpc>
            </a:pPr>
            <a:r>
              <a:rPr sz="3600" spc="0" dirty="0">
                <a:solidFill>
                  <a:srgbClr val="083762"/>
                </a:solidFill>
                <a:latin typeface="Times New Roman"/>
                <a:cs typeface="Times New Roman"/>
              </a:rPr>
              <a:t>3</a:t>
            </a:r>
            <a:r>
              <a:rPr sz="3600" spc="0" baseline="24156" dirty="0">
                <a:solidFill>
                  <a:srgbClr val="083762"/>
                </a:solidFill>
                <a:latin typeface="Times New Roman"/>
                <a:cs typeface="Times New Roman"/>
              </a:rPr>
              <a:t>rd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7022" y="2002050"/>
            <a:ext cx="2176705" cy="1579939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 marR="51385">
              <a:lnSpc>
                <a:spcPts val="3775"/>
              </a:lnSpc>
            </a:pPr>
            <a:r>
              <a:rPr sz="3600" dirty="0">
                <a:solidFill>
                  <a:srgbClr val="083762"/>
                </a:solidFill>
                <a:latin typeface="Times New Roman"/>
                <a:cs typeface="Times New Roman"/>
              </a:rPr>
              <a:t>Generation</a:t>
            </a:r>
            <a:endParaRPr sz="3600" dirty="0">
              <a:latin typeface="Times New Roman"/>
              <a:cs typeface="Times New Roman"/>
            </a:endParaRPr>
          </a:p>
          <a:p>
            <a:pPr marL="38607" marR="15197">
              <a:lnSpc>
                <a:spcPct val="95825"/>
              </a:lnSpc>
            </a:pPr>
            <a:r>
              <a:rPr sz="3600" dirty="0">
                <a:solidFill>
                  <a:srgbClr val="083762"/>
                </a:solidFill>
                <a:latin typeface="Times New Roman"/>
                <a:cs typeface="Times New Roman"/>
              </a:rPr>
              <a:t>Generation</a:t>
            </a:r>
            <a:endParaRPr sz="3600" dirty="0">
              <a:latin typeface="Times New Roman"/>
              <a:cs typeface="Times New Roman"/>
            </a:endParaRPr>
          </a:p>
          <a:p>
            <a:pPr marL="64515">
              <a:lnSpc>
                <a:spcPct val="95825"/>
              </a:lnSpc>
              <a:spcBef>
                <a:spcPts val="180"/>
              </a:spcBef>
            </a:pPr>
            <a:r>
              <a:rPr sz="3600" spc="-1" dirty="0">
                <a:solidFill>
                  <a:srgbClr val="083762"/>
                </a:solidFill>
                <a:latin typeface="Times New Roman"/>
                <a:cs typeface="Times New Roman"/>
              </a:rPr>
              <a:t>Generation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4182336"/>
            <a:ext cx="927611" cy="1045827"/>
          </a:xfrm>
          <a:prstGeom prst="rect">
            <a:avLst/>
          </a:prstGeom>
        </p:spPr>
        <p:txBody>
          <a:bodyPr wrap="square" lIns="0" tIns="24828" rIns="0" bIns="0" rtlCol="0">
            <a:noAutofit/>
          </a:bodyPr>
          <a:lstStyle/>
          <a:p>
            <a:pPr marL="12700" marR="8">
              <a:lnSpc>
                <a:spcPts val="3910"/>
              </a:lnSpc>
            </a:pPr>
            <a:r>
              <a:rPr sz="3600" spc="3" dirty="0">
                <a:solidFill>
                  <a:srgbClr val="083762"/>
                </a:solidFill>
                <a:latin typeface="Times New Roman"/>
                <a:cs typeface="Times New Roman"/>
              </a:rPr>
              <a:t>4</a:t>
            </a:r>
            <a:r>
              <a:rPr sz="3600" spc="3" baseline="26572" dirty="0">
                <a:solidFill>
                  <a:srgbClr val="083762"/>
                </a:solidFill>
                <a:latin typeface="Times New Roman"/>
                <a:cs typeface="Times New Roman"/>
              </a:rPr>
              <a:t>th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4320"/>
              </a:lnSpc>
              <a:spcBef>
                <a:spcPts val="20"/>
              </a:spcBef>
            </a:pPr>
            <a:r>
              <a:rPr sz="3600" spc="3" dirty="0">
                <a:solidFill>
                  <a:srgbClr val="083762"/>
                </a:solidFill>
                <a:latin typeface="Times New Roman"/>
                <a:cs typeface="Times New Roman"/>
              </a:rPr>
              <a:t>5</a:t>
            </a:r>
            <a:r>
              <a:rPr sz="3600" spc="3" baseline="24156" dirty="0">
                <a:solidFill>
                  <a:srgbClr val="083762"/>
                </a:solidFill>
                <a:latin typeface="Times New Roman"/>
                <a:cs typeface="Times New Roman"/>
              </a:rPr>
              <a:t>th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98650" y="4196864"/>
            <a:ext cx="2125319" cy="1031299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dirty="0">
                <a:solidFill>
                  <a:srgbClr val="083762"/>
                </a:solidFill>
                <a:latin typeface="Times New Roman"/>
                <a:cs typeface="Times New Roman"/>
              </a:rPr>
              <a:t>Generation</a:t>
            </a:r>
            <a:endParaRPr sz="3600">
              <a:latin typeface="Times New Roman"/>
              <a:cs typeface="Times New Roman"/>
            </a:endParaRPr>
          </a:p>
          <a:p>
            <a:pPr marL="12700" marR="430">
              <a:lnSpc>
                <a:spcPct val="95825"/>
              </a:lnSpc>
            </a:pPr>
            <a:r>
              <a:rPr sz="3600" spc="-1" dirty="0">
                <a:solidFill>
                  <a:srgbClr val="083762"/>
                </a:solidFill>
                <a:latin typeface="Times New Roman"/>
                <a:cs typeface="Times New Roman"/>
              </a:rPr>
              <a:t>Generation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697125"/>
            <a:ext cx="8665077" cy="472293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 marR="60646" algn="ctr">
              <a:lnSpc>
                <a:spcPts val="3775"/>
              </a:lnSpc>
            </a:pPr>
            <a:r>
              <a:rPr sz="3600" b="1" spc="0" dirty="0">
                <a:solidFill>
                  <a:srgbClr val="536321"/>
                </a:solidFill>
                <a:latin typeface="Times New Roman"/>
                <a:cs typeface="Times New Roman"/>
              </a:rPr>
              <a:t>First Generation Computers</a:t>
            </a:r>
            <a:endParaRPr sz="3600" dirty="0">
              <a:latin typeface="Times New Roman"/>
              <a:cs typeface="Times New Roman"/>
            </a:endParaRPr>
          </a:p>
          <a:p>
            <a:pPr marL="12700" marR="60646" algn="ctr">
              <a:lnSpc>
                <a:spcPct val="95825"/>
              </a:lnSpc>
            </a:pPr>
            <a:r>
              <a:rPr sz="3600" b="1" spc="0" dirty="0">
                <a:solidFill>
                  <a:srgbClr val="536321"/>
                </a:solidFill>
                <a:latin typeface="Times New Roman"/>
                <a:cs typeface="Times New Roman"/>
              </a:rPr>
              <a:t>(1940s-1956)</a:t>
            </a:r>
            <a:endParaRPr sz="3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95825"/>
              </a:lnSpc>
              <a:spcBef>
                <a:spcPts val="2124"/>
              </a:spcBef>
              <a:buFont typeface="Wingdings" panose="05000000000000000000" pitchFamily="2" charset="2"/>
              <a:buChar char="q"/>
            </a:pPr>
            <a:r>
              <a:rPr sz="2800" spc="40" dirty="0">
                <a:solidFill>
                  <a:srgbClr val="08684E"/>
                </a:solidFill>
                <a:latin typeface="Times New Roman"/>
                <a:cs typeface="Times New Roman"/>
              </a:rPr>
              <a:t>Generally,  the computers built during the World War II</a:t>
            </a:r>
            <a:endParaRPr sz="2800" dirty="0">
              <a:latin typeface="Times New Roman"/>
              <a:cs typeface="Times New Roman"/>
            </a:endParaRPr>
          </a:p>
          <a:p>
            <a:pPr marL="12700" marR="60646">
              <a:lnSpc>
                <a:spcPct val="95825"/>
              </a:lnSpc>
              <a:spcBef>
                <a:spcPts val="140"/>
              </a:spcBef>
            </a:pPr>
            <a:r>
              <a:rPr lang="en-IN" sz="2800" spc="-4" dirty="0">
                <a:solidFill>
                  <a:srgbClr val="08684E"/>
                </a:solidFill>
                <a:latin typeface="Times New Roman"/>
                <a:cs typeface="Times New Roman"/>
              </a:rPr>
              <a:t>     </a:t>
            </a:r>
            <a:r>
              <a:rPr sz="2800" spc="-4" dirty="0">
                <a:solidFill>
                  <a:srgbClr val="08684E"/>
                </a:solidFill>
                <a:latin typeface="Times New Roman"/>
                <a:cs typeface="Times New Roman"/>
              </a:rPr>
              <a:t>era are known as the first generation computers.</a:t>
            </a:r>
            <a:endParaRPr sz="2800" dirty="0">
              <a:latin typeface="Times New Roman"/>
              <a:cs typeface="Times New Roman"/>
            </a:endParaRPr>
          </a:p>
          <a:p>
            <a:pPr marL="469900" marR="427" indent="-457200">
              <a:lnSpc>
                <a:spcPts val="3360"/>
              </a:lnSpc>
              <a:spcBef>
                <a:spcPts val="168"/>
              </a:spcBef>
              <a:buFont typeface="Wingdings" panose="05000000000000000000" pitchFamily="2" charset="2"/>
              <a:buChar char="q"/>
            </a:pPr>
            <a:r>
              <a:rPr sz="2800" spc="48" dirty="0">
                <a:solidFill>
                  <a:srgbClr val="08684E"/>
                </a:solidFill>
                <a:latin typeface="Times New Roman"/>
                <a:cs typeface="Times New Roman"/>
              </a:rPr>
              <a:t>These  are  considered  the  first  computers,  and  were</a:t>
            </a:r>
            <a:endParaRPr sz="2800" dirty="0">
              <a:latin typeface="Times New Roman"/>
              <a:cs typeface="Times New Roman"/>
            </a:endParaRPr>
          </a:p>
          <a:p>
            <a:pPr marL="12700" marR="60646">
              <a:lnSpc>
                <a:spcPct val="95825"/>
              </a:lnSpc>
            </a:pPr>
            <a:r>
              <a:rPr lang="en-IN" sz="2800" spc="-6" dirty="0">
                <a:solidFill>
                  <a:srgbClr val="08684E"/>
                </a:solidFill>
                <a:latin typeface="Times New Roman"/>
                <a:cs typeface="Times New Roman"/>
              </a:rPr>
              <a:t>      </a:t>
            </a:r>
            <a:r>
              <a:rPr sz="2800" spc="-6" dirty="0">
                <a:solidFill>
                  <a:srgbClr val="08684E"/>
                </a:solidFill>
                <a:latin typeface="Times New Roman"/>
                <a:cs typeface="Times New Roman"/>
              </a:rPr>
              <a:t>extremely different from the computers we see today.</a:t>
            </a:r>
            <a:endParaRPr sz="2800" dirty="0">
              <a:latin typeface="Times New Roman"/>
              <a:cs typeface="Times New Roman"/>
            </a:endParaRPr>
          </a:p>
          <a:p>
            <a:pPr marL="469900" marR="60646" indent="-457200">
              <a:lnSpc>
                <a:spcPts val="3360"/>
              </a:lnSpc>
              <a:spcBef>
                <a:spcPts val="168"/>
              </a:spcBef>
              <a:buFont typeface="Wingdings" panose="05000000000000000000" pitchFamily="2" charset="2"/>
              <a:buChar char="q"/>
            </a:pPr>
            <a:r>
              <a:rPr sz="2800" spc="-15" dirty="0">
                <a:solidFill>
                  <a:srgbClr val="08684E"/>
                </a:solidFill>
                <a:latin typeface="Times New Roman"/>
                <a:cs typeface="Times New Roman"/>
              </a:rPr>
              <a:t>They were designed for a specific task.</a:t>
            </a:r>
            <a:endParaRPr sz="2800" dirty="0">
              <a:latin typeface="Times New Roman"/>
              <a:cs typeface="Times New Roman"/>
            </a:endParaRPr>
          </a:p>
          <a:p>
            <a:pPr marL="469900" marR="12010" indent="-457200">
              <a:lnSpc>
                <a:spcPts val="3360"/>
              </a:lnSpc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sz="2800" spc="45" dirty="0">
                <a:solidFill>
                  <a:srgbClr val="08684E"/>
                </a:solidFill>
                <a:latin typeface="Times New Roman"/>
                <a:cs typeface="Times New Roman"/>
              </a:rPr>
              <a:t>These primitive computers relied on vacuum tubes and magnetic drums.</a:t>
            </a:r>
            <a:endParaRPr sz="2800" dirty="0">
              <a:latin typeface="Times New Roman"/>
              <a:cs typeface="Times New Roman"/>
            </a:endParaRPr>
          </a:p>
          <a:p>
            <a:pPr marL="469900" marR="60646" indent="-457200">
              <a:lnSpc>
                <a:spcPts val="3295"/>
              </a:lnSpc>
              <a:buFont typeface="Wingdings" panose="05000000000000000000" pitchFamily="2" charset="2"/>
              <a:buChar char="q"/>
            </a:pPr>
            <a:r>
              <a:rPr sz="2800" spc="-11" dirty="0">
                <a:solidFill>
                  <a:srgbClr val="08684E"/>
                </a:solidFill>
                <a:latin typeface="Times New Roman"/>
                <a:cs typeface="Times New Roman"/>
              </a:rPr>
              <a:t>The 1st generation computers were also extremely slow.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209800" y="609600"/>
            <a:ext cx="48768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6629" y="5052593"/>
            <a:ext cx="4014333" cy="380796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800" b="1" spc="-4" dirty="0">
                <a:solidFill>
                  <a:srgbClr val="083762"/>
                </a:solidFill>
                <a:latin typeface="Calibri"/>
                <a:cs typeface="Calibri"/>
              </a:rPr>
              <a:t>First Generation Computer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140" y="480037"/>
            <a:ext cx="8150860" cy="91998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lang="en-IN" sz="3200" b="1" spc="-1" dirty="0">
                <a:solidFill>
                  <a:srgbClr val="536321"/>
                </a:solidFill>
                <a:latin typeface="Times New Roman"/>
                <a:cs typeface="Times New Roman"/>
              </a:rPr>
              <a:t>             </a:t>
            </a:r>
            <a:r>
              <a:rPr sz="3200" b="1" spc="-1" dirty="0">
                <a:solidFill>
                  <a:srgbClr val="536321"/>
                </a:solidFill>
                <a:latin typeface="Times New Roman"/>
                <a:cs typeface="Times New Roman"/>
              </a:rPr>
              <a:t>Second Generation Computers</a:t>
            </a:r>
            <a:endParaRPr sz="3200" dirty="0">
              <a:latin typeface="Times New Roman"/>
              <a:cs typeface="Times New Roman"/>
            </a:endParaRPr>
          </a:p>
          <a:p>
            <a:pPr marL="12700" marR="61036" algn="ctr">
              <a:lnSpc>
                <a:spcPct val="95825"/>
              </a:lnSpc>
            </a:pPr>
            <a:r>
              <a:rPr sz="3200" b="1" spc="1" dirty="0">
                <a:solidFill>
                  <a:srgbClr val="536321"/>
                </a:solidFill>
                <a:latin typeface="Times New Roman"/>
                <a:cs typeface="Times New Roman"/>
              </a:rPr>
              <a:t>(1956-1963)</a:t>
            </a:r>
            <a:r>
              <a:rPr lang="en-IN" sz="3200" b="1" spc="1" dirty="0">
                <a:solidFill>
                  <a:srgbClr val="536321"/>
                </a:solidFill>
                <a:latin typeface="Times New Roman"/>
                <a:cs typeface="Times New Roman"/>
              </a:rPr>
              <a:t> 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140" y="1400026"/>
            <a:ext cx="8639626" cy="518311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469900" marR="61335" indent="-457200" algn="just">
              <a:lnSpc>
                <a:spcPts val="2970"/>
              </a:lnSpc>
              <a:buFont typeface="Wingdings" panose="05000000000000000000" pitchFamily="2" charset="2"/>
              <a:buChar char="q"/>
            </a:pPr>
            <a:r>
              <a:rPr sz="2800" spc="-12" dirty="0">
                <a:solidFill>
                  <a:srgbClr val="08684E"/>
                </a:solidFill>
                <a:latin typeface="Times New Roman"/>
                <a:cs typeface="Times New Roman"/>
              </a:rPr>
              <a:t>The computers built in the 1950s and 1960s are</a:t>
            </a:r>
            <a:endParaRPr sz="2800" dirty="0">
              <a:latin typeface="Times New Roman"/>
              <a:cs typeface="Times New Roman"/>
            </a:endParaRPr>
          </a:p>
          <a:p>
            <a:pPr marL="12700" marR="61335" algn="just">
              <a:lnSpc>
                <a:spcPct val="95825"/>
              </a:lnSpc>
            </a:pPr>
            <a:r>
              <a:rPr lang="en-IN" sz="2800" spc="-7" dirty="0">
                <a:solidFill>
                  <a:srgbClr val="08684E"/>
                </a:solidFill>
                <a:latin typeface="Times New Roman"/>
                <a:cs typeface="Times New Roman"/>
              </a:rPr>
              <a:t>      </a:t>
            </a:r>
            <a:r>
              <a:rPr sz="2800" spc="-7" dirty="0">
                <a:solidFill>
                  <a:srgbClr val="08684E"/>
                </a:solidFill>
                <a:latin typeface="Times New Roman"/>
                <a:cs typeface="Times New Roman"/>
              </a:rPr>
              <a:t>considered the 2nd generation computers.</a:t>
            </a:r>
            <a:endParaRPr sz="2800" dirty="0">
              <a:latin typeface="Times New Roman"/>
              <a:cs typeface="Times New Roman"/>
            </a:endParaRPr>
          </a:p>
          <a:p>
            <a:pPr marL="469900" marR="61335" indent="-457200" algn="just">
              <a:lnSpc>
                <a:spcPts val="3360"/>
              </a:lnSpc>
              <a:spcBef>
                <a:spcPts val="168"/>
              </a:spcBef>
              <a:buFont typeface="Wingdings" panose="05000000000000000000" pitchFamily="2" charset="2"/>
              <a:buChar char="q"/>
            </a:pPr>
            <a:r>
              <a:rPr sz="2800" spc="-8" dirty="0">
                <a:solidFill>
                  <a:srgbClr val="08684E"/>
                </a:solidFill>
                <a:latin typeface="Times New Roman"/>
                <a:cs typeface="Times New Roman"/>
              </a:rPr>
              <a:t>These computers make use of the transistors invented by</a:t>
            </a:r>
            <a:endParaRPr sz="2800" dirty="0">
              <a:latin typeface="Times New Roman"/>
              <a:cs typeface="Times New Roman"/>
            </a:endParaRPr>
          </a:p>
          <a:p>
            <a:pPr marL="12700" marR="61335" algn="just">
              <a:lnSpc>
                <a:spcPct val="95825"/>
              </a:lnSpc>
            </a:pPr>
            <a:r>
              <a:rPr lang="en-IN" sz="2800" spc="-11" dirty="0">
                <a:solidFill>
                  <a:srgbClr val="08684E"/>
                </a:solidFill>
                <a:latin typeface="Times New Roman"/>
                <a:cs typeface="Times New Roman"/>
              </a:rPr>
              <a:t>      </a:t>
            </a:r>
            <a:r>
              <a:rPr sz="2800" spc="-11" dirty="0">
                <a:solidFill>
                  <a:srgbClr val="08684E"/>
                </a:solidFill>
                <a:latin typeface="Times New Roman"/>
                <a:cs typeface="Times New Roman"/>
              </a:rPr>
              <a:t>Bell Telephone laboratories.</a:t>
            </a:r>
            <a:endParaRPr sz="2800" dirty="0">
              <a:latin typeface="Times New Roman"/>
              <a:cs typeface="Times New Roman"/>
            </a:endParaRPr>
          </a:p>
          <a:p>
            <a:pPr marL="469900" marR="342967" indent="-457200" algn="just">
              <a:lnSpc>
                <a:spcPts val="3360"/>
              </a:lnSpc>
              <a:spcBef>
                <a:spcPts val="233"/>
              </a:spcBef>
              <a:buFont typeface="Wingdings" panose="05000000000000000000" pitchFamily="2" charset="2"/>
              <a:buChar char="q"/>
            </a:pPr>
            <a:r>
              <a:rPr sz="2800" spc="-12" dirty="0">
                <a:solidFill>
                  <a:srgbClr val="08684E"/>
                </a:solidFill>
                <a:latin typeface="Times New Roman"/>
                <a:cs typeface="Times New Roman"/>
              </a:rPr>
              <a:t>They had many of the same components as the modern- day computer</a:t>
            </a:r>
            <a:endParaRPr sz="2800" dirty="0">
              <a:latin typeface="Times New Roman"/>
              <a:cs typeface="Times New Roman"/>
            </a:endParaRPr>
          </a:p>
          <a:p>
            <a:pPr marL="527050" marR="61335" indent="-514350" algn="just">
              <a:lnSpc>
                <a:spcPts val="3295"/>
              </a:lnSpc>
              <a:buFont typeface="Wingdings" panose="05000000000000000000" pitchFamily="2" charset="2"/>
              <a:buChar char="q"/>
            </a:pPr>
            <a:r>
              <a:rPr sz="2800" spc="-13" dirty="0">
                <a:solidFill>
                  <a:srgbClr val="08684E"/>
                </a:solidFill>
                <a:latin typeface="Times New Roman"/>
                <a:cs typeface="Times New Roman"/>
              </a:rPr>
              <a:t>For instance, 2nd generation computers typically had a</a:t>
            </a: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95825"/>
              </a:lnSpc>
            </a:pPr>
            <a:r>
              <a:rPr lang="en-IN" sz="2800" spc="-4" dirty="0">
                <a:solidFill>
                  <a:srgbClr val="08684E"/>
                </a:solidFill>
                <a:latin typeface="Times New Roman"/>
                <a:cs typeface="Times New Roman"/>
              </a:rPr>
              <a:t>      </a:t>
            </a:r>
            <a:r>
              <a:rPr sz="2800" spc="-4" dirty="0">
                <a:solidFill>
                  <a:srgbClr val="08684E"/>
                </a:solidFill>
                <a:latin typeface="Times New Roman"/>
                <a:cs typeface="Times New Roman"/>
              </a:rPr>
              <a:t>printer, some sort of tape or disk storage, operating </a:t>
            </a:r>
            <a:r>
              <a:rPr lang="en-IN" sz="2800" spc="-4" dirty="0">
                <a:solidFill>
                  <a:srgbClr val="08684E"/>
                </a:solidFill>
                <a:latin typeface="Times New Roman"/>
                <a:cs typeface="Times New Roman"/>
              </a:rPr>
              <a:t>          	</a:t>
            </a:r>
            <a:r>
              <a:rPr sz="2800" spc="-4" dirty="0">
                <a:solidFill>
                  <a:srgbClr val="08684E"/>
                </a:solidFill>
                <a:latin typeface="Times New Roman"/>
                <a:cs typeface="Times New Roman"/>
              </a:rPr>
              <a:t>systems,</a:t>
            </a:r>
            <a:r>
              <a:rPr lang="en-IN" sz="2800" spc="-4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08684E"/>
                </a:solidFill>
                <a:latin typeface="Times New Roman"/>
                <a:cs typeface="Times New Roman"/>
              </a:rPr>
              <a:t>stored programs, as well as some sort of </a:t>
            </a:r>
            <a:r>
              <a:rPr lang="en-IN" sz="2800" spc="-11" dirty="0">
                <a:solidFill>
                  <a:srgbClr val="08684E"/>
                </a:solidFill>
                <a:latin typeface="Times New Roman"/>
                <a:cs typeface="Times New Roman"/>
              </a:rPr>
              <a:t>	</a:t>
            </a:r>
            <a:r>
              <a:rPr sz="2800" spc="-11" dirty="0">
                <a:solidFill>
                  <a:srgbClr val="08684E"/>
                </a:solidFill>
                <a:latin typeface="Times New Roman"/>
                <a:cs typeface="Times New Roman"/>
              </a:rPr>
              <a:t>memory.</a:t>
            </a:r>
            <a:endParaRPr sz="2800" dirty="0">
              <a:latin typeface="Times New Roman"/>
              <a:cs typeface="Times New Roman"/>
            </a:endParaRPr>
          </a:p>
          <a:p>
            <a:pPr marL="469900" marR="446344" indent="-457200" algn="just">
              <a:lnSpc>
                <a:spcPts val="3360"/>
              </a:lnSpc>
              <a:spcBef>
                <a:spcPts val="233"/>
              </a:spcBef>
              <a:buFont typeface="Wingdings" panose="05000000000000000000" pitchFamily="2" charset="2"/>
              <a:buChar char="q"/>
            </a:pPr>
            <a:r>
              <a:rPr sz="2800" spc="-12" dirty="0">
                <a:solidFill>
                  <a:srgbClr val="08684E"/>
                </a:solidFill>
                <a:latin typeface="Times New Roman"/>
                <a:cs typeface="Times New Roman"/>
              </a:rPr>
              <a:t>These computers were also generally more reliable and were solid in design.</a:t>
            </a:r>
            <a:r>
              <a:rPr lang="en-IN" sz="2800" spc="-12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04800" y="533400"/>
            <a:ext cx="4114800" cy="366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533400"/>
            <a:ext cx="4114800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47341" y="4976393"/>
            <a:ext cx="4576585" cy="380796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800" b="1" spc="-7" dirty="0">
                <a:solidFill>
                  <a:srgbClr val="083762"/>
                </a:solidFill>
                <a:latin typeface="Calibri"/>
                <a:cs typeface="Calibri"/>
              </a:rPr>
              <a:t>Second Generation Computers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142"/>
            <a:ext cx="8199356" cy="3732308"/>
          </a:xfrm>
          <a:prstGeom prst="rect">
            <a:avLst/>
          </a:prstGeom>
        </p:spPr>
        <p:txBody>
          <a:bodyPr wrap="square" lIns="0" tIns="32416" rIns="0" bIns="0" rtlCol="0">
            <a:noAutofit/>
          </a:bodyPr>
          <a:lstStyle/>
          <a:p>
            <a:pPr marL="12700" marR="50494">
              <a:lnSpc>
                <a:spcPts val="5105"/>
              </a:lnSpc>
            </a:pPr>
            <a:r>
              <a:rPr lang="en-IN" sz="5000" spc="-7" dirty="0">
                <a:solidFill>
                  <a:srgbClr val="536321"/>
                </a:solidFill>
                <a:latin typeface="Calibri"/>
                <a:cs typeface="Calibri"/>
              </a:rPr>
              <a:t>        </a:t>
            </a:r>
            <a:r>
              <a:rPr sz="5000" spc="-7" dirty="0">
                <a:solidFill>
                  <a:srgbClr val="536321"/>
                </a:solidFill>
                <a:latin typeface="Calibri"/>
                <a:cs typeface="Calibri"/>
              </a:rPr>
              <a:t>What is a Computer?</a:t>
            </a:r>
            <a:endParaRPr lang="en-US" sz="5000" dirty="0">
              <a:latin typeface="Calibri"/>
              <a:cs typeface="Calibri"/>
            </a:endParaRPr>
          </a:p>
          <a:p>
            <a:pPr marL="104140">
              <a:lnSpc>
                <a:spcPct val="101725"/>
              </a:lnSpc>
              <a:spcBef>
                <a:spcPts val="783"/>
              </a:spcBef>
            </a:pPr>
            <a:r>
              <a:rPr lang="en-US" sz="2450" spc="89" dirty="0">
                <a:solidFill>
                  <a:srgbClr val="0AD0D9"/>
                </a:solidFill>
                <a:latin typeface="Segoe MDL2 Assets"/>
                <a:cs typeface="Segoe MDL2 Assets"/>
              </a:rPr>
              <a:t></a:t>
            </a:r>
            <a:r>
              <a:rPr lang="en-US" sz="2600" spc="-26" dirty="0">
                <a:solidFill>
                  <a:srgbClr val="08684E"/>
                </a:solidFill>
                <a:latin typeface="Constantia"/>
                <a:cs typeface="Constantia"/>
              </a:rPr>
              <a:t>Computer is a machine which can perform many tasks.</a:t>
            </a:r>
            <a:endParaRPr lang="en-US" sz="2600" dirty="0">
              <a:latin typeface="Constantia"/>
              <a:cs typeface="Constantia"/>
            </a:endParaRPr>
          </a:p>
          <a:p>
            <a:pPr marL="378459" marR="491141" indent="-274319">
              <a:lnSpc>
                <a:spcPts val="3120"/>
              </a:lnSpc>
              <a:spcBef>
                <a:spcPts val="756"/>
              </a:spcBef>
            </a:pPr>
            <a:r>
              <a:rPr lang="en-IN" sz="2450" spc="-122" dirty="0">
                <a:solidFill>
                  <a:srgbClr val="0AD0D9"/>
                </a:solidFill>
                <a:latin typeface="Segoe MDL2 Assets"/>
                <a:cs typeface="Segoe MDL2 Assets"/>
              </a:rPr>
              <a:t></a:t>
            </a:r>
            <a:r>
              <a:rPr sz="2600" spc="-22" dirty="0">
                <a:solidFill>
                  <a:srgbClr val="08684E"/>
                </a:solidFill>
                <a:latin typeface="Constantia"/>
                <a:cs typeface="Constantia"/>
              </a:rPr>
              <a:t>It was originally invented to do speedy and accurate calculations, it can be used for other purposes too.</a:t>
            </a:r>
            <a:endParaRPr sz="2600" dirty="0">
              <a:latin typeface="Constantia"/>
              <a:cs typeface="Constantia"/>
            </a:endParaRPr>
          </a:p>
          <a:p>
            <a:pPr marL="378459" marR="194905" indent="-274319">
              <a:lnSpc>
                <a:spcPct val="99995"/>
              </a:lnSpc>
              <a:spcBef>
                <a:spcPts val="480"/>
              </a:spcBef>
            </a:pPr>
            <a:r>
              <a:rPr sz="2450" spc="-122" dirty="0">
                <a:solidFill>
                  <a:srgbClr val="0AD0D9"/>
                </a:solidFill>
                <a:latin typeface="Segoe MDL2 Assets"/>
                <a:cs typeface="Segoe MDL2 Assets"/>
              </a:rPr>
              <a:t></a:t>
            </a:r>
            <a:r>
              <a:rPr sz="2600" spc="-18" dirty="0">
                <a:solidFill>
                  <a:srgbClr val="08684E"/>
                </a:solidFill>
                <a:latin typeface="Constantia"/>
                <a:cs typeface="Constantia"/>
              </a:rPr>
              <a:t>It can perform any kind of work involving arithmetic and logical operations on deta,process it as per the instruction or input given and give the information as output.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" y="165638"/>
            <a:ext cx="8531859" cy="6430665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 marR="48635" algn="ctr">
              <a:lnSpc>
                <a:spcPts val="3775"/>
              </a:lnSpc>
            </a:pPr>
            <a:r>
              <a:rPr sz="3600" b="1" spc="-1" dirty="0">
                <a:solidFill>
                  <a:srgbClr val="536321"/>
                </a:solidFill>
                <a:latin typeface="Times New Roman"/>
                <a:cs typeface="Times New Roman"/>
              </a:rPr>
              <a:t>Third Generation Computers</a:t>
            </a:r>
            <a:endParaRPr sz="3600" dirty="0">
              <a:latin typeface="Times New Roman"/>
              <a:cs typeface="Times New Roman"/>
            </a:endParaRPr>
          </a:p>
          <a:p>
            <a:pPr marL="12700" marR="48635" algn="ctr">
              <a:lnSpc>
                <a:spcPct val="95825"/>
              </a:lnSpc>
            </a:pPr>
            <a:r>
              <a:rPr sz="3600" b="1" dirty="0">
                <a:solidFill>
                  <a:srgbClr val="536321"/>
                </a:solidFill>
                <a:latin typeface="Times New Roman"/>
                <a:cs typeface="Times New Roman"/>
              </a:rPr>
              <a:t>(1964-1971)</a:t>
            </a:r>
            <a:endParaRPr sz="3600" dirty="0">
              <a:latin typeface="Times New Roman"/>
              <a:cs typeface="Times New Roman"/>
            </a:endParaRPr>
          </a:p>
          <a:p>
            <a:pPr marL="469900" marR="31037" indent="-457200" algn="just">
              <a:lnSpc>
                <a:spcPct val="95825"/>
              </a:lnSpc>
              <a:spcBef>
                <a:spcPts val="2205"/>
              </a:spcBef>
              <a:buFont typeface="Wingdings" panose="05000000000000000000" pitchFamily="2" charset="2"/>
              <a:buChar char="q"/>
            </a:pPr>
            <a:r>
              <a:rPr sz="2400" spc="-8" dirty="0">
                <a:solidFill>
                  <a:srgbClr val="08684E"/>
                </a:solidFill>
                <a:latin typeface="Times New Roman"/>
                <a:cs typeface="Times New Roman"/>
              </a:rPr>
              <a:t>The 3rd Generation Computers were generally much smaller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spc="-6" dirty="0">
                <a:solidFill>
                  <a:srgbClr val="08684E"/>
                </a:solidFill>
                <a:latin typeface="Times New Roman"/>
                <a:cs typeface="Times New Roman"/>
              </a:rPr>
              <a:t>in size than the 2nd and 1st generation computers.</a:t>
            </a:r>
            <a:endParaRPr sz="2400" dirty="0">
              <a:latin typeface="Times New Roman"/>
              <a:cs typeface="Times New Roman"/>
            </a:endParaRPr>
          </a:p>
          <a:p>
            <a:pPr marL="469900" marR="2523" indent="-457200" algn="just">
              <a:lnSpc>
                <a:spcPts val="3360"/>
              </a:lnSpc>
              <a:spcBef>
                <a:spcPts val="233"/>
              </a:spcBef>
              <a:buFont typeface="Wingdings" panose="05000000000000000000" pitchFamily="2" charset="2"/>
              <a:buChar char="q"/>
            </a:pPr>
            <a:r>
              <a:rPr sz="2400" spc="-111" dirty="0">
                <a:solidFill>
                  <a:srgbClr val="08684E"/>
                </a:solidFill>
                <a:latin typeface="Times New Roman"/>
                <a:cs typeface="Times New Roman"/>
              </a:rPr>
              <a:t>This</a:t>
            </a:r>
            <a:r>
              <a:rPr sz="2400" spc="6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is be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ause</a:t>
            </a:r>
            <a:r>
              <a:rPr sz="2400" spc="-49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these new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r</a:t>
            </a:r>
            <a:r>
              <a:rPr sz="2400" spc="-58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ters</a:t>
            </a:r>
            <a:r>
              <a:rPr sz="2400" spc="-11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ade</a:t>
            </a:r>
            <a:r>
              <a:rPr sz="2400" spc="-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us</a:t>
            </a:r>
            <a:r>
              <a:rPr sz="2400" spc="-24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of</a:t>
            </a:r>
            <a:r>
              <a:rPr sz="2400" spc="-18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in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egrated circuits and</a:t>
            </a:r>
            <a:r>
              <a:rPr sz="2400" spc="-40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se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ico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ctors</a:t>
            </a:r>
            <a:endParaRPr sz="2400" dirty="0">
              <a:latin typeface="Times New Roman"/>
              <a:cs typeface="Times New Roman"/>
            </a:endParaRPr>
          </a:p>
          <a:p>
            <a:pPr marL="469900" marR="48635" indent="-457200" algn="just">
              <a:lnSpc>
                <a:spcPts val="3295"/>
              </a:lnSpc>
              <a:buFont typeface="Wingdings" panose="05000000000000000000" pitchFamily="2" charset="2"/>
              <a:buChar char="q"/>
            </a:pPr>
            <a:r>
              <a:rPr sz="2400" spc="-6" dirty="0">
                <a:solidFill>
                  <a:srgbClr val="08684E"/>
                </a:solidFill>
                <a:latin typeface="Times New Roman"/>
                <a:cs typeface="Times New Roman"/>
              </a:rPr>
              <a:t>3rd generation computers also contained operating systems,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lang="en-IN" sz="2400" dirty="0">
                <a:solidFill>
                  <a:srgbClr val="08684E"/>
                </a:solidFill>
                <a:latin typeface="Times New Roman"/>
                <a:cs typeface="Times New Roman"/>
              </a:rPr>
              <a:t>     </a:t>
            </a:r>
            <a:r>
              <a:rPr sz="2400" dirty="0">
                <a:solidFill>
                  <a:srgbClr val="08684E"/>
                </a:solidFill>
                <a:latin typeface="Times New Roman"/>
                <a:cs typeface="Times New Roman"/>
              </a:rPr>
              <a:t>which</a:t>
            </a:r>
            <a:r>
              <a:rPr sz="2400" spc="-68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act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d</a:t>
            </a:r>
            <a:r>
              <a:rPr sz="2400" spc="-13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as</a:t>
            </a:r>
            <a:r>
              <a:rPr sz="2400" spc="-23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erseers</a:t>
            </a:r>
            <a:r>
              <a:rPr sz="2400" spc="-105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to</a:t>
            </a:r>
            <a:r>
              <a:rPr sz="2400" spc="-2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the perf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ance</a:t>
            </a:r>
            <a:r>
              <a:rPr sz="2400" spc="-90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of</a:t>
            </a:r>
            <a:r>
              <a:rPr sz="2400" spc="-8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ter</a:t>
            </a:r>
            <a:r>
              <a:rPr sz="2400" spc="-7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lang="en-IN" sz="2400" spc="-71" dirty="0">
                <a:solidFill>
                  <a:srgbClr val="08684E"/>
                </a:solidFill>
                <a:latin typeface="Times New Roman"/>
                <a:cs typeface="Times New Roman"/>
              </a:rPr>
              <a:t>     	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and </a:t>
            </a:r>
            <a:r>
              <a:rPr lang="en-IN"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   	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which</a:t>
            </a:r>
            <a:r>
              <a:rPr sz="2400" spc="-68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all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wed</a:t>
            </a:r>
            <a:r>
              <a:rPr sz="2400" spc="-4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ters</a:t>
            </a:r>
            <a:r>
              <a:rPr sz="2400" spc="-104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to</a:t>
            </a:r>
            <a:r>
              <a:rPr sz="2400" spc="-1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run</a:t>
            </a:r>
            <a:r>
              <a:rPr sz="2400" spc="-27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di</a:t>
            </a:r>
            <a:r>
              <a:rPr sz="2400" spc="-34" dirty="0">
                <a:solidFill>
                  <a:srgbClr val="08684E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ferent</a:t>
            </a:r>
            <a:r>
              <a:rPr sz="2400" spc="-9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pr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</a:t>
            </a:r>
            <a:r>
              <a:rPr sz="2400" spc="-7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at </a:t>
            </a:r>
            <a:r>
              <a:rPr lang="en-IN"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	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once.</a:t>
            </a:r>
            <a:endParaRPr sz="2400" dirty="0">
              <a:latin typeface="Times New Roman"/>
              <a:cs typeface="Times New Roman"/>
            </a:endParaRPr>
          </a:p>
          <a:p>
            <a:pPr marL="469900" marR="48635" indent="-457200" algn="just">
              <a:lnSpc>
                <a:spcPts val="3225"/>
              </a:lnSpc>
              <a:spcBef>
                <a:spcPts val="161"/>
              </a:spcBef>
              <a:buFont typeface="Wingdings" panose="05000000000000000000" pitchFamily="2" charset="2"/>
              <a:buChar char="q"/>
            </a:pPr>
            <a:r>
              <a:rPr sz="2400" spc="-12" dirty="0">
                <a:solidFill>
                  <a:srgbClr val="08684E"/>
                </a:solidFill>
                <a:latin typeface="Times New Roman"/>
                <a:cs typeface="Times New Roman"/>
              </a:rPr>
              <a:t>Another function of operating systems is to make sure</a:t>
            </a:r>
            <a:endParaRPr sz="2400" dirty="0">
              <a:latin typeface="Times New Roman"/>
              <a:cs typeface="Times New Roman"/>
            </a:endParaRPr>
          </a:p>
          <a:p>
            <a:pPr marL="12700" marR="48635" algn="just">
              <a:lnSpc>
                <a:spcPct val="95825"/>
              </a:lnSpc>
            </a:pPr>
            <a:r>
              <a:rPr lang="en-IN" sz="2400" spc="-6" dirty="0">
                <a:solidFill>
                  <a:srgbClr val="08684E"/>
                </a:solidFill>
                <a:latin typeface="Times New Roman"/>
                <a:cs typeface="Times New Roman"/>
              </a:rPr>
              <a:t>     </a:t>
            </a:r>
            <a:r>
              <a:rPr sz="2400" spc="-6" dirty="0">
                <a:solidFill>
                  <a:srgbClr val="08684E"/>
                </a:solidFill>
                <a:latin typeface="Times New Roman"/>
                <a:cs typeface="Times New Roman"/>
              </a:rPr>
              <a:t>everything is flowing smoothly inside the computer.</a:t>
            </a:r>
            <a:endParaRPr sz="2400" dirty="0">
              <a:latin typeface="Times New Roman"/>
              <a:cs typeface="Times New Roman"/>
            </a:endParaRPr>
          </a:p>
          <a:p>
            <a:pPr marL="469900" marR="811840" indent="-457200" algn="just">
              <a:lnSpc>
                <a:spcPts val="3360"/>
              </a:lnSpc>
              <a:spcBef>
                <a:spcPts val="238"/>
              </a:spcBef>
              <a:buFont typeface="Wingdings" panose="05000000000000000000" pitchFamily="2" charset="2"/>
              <a:buChar char="q"/>
            </a:pPr>
            <a:r>
              <a:rPr sz="2400" spc="-8" dirty="0">
                <a:solidFill>
                  <a:srgbClr val="08684E"/>
                </a:solidFill>
                <a:latin typeface="Times New Roman"/>
                <a:cs typeface="Times New Roman"/>
              </a:rPr>
              <a:t>The 3rd generation computers made the transition from transistors to integrated circuits and from punch cards to electronic computer systems.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3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752600" y="457200"/>
            <a:ext cx="5715000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566797" y="5672582"/>
            <a:ext cx="4139788" cy="380796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800" b="1" spc="-6" dirty="0">
                <a:solidFill>
                  <a:srgbClr val="083762"/>
                </a:solidFill>
                <a:latin typeface="Calibri"/>
                <a:cs typeface="Calibri"/>
              </a:rPr>
              <a:t>Third Generation Computer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" y="102720"/>
            <a:ext cx="8796008" cy="91998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algn="ctr">
              <a:lnSpc>
                <a:spcPts val="3370"/>
              </a:lnSpc>
            </a:pPr>
            <a:r>
              <a:rPr sz="3200" b="1" spc="-1" dirty="0">
                <a:solidFill>
                  <a:srgbClr val="536321"/>
                </a:solidFill>
                <a:latin typeface="Times New Roman"/>
                <a:cs typeface="Times New Roman"/>
              </a:rPr>
              <a:t>Fourth Generation Computers</a:t>
            </a:r>
            <a:endParaRPr sz="3200" dirty="0">
              <a:latin typeface="Times New Roman"/>
              <a:cs typeface="Times New Roman"/>
            </a:endParaRPr>
          </a:p>
          <a:p>
            <a:pPr marL="12700" marR="61036" algn="ctr">
              <a:lnSpc>
                <a:spcPct val="95825"/>
              </a:lnSpc>
            </a:pPr>
            <a:r>
              <a:rPr sz="3200" b="1" spc="-3" dirty="0">
                <a:solidFill>
                  <a:srgbClr val="536321"/>
                </a:solidFill>
                <a:latin typeface="Times New Roman"/>
                <a:cs typeface="Times New Roman"/>
              </a:rPr>
              <a:t>(1971-Present)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555673"/>
            <a:ext cx="8458200" cy="5077146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355600" marR="48635" indent="-342900" algn="just">
              <a:lnSpc>
                <a:spcPts val="2970"/>
              </a:lnSpc>
              <a:buFont typeface="Wingdings" panose="05000000000000000000" pitchFamily="2" charset="2"/>
              <a:buChar char="q"/>
            </a:pP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The 4th generation computers are marked by the usage of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integrated circuits and microprocessors.</a:t>
            </a:r>
            <a:endParaRPr sz="2400" dirty="0">
              <a:latin typeface="Times New Roman"/>
              <a:cs typeface="Times New Roman"/>
            </a:endParaRPr>
          </a:p>
          <a:p>
            <a:pPr marL="355600" marR="48635" indent="-342900" algn="just">
              <a:lnSpc>
                <a:spcPts val="3360"/>
              </a:lnSpc>
              <a:spcBef>
                <a:spcPts val="168"/>
              </a:spcBef>
              <a:buFont typeface="Wingdings" panose="05000000000000000000" pitchFamily="2" charset="2"/>
              <a:buChar char="q"/>
            </a:pPr>
            <a:r>
              <a:rPr sz="2400" spc="-8" dirty="0">
                <a:solidFill>
                  <a:srgbClr val="08684E"/>
                </a:solidFill>
                <a:latin typeface="Times New Roman"/>
                <a:cs typeface="Times New Roman"/>
              </a:rPr>
              <a:t>Computers became smaller and smaller, and their prices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spc="-8" dirty="0">
                <a:solidFill>
                  <a:srgbClr val="08684E"/>
                </a:solidFill>
                <a:latin typeface="Times New Roman"/>
                <a:cs typeface="Times New Roman"/>
              </a:rPr>
              <a:t>became lower and lower.</a:t>
            </a:r>
            <a:endParaRPr sz="2400" dirty="0">
              <a:latin typeface="Times New Roman"/>
              <a:cs typeface="Times New Roman"/>
            </a:endParaRPr>
          </a:p>
          <a:p>
            <a:pPr marL="355600" marR="738467" indent="-342900" algn="just">
              <a:lnSpc>
                <a:spcPts val="3360"/>
              </a:lnSpc>
              <a:spcBef>
                <a:spcPts val="233"/>
              </a:spcBef>
              <a:buFont typeface="Wingdings" panose="05000000000000000000" pitchFamily="2" charset="2"/>
              <a:buChar char="q"/>
            </a:pPr>
            <a:r>
              <a:rPr sz="2400" spc="-6" dirty="0">
                <a:solidFill>
                  <a:srgbClr val="08684E"/>
                </a:solidFill>
                <a:latin typeface="Times New Roman"/>
                <a:cs typeface="Times New Roman"/>
              </a:rPr>
              <a:t>Millions of components could be placed onto a single silicon chip.</a:t>
            </a:r>
            <a:endParaRPr sz="2400" dirty="0">
              <a:latin typeface="Times New Roman"/>
              <a:cs typeface="Times New Roman"/>
            </a:endParaRPr>
          </a:p>
          <a:p>
            <a:pPr marL="355600" marR="48635" indent="-342900" algn="just">
              <a:lnSpc>
                <a:spcPts val="3295"/>
              </a:lnSpc>
              <a:buFont typeface="Wingdings" panose="05000000000000000000" pitchFamily="2" charset="2"/>
              <a:buChar char="q"/>
            </a:pPr>
            <a:r>
              <a:rPr sz="2400" spc="-6" dirty="0">
                <a:solidFill>
                  <a:srgbClr val="08684E"/>
                </a:solidFill>
                <a:latin typeface="Times New Roman"/>
                <a:cs typeface="Times New Roman"/>
              </a:rPr>
              <a:t>Computers became more efficient and more reliable, and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spc="-2" dirty="0">
                <a:solidFill>
                  <a:srgbClr val="08684E"/>
                </a:solidFill>
                <a:latin typeface="Times New Roman"/>
                <a:cs typeface="Times New Roman"/>
              </a:rPr>
              <a:t>they could perform more and more operations.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3360"/>
              </a:lnSpc>
              <a:spcBef>
                <a:spcPts val="233"/>
              </a:spcBef>
              <a:buFont typeface="Wingdings" panose="05000000000000000000" pitchFamily="2" charset="2"/>
              <a:buChar char="q"/>
            </a:pPr>
            <a:r>
              <a:rPr sz="2400" spc="-114" dirty="0">
                <a:solidFill>
                  <a:srgbClr val="08684E"/>
                </a:solidFill>
                <a:latin typeface="Times New Roman"/>
                <a:cs typeface="Times New Roman"/>
              </a:rPr>
              <a:t>They</a:t>
            </a:r>
            <a:r>
              <a:rPr sz="2400" spc="37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began</a:t>
            </a:r>
            <a:r>
              <a:rPr sz="2400" spc="-6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to</a:t>
            </a:r>
            <a:r>
              <a:rPr sz="2400" spc="-1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atch the</a:t>
            </a:r>
            <a:r>
              <a:rPr sz="2400" spc="-19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eye 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f</a:t>
            </a:r>
            <a:r>
              <a:rPr sz="2400" spc="-23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-4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general</a:t>
            </a:r>
            <a:r>
              <a:rPr sz="2400" spc="-82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ic,</a:t>
            </a:r>
            <a:r>
              <a:rPr sz="2400" spc="-69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on 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is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icat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d</a:t>
            </a:r>
            <a:r>
              <a:rPr sz="2400" spc="-10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ftware</a:t>
            </a:r>
            <a:r>
              <a:rPr sz="2400" spc="-9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d</a:t>
            </a:r>
            <a:r>
              <a:rPr sz="2400" spc="-40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eq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ent</a:t>
            </a:r>
            <a:r>
              <a:rPr sz="2400" spc="-93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were</a:t>
            </a:r>
            <a:r>
              <a:rPr sz="2400" spc="-44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desi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ned.</a:t>
            </a:r>
            <a:endParaRPr sz="2400" dirty="0">
              <a:latin typeface="Times New Roman"/>
              <a:cs typeface="Times New Roman"/>
            </a:endParaRPr>
          </a:p>
          <a:p>
            <a:pPr marL="355600" marR="48635" indent="-342900" algn="just">
              <a:lnSpc>
                <a:spcPts val="3295"/>
              </a:lnSpc>
              <a:buFont typeface="Wingdings" panose="05000000000000000000" pitchFamily="2" charset="2"/>
              <a:buChar char="q"/>
            </a:pPr>
            <a:r>
              <a:rPr sz="2400" spc="-3" dirty="0">
                <a:solidFill>
                  <a:srgbClr val="08684E"/>
                </a:solidFill>
                <a:latin typeface="Times New Roman"/>
                <a:cs typeface="Times New Roman"/>
              </a:rPr>
              <a:t>Networks became commonplace, and the whole world was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8684E"/>
                </a:solidFill>
                <a:latin typeface="Times New Roman"/>
                <a:cs typeface="Times New Roman"/>
              </a:rPr>
              <a:t>connected by the Internet and by the World Wide Web.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7200" y="935736"/>
            <a:ext cx="4038600" cy="3483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990600"/>
            <a:ext cx="39624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542413" y="5520410"/>
            <a:ext cx="4491365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b="1" spc="-10" dirty="0">
                <a:solidFill>
                  <a:srgbClr val="083762"/>
                </a:solidFill>
                <a:latin typeface="Calibri"/>
                <a:cs typeface="Calibri"/>
              </a:rPr>
              <a:t>Fourth Generation Computers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5" name="click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8740" y="259237"/>
            <a:ext cx="8760460" cy="1021071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 marR="68579" algn="ctr">
              <a:lnSpc>
                <a:spcPts val="3775"/>
              </a:lnSpc>
            </a:pPr>
            <a:r>
              <a:rPr sz="3600" b="1" spc="-1" dirty="0">
                <a:solidFill>
                  <a:srgbClr val="536321"/>
                </a:solidFill>
                <a:latin typeface="Times New Roman"/>
                <a:cs typeface="Times New Roman"/>
              </a:rPr>
              <a:t>Fifth Generation</a:t>
            </a:r>
            <a:endParaRPr sz="3600" dirty="0">
              <a:latin typeface="Times New Roman"/>
              <a:cs typeface="Times New Roman"/>
            </a:endParaRPr>
          </a:p>
          <a:p>
            <a:pPr marL="12700" algn="ctr">
              <a:lnSpc>
                <a:spcPct val="95825"/>
              </a:lnSpc>
            </a:pPr>
            <a:r>
              <a:rPr sz="3600" b="1" spc="-2" dirty="0">
                <a:solidFill>
                  <a:srgbClr val="536321"/>
                </a:solidFill>
                <a:latin typeface="Times New Roman"/>
                <a:cs typeface="Times New Roman"/>
              </a:rPr>
              <a:t>(Present and Beyond)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52" y="1614195"/>
            <a:ext cx="8380803" cy="507568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469900" marR="48635" indent="-457200" algn="just">
              <a:buFont typeface="Wingdings" panose="05000000000000000000" pitchFamily="2" charset="2"/>
              <a:buChar char="q"/>
            </a:pPr>
            <a:r>
              <a:rPr sz="2400" spc="-2" dirty="0">
                <a:solidFill>
                  <a:srgbClr val="08684E"/>
                </a:solidFill>
                <a:latin typeface="Times New Roman"/>
                <a:cs typeface="Times New Roman"/>
              </a:rPr>
              <a:t>Fifth generations computers are only in the minds of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8684E"/>
                </a:solidFill>
                <a:latin typeface="Times New Roman"/>
                <a:cs typeface="Times New Roman"/>
              </a:rPr>
              <a:t>advance research scientists and being tested out in the laboratories.</a:t>
            </a:r>
            <a:endParaRPr lang="en-IN" sz="2400" spc="-4" dirty="0">
              <a:solidFill>
                <a:srgbClr val="08684E"/>
              </a:solidFill>
              <a:latin typeface="Times New Roman"/>
              <a:cs typeface="Times New Roman"/>
            </a:endParaRPr>
          </a:p>
          <a:p>
            <a:pPr marL="12700" marR="48635" algn="just"/>
            <a:endParaRPr sz="2400" dirty="0">
              <a:latin typeface="Times New Roman"/>
              <a:cs typeface="Times New Roman"/>
            </a:endParaRPr>
          </a:p>
          <a:p>
            <a:pPr marL="469900" marR="175584" indent="-457200" algn="just">
              <a:buFont typeface="Wingdings" panose="05000000000000000000" pitchFamily="2" charset="2"/>
              <a:buChar char="q"/>
            </a:pPr>
            <a:r>
              <a:rPr sz="2400" spc="-4" dirty="0">
                <a:solidFill>
                  <a:srgbClr val="08684E"/>
                </a:solidFill>
                <a:latin typeface="Times New Roman"/>
                <a:cs typeface="Times New Roman"/>
              </a:rPr>
              <a:t>These computers will be under Artificial</a:t>
            </a:r>
            <a:endParaRPr lang="en-IN" sz="2400" spc="-4" dirty="0">
              <a:solidFill>
                <a:srgbClr val="08684E"/>
              </a:solidFill>
              <a:latin typeface="Times New Roman"/>
              <a:cs typeface="Times New Roman"/>
            </a:endParaRPr>
          </a:p>
          <a:p>
            <a:pPr marL="12700" marR="175584" algn="just"/>
            <a:endParaRPr lang="en-IN" sz="2400" spc="-4" dirty="0">
              <a:solidFill>
                <a:srgbClr val="08684E"/>
              </a:solidFill>
              <a:latin typeface="Times New Roman"/>
              <a:cs typeface="Times New Roman"/>
            </a:endParaRPr>
          </a:p>
          <a:p>
            <a:pPr marL="469900" marR="175584" indent="-457200" algn="just">
              <a:buFont typeface="Wingdings" panose="05000000000000000000" pitchFamily="2" charset="2"/>
              <a:buChar char="q"/>
            </a:pPr>
            <a:r>
              <a:rPr sz="2400" spc="-4" dirty="0">
                <a:solidFill>
                  <a:srgbClr val="08684E"/>
                </a:solidFill>
                <a:latin typeface="Times New Roman"/>
                <a:cs typeface="Times New Roman"/>
              </a:rPr>
              <a:t>Intelligence(AI) Many of the operations which requires low human intelligence will be perfomed by these computers.</a:t>
            </a:r>
            <a:endParaRPr lang="en-IN" sz="2400" spc="-4" dirty="0">
              <a:solidFill>
                <a:srgbClr val="08684E"/>
              </a:solidFill>
              <a:latin typeface="Times New Roman"/>
              <a:cs typeface="Times New Roman"/>
            </a:endParaRPr>
          </a:p>
          <a:p>
            <a:pPr marL="469900" marR="175584" indent="-457200" algn="just">
              <a:buFont typeface="Wingdings" panose="05000000000000000000" pitchFamily="2" charset="2"/>
              <a:buChar char="q"/>
            </a:pPr>
            <a:endParaRPr sz="2400" dirty="0">
              <a:latin typeface="Times New Roman"/>
              <a:cs typeface="Times New Roman"/>
            </a:endParaRPr>
          </a:p>
          <a:p>
            <a:pPr marL="469900" indent="-457200"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08684E"/>
                </a:solidFill>
                <a:latin typeface="Times New Roman"/>
                <a:cs typeface="Times New Roman"/>
              </a:rPr>
              <a:t>Parallel P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ocessi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g</a:t>
            </a:r>
            <a:r>
              <a:rPr sz="2400" spc="-13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is 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g</a:t>
            </a:r>
            <a:r>
              <a:rPr sz="2400" spc="-7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sh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wing</a:t>
            </a:r>
            <a:r>
              <a:rPr sz="2400" spc="-94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-3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iliy t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at</a:t>
            </a:r>
            <a:r>
              <a:rPr sz="2400" spc="-4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-3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wer</a:t>
            </a:r>
            <a:r>
              <a:rPr sz="2400" spc="-69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f</a:t>
            </a:r>
            <a:r>
              <a:rPr sz="2400" spc="-23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any</a:t>
            </a:r>
            <a:r>
              <a:rPr sz="2400" spc="-47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CPU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'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</a:t>
            </a:r>
            <a:r>
              <a:rPr sz="2400" spc="-50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n</a:t>
            </a:r>
            <a:r>
              <a:rPr sz="2400" spc="-13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-23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ed</a:t>
            </a:r>
            <a:r>
              <a:rPr sz="2400" spc="-66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si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-42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by</a:t>
            </a:r>
            <a:r>
              <a:rPr sz="2400" spc="1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si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e, Co</a:t>
            </a:r>
            <a:r>
              <a:rPr sz="2400" spc="-19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ters</a:t>
            </a:r>
            <a:r>
              <a:rPr sz="2400" spc="-27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will be </a:t>
            </a:r>
            <a:r>
              <a:rPr sz="2400" spc="-25" dirty="0">
                <a:solidFill>
                  <a:srgbClr val="08684E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-13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w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rf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l</a:t>
            </a:r>
            <a:r>
              <a:rPr sz="2400" spc="-60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than</a:t>
            </a:r>
            <a:r>
              <a:rPr sz="2400" spc="-9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th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es</a:t>
            </a:r>
            <a:r>
              <a:rPr sz="2400" spc="-19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08684E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der</a:t>
            </a:r>
            <a:r>
              <a:rPr sz="2400" spc="-27" dirty="0">
                <a:solidFill>
                  <a:srgbClr val="08684E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08684E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nt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al p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ocessi</a:t>
            </a:r>
            <a:r>
              <a:rPr sz="2400" spc="9" dirty="0">
                <a:solidFill>
                  <a:srgbClr val="08684E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08684E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08684E"/>
                </a:solidFill>
                <a:latin typeface="Times New Roman"/>
                <a:cs typeface="Times New Roman"/>
              </a:rPr>
              <a:t>.</a:t>
            </a:r>
            <a:endParaRPr lang="en-IN" sz="2400" dirty="0">
              <a:solidFill>
                <a:srgbClr val="08684E"/>
              </a:solidFill>
              <a:latin typeface="Times New Roman"/>
              <a:cs typeface="Times New Roman"/>
            </a:endParaRPr>
          </a:p>
          <a:p>
            <a:pPr marL="469900" indent="-457200" algn="just">
              <a:buFont typeface="Wingdings" panose="05000000000000000000" pitchFamily="2" charset="2"/>
              <a:buChar char="q"/>
            </a:pPr>
            <a:r>
              <a:rPr sz="2400" spc="-6" dirty="0">
                <a:solidFill>
                  <a:srgbClr val="08684E"/>
                </a:solidFill>
                <a:latin typeface="Times New Roman"/>
                <a:cs typeface="Times New Roman"/>
              </a:rPr>
              <a:t>Advances in Super Conductor technology will greatly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08684E"/>
                </a:solidFill>
                <a:latin typeface="Times New Roman"/>
                <a:cs typeface="Times New Roman"/>
              </a:rPr>
              <a:t>improve the speed of information traffic.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4173524"/>
            <a:ext cx="360606" cy="380492"/>
          </a:xfrm>
          <a:prstGeom prst="rect">
            <a:avLst/>
          </a:prstGeom>
        </p:spPr>
        <p:txBody>
          <a:bodyPr wrap="square" lIns="0" tIns="15017" rIns="0" bIns="0" rtlCol="0">
            <a:noAutofit/>
          </a:bodyPr>
          <a:lstStyle/>
          <a:p>
            <a:pPr marL="12700">
              <a:lnSpc>
                <a:spcPts val="2365"/>
              </a:lnSpc>
            </a:pPr>
            <a:endParaRPr sz="2800" dirty="0">
              <a:latin typeface="Segoe MDL2 Assets"/>
              <a:cs typeface="Segoe MDL2 Asset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3" name="click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28600" y="304800"/>
            <a:ext cx="4543044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4342" y="1219200"/>
            <a:ext cx="3886200" cy="297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1557" y="5624118"/>
            <a:ext cx="2492785" cy="380796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800" b="1" spc="-5" dirty="0">
                <a:solidFill>
                  <a:srgbClr val="083762"/>
                </a:solidFill>
                <a:latin typeface="Calibri"/>
                <a:cs typeface="Calibri"/>
              </a:rPr>
              <a:t>Fifth Generation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32093" y="5624118"/>
            <a:ext cx="1512339" cy="380796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800" b="1" spc="-4" dirty="0">
                <a:solidFill>
                  <a:srgbClr val="083762"/>
                </a:solidFill>
                <a:latin typeface="Calibri"/>
                <a:cs typeface="Calibri"/>
              </a:rPr>
              <a:t>computer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5" name="click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 rot="19676962">
            <a:off x="848868" y="662939"/>
            <a:ext cx="7248144" cy="533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99" cy="1028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959" y="0"/>
            <a:ext cx="4742040" cy="59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21736" cy="2350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3076" y="0"/>
            <a:ext cx="3989831" cy="2503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5292" y="150875"/>
            <a:ext cx="3378708" cy="22372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522476"/>
            <a:ext cx="2843784" cy="1914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0676" y="1370076"/>
            <a:ext cx="3488436" cy="2180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8032" y="1293876"/>
            <a:ext cx="4315968" cy="2990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769108"/>
            <a:ext cx="3204972" cy="24444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876" y="2741676"/>
            <a:ext cx="3529584" cy="21808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2288" y="2665476"/>
            <a:ext cx="3791712" cy="24505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014214"/>
            <a:ext cx="3854196" cy="28437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0276" y="4149850"/>
            <a:ext cx="3535679" cy="27081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6608" y="4416551"/>
            <a:ext cx="3517391" cy="24414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1076" y="1751076"/>
            <a:ext cx="6022848" cy="40416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21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800600" y="152400"/>
            <a:ext cx="4119372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73967" y="132735"/>
            <a:ext cx="2185944" cy="7115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536321"/>
                </a:solidFill>
                <a:latin typeface="Times New Roman"/>
                <a:cs typeface="Times New Roman"/>
              </a:rPr>
              <a:t>Abacus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057400"/>
            <a:ext cx="8384032" cy="4212597"/>
          </a:xfrm>
          <a:prstGeom prst="rect">
            <a:avLst/>
          </a:prstGeom>
        </p:spPr>
        <p:txBody>
          <a:bodyPr wrap="square" lIns="0" tIns="17176" rIns="0" bIns="0" rtlCol="0">
            <a:noAutofit/>
          </a:bodyPr>
          <a:lstStyle/>
          <a:p>
            <a:pPr marL="452438" marR="49838" indent="-452438">
              <a:lnSpc>
                <a:spcPts val="2705"/>
              </a:lnSpc>
              <a:buFont typeface="Wingdings" panose="05000000000000000000" pitchFamily="2" charset="2"/>
              <a:buChar char="q"/>
            </a:pPr>
            <a:r>
              <a:rPr lang="en-IN" sz="2600" spc="-8" dirty="0">
                <a:solidFill>
                  <a:srgbClr val="08684E"/>
                </a:solidFill>
                <a:latin typeface="Constantia"/>
                <a:cs typeface="Constantia"/>
              </a:rPr>
              <a:t>The </a:t>
            </a:r>
            <a:r>
              <a:rPr lang="en-IN" sz="2600" b="1" i="1" spc="-33" dirty="0">
                <a:solidFill>
                  <a:srgbClr val="05686C"/>
                </a:solidFill>
                <a:latin typeface="Constantia"/>
                <a:cs typeface="Constantia"/>
              </a:rPr>
              <a:t>Abacus </a:t>
            </a:r>
            <a:r>
              <a:rPr lang="en-IN" sz="2600" i="1" spc="-33" dirty="0">
                <a:solidFill>
                  <a:srgbClr val="05686C"/>
                </a:solidFill>
                <a:latin typeface="Constantia"/>
                <a:cs typeface="Constantia"/>
              </a:rPr>
              <a:t>was an early aid for mathematical</a:t>
            </a:r>
            <a:r>
              <a:rPr lang="en-IN" sz="2600" spc="-8" dirty="0">
                <a:solidFill>
                  <a:srgbClr val="08684E"/>
                </a:solidFill>
                <a:latin typeface="Constantia"/>
                <a:cs typeface="Constantia"/>
              </a:rPr>
              <a:t> computations.</a:t>
            </a:r>
            <a:endParaRPr lang="en-IN" sz="2600" dirty="0">
              <a:latin typeface="Constantia"/>
              <a:cs typeface="Constantia"/>
            </a:endParaRPr>
          </a:p>
          <a:p>
            <a:pPr marL="469900" indent="-457200">
              <a:lnSpc>
                <a:spcPct val="101725"/>
              </a:lnSpc>
              <a:spcBef>
                <a:spcPts val="570"/>
              </a:spcBef>
              <a:buFont typeface="Wingdings" panose="05000000000000000000" pitchFamily="2" charset="2"/>
              <a:buChar char="q"/>
            </a:pPr>
            <a:r>
              <a:rPr sz="2600" spc="-20" dirty="0">
                <a:solidFill>
                  <a:srgbClr val="08684E"/>
                </a:solidFill>
                <a:latin typeface="Constantia"/>
                <a:cs typeface="Constantia"/>
              </a:rPr>
              <a:t>The oldest surviving abacus was used in 300 B.C. by</a:t>
            </a:r>
            <a:endParaRPr sz="2600" dirty="0">
              <a:latin typeface="Constantia"/>
              <a:cs typeface="Constantia"/>
            </a:endParaRPr>
          </a:p>
          <a:p>
            <a:pPr marL="287019" marR="49838">
              <a:lnSpc>
                <a:spcPts val="3120"/>
              </a:lnSpc>
              <a:spcBef>
                <a:spcPts val="156"/>
              </a:spcBef>
            </a:pPr>
            <a:r>
              <a:rPr lang="en-IN" sz="2600" spc="-9" dirty="0">
                <a:solidFill>
                  <a:srgbClr val="08684E"/>
                </a:solidFill>
                <a:latin typeface="Constantia"/>
                <a:cs typeface="Constantia"/>
              </a:rPr>
              <a:t>   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the Babylonians.</a:t>
            </a:r>
            <a:endParaRPr sz="2600" dirty="0">
              <a:latin typeface="Constantia"/>
              <a:cs typeface="Constantia"/>
            </a:endParaRPr>
          </a:p>
          <a:p>
            <a:pPr marL="469900" marR="63408" indent="-457200">
              <a:lnSpc>
                <a:spcPts val="312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sz="2600" spc="-210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-52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skilled</a:t>
            </a:r>
            <a:r>
              <a:rPr sz="2600" spc="-8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abacus</a:t>
            </a:r>
            <a:r>
              <a:rPr sz="2600" spc="-12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-50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-34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or</a:t>
            </a:r>
            <a:r>
              <a:rPr sz="2600" spc="-16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can</a:t>
            </a:r>
            <a:r>
              <a:rPr sz="2600" spc="-10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w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-29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k</a:t>
            </a:r>
            <a:r>
              <a:rPr sz="2600" spc="-10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on</a:t>
            </a:r>
            <a:r>
              <a:rPr sz="2600" spc="-10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addit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i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on</a:t>
            </a:r>
            <a:r>
              <a:rPr sz="2600" spc="-11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and su</a:t>
            </a:r>
            <a:r>
              <a:rPr sz="2600" spc="4" dirty="0">
                <a:solidFill>
                  <a:srgbClr val="08684E"/>
                </a:solidFill>
                <a:latin typeface="Constantia"/>
                <a:cs typeface="Constantia"/>
              </a:rPr>
              <a:t>b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-44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action</a:t>
            </a:r>
            <a:r>
              <a:rPr sz="2600" spc="-11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-44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oblems</a:t>
            </a:r>
            <a:r>
              <a:rPr sz="2600" spc="-12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at</a:t>
            </a:r>
            <a:r>
              <a:rPr sz="2600" spc="-9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11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speed</a:t>
            </a:r>
            <a:r>
              <a:rPr sz="2600" spc="-7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of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-10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pers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n equi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-4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d</a:t>
            </a:r>
            <a:r>
              <a:rPr sz="2600" spc="-7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with</a:t>
            </a:r>
            <a:r>
              <a:rPr sz="2600" spc="-10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-5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h</a:t>
            </a:r>
            <a:r>
              <a:rPr sz="2600" spc="-4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nd</a:t>
            </a:r>
            <a:r>
              <a:rPr sz="2600" spc="-6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calcula</a:t>
            </a:r>
            <a:r>
              <a:rPr sz="2600" spc="-39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-14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-229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469900" marR="2076" indent="-457200">
              <a:lnSpc>
                <a:spcPts val="3120"/>
              </a:lnSpc>
              <a:spcBef>
                <a:spcPts val="626"/>
              </a:spcBef>
              <a:buFont typeface="Wingdings" panose="05000000000000000000" pitchFamily="2" charset="2"/>
              <a:buChar char="q"/>
            </a:pPr>
            <a:r>
              <a:rPr sz="2600" spc="-115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4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abacus</a:t>
            </a:r>
            <a:r>
              <a:rPr sz="2600" spc="-5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is</a:t>
            </a:r>
            <a:r>
              <a:rPr sz="2600" spc="-11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still</a:t>
            </a:r>
            <a:r>
              <a:rPr sz="2600" spc="-2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in</a:t>
            </a:r>
            <a:r>
              <a:rPr sz="2600" spc="-6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use</a:t>
            </a:r>
            <a:r>
              <a:rPr sz="2600" spc="-10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29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od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-229" dirty="0">
                <a:solidFill>
                  <a:srgbClr val="08684E"/>
                </a:solidFill>
                <a:latin typeface="Constantia"/>
                <a:cs typeface="Constantia"/>
              </a:rPr>
              <a:t>y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,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pr</a:t>
            </a:r>
            <a:r>
              <a:rPr sz="2600" spc="-14" dirty="0">
                <a:solidFill>
                  <a:srgbClr val="08684E"/>
                </a:solidFill>
                <a:latin typeface="Constantia"/>
                <a:cs typeface="Constantia"/>
              </a:rPr>
              <a:t>i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nc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i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-4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l</a:t>
            </a:r>
            <a:r>
              <a:rPr sz="2600" spc="-19" dirty="0">
                <a:solidFill>
                  <a:srgbClr val="08684E"/>
                </a:solidFill>
                <a:latin typeface="Constantia"/>
                <a:cs typeface="Constantia"/>
              </a:rPr>
              <a:t>l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y</a:t>
            </a:r>
            <a:r>
              <a:rPr sz="2600" spc="-6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i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n</a:t>
            </a:r>
            <a:r>
              <a:rPr sz="2600" spc="-6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far east.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343400" y="4191000"/>
            <a:ext cx="42672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0224" y="228600"/>
            <a:ext cx="530355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" dirty="0">
                <a:solidFill>
                  <a:srgbClr val="536321"/>
                </a:solidFill>
                <a:latin typeface="Times New Roman"/>
                <a:cs typeface="Times New Roman"/>
              </a:rPr>
              <a:t>Schickard's Calculating Clock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5283" y="1295400"/>
            <a:ext cx="7985317" cy="2422935"/>
          </a:xfrm>
          <a:prstGeom prst="rect">
            <a:avLst/>
          </a:prstGeom>
        </p:spPr>
        <p:txBody>
          <a:bodyPr wrap="square" lIns="0" tIns="17462" rIns="0" bIns="0" rtlCol="0">
            <a:noAutofit/>
          </a:bodyPr>
          <a:lstStyle/>
          <a:p>
            <a:pPr marL="469900" marR="49606" indent="-457200"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sz="2600" spc="-18" dirty="0">
                <a:solidFill>
                  <a:srgbClr val="08684E"/>
                </a:solidFill>
                <a:latin typeface="Constantia"/>
                <a:cs typeface="Constantia"/>
              </a:rPr>
              <a:t>The first gear-driven calculating machine to actually</a:t>
            </a:r>
            <a:endParaRPr sz="2600" dirty="0">
              <a:latin typeface="Constantia"/>
              <a:cs typeface="Constantia"/>
            </a:endParaRPr>
          </a:p>
          <a:p>
            <a:pPr marL="287020" marR="49606">
              <a:lnSpc>
                <a:spcPts val="3120"/>
              </a:lnSpc>
              <a:spcBef>
                <a:spcPts val="18"/>
              </a:spcBef>
            </a:pPr>
            <a:r>
              <a:rPr sz="2600" spc="-15" dirty="0">
                <a:solidFill>
                  <a:srgbClr val="08684E"/>
                </a:solidFill>
                <a:latin typeface="Constantia"/>
                <a:cs typeface="Constantia"/>
              </a:rPr>
              <a:t>be built was probably the </a:t>
            </a:r>
            <a:r>
              <a:rPr sz="2600" b="1" i="1" spc="-15" dirty="0">
                <a:solidFill>
                  <a:srgbClr val="05686C"/>
                </a:solidFill>
                <a:latin typeface="Constantia"/>
                <a:cs typeface="Constantia"/>
              </a:rPr>
              <a:t>calculating clock</a:t>
            </a:r>
            <a:r>
              <a:rPr sz="2600" spc="-15" dirty="0">
                <a:solidFill>
                  <a:srgbClr val="05686C"/>
                </a:solidFill>
                <a:latin typeface="Constantia"/>
                <a:cs typeface="Constantia"/>
              </a:rPr>
              <a:t>, </a:t>
            </a:r>
            <a:r>
              <a:rPr sz="2600" spc="-15" dirty="0">
                <a:solidFill>
                  <a:srgbClr val="08684E"/>
                </a:solidFill>
                <a:latin typeface="Constantia"/>
                <a:cs typeface="Constantia"/>
              </a:rPr>
              <a:t>so</a:t>
            </a:r>
            <a:endParaRPr sz="2600" dirty="0">
              <a:latin typeface="Constantia"/>
              <a:cs typeface="Constantia"/>
            </a:endParaRPr>
          </a:p>
          <a:p>
            <a:pPr marL="287020">
              <a:lnSpc>
                <a:spcPts val="3125"/>
              </a:lnSpc>
              <a:spcBef>
                <a:spcPts val="0"/>
              </a:spcBef>
            </a:pPr>
            <a:r>
              <a:rPr sz="2600" spc="-17" dirty="0">
                <a:solidFill>
                  <a:srgbClr val="08684E"/>
                </a:solidFill>
                <a:latin typeface="Constantia"/>
                <a:cs typeface="Constantia"/>
              </a:rPr>
              <a:t>named by its inventor, the German professor </a:t>
            </a:r>
            <a:r>
              <a:rPr sz="2600" spc="-17" dirty="0">
                <a:solidFill>
                  <a:srgbClr val="05686C"/>
                </a:solidFill>
                <a:latin typeface="Constantia"/>
                <a:cs typeface="Constantia"/>
              </a:rPr>
              <a:t>Wilhelm</a:t>
            </a:r>
            <a:endParaRPr sz="2600" dirty="0">
              <a:latin typeface="Constantia"/>
              <a:cs typeface="Constantia"/>
            </a:endParaRPr>
          </a:p>
          <a:p>
            <a:pPr marL="287020" marR="49606">
              <a:lnSpc>
                <a:spcPts val="3120"/>
              </a:lnSpc>
            </a:pPr>
            <a:r>
              <a:rPr sz="2600" spc="-9" dirty="0">
                <a:solidFill>
                  <a:srgbClr val="05686C"/>
                </a:solidFill>
                <a:latin typeface="Constantia"/>
                <a:cs typeface="Constantia"/>
              </a:rPr>
              <a:t>Schickard 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in </a:t>
            </a:r>
            <a:r>
              <a:rPr sz="2600" spc="-9" dirty="0">
                <a:solidFill>
                  <a:srgbClr val="05686C"/>
                </a:solidFill>
                <a:latin typeface="Constantia"/>
                <a:cs typeface="Constantia"/>
              </a:rPr>
              <a:t>1623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469900" marR="49606" indent="-457200">
              <a:lnSpc>
                <a:spcPct val="101725"/>
              </a:lnSpc>
              <a:spcBef>
                <a:spcPts val="414"/>
              </a:spcBef>
              <a:buFont typeface="Wingdings" panose="05000000000000000000" pitchFamily="2" charset="2"/>
              <a:buChar char="q"/>
            </a:pPr>
            <a:r>
              <a:rPr lang="en-IN" sz="2600" spc="-21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-21" dirty="0">
                <a:solidFill>
                  <a:srgbClr val="08684E"/>
                </a:solidFill>
                <a:latin typeface="Constantia"/>
                <a:cs typeface="Constantia"/>
              </a:rPr>
              <a:t>his device got little publicity because Schickard died</a:t>
            </a:r>
            <a:endParaRPr sz="2600" dirty="0">
              <a:latin typeface="Constantia"/>
              <a:cs typeface="Constantia"/>
            </a:endParaRPr>
          </a:p>
          <a:p>
            <a:pPr marL="287020" marR="49606">
              <a:lnSpc>
                <a:spcPts val="3120"/>
              </a:lnSpc>
              <a:spcBef>
                <a:spcPts val="156"/>
              </a:spcBef>
            </a:pPr>
            <a:r>
              <a:rPr sz="2600" spc="-14" dirty="0">
                <a:solidFill>
                  <a:srgbClr val="08684E"/>
                </a:solidFill>
                <a:latin typeface="Constantia"/>
                <a:cs typeface="Constantia"/>
              </a:rPr>
              <a:t>soon afterward in the bubonic plague.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257800" y="76200"/>
            <a:ext cx="377952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654" y="381000"/>
            <a:ext cx="3779520" cy="571246"/>
          </a:xfrm>
          <a:prstGeom prst="rect">
            <a:avLst/>
          </a:prstGeom>
        </p:spPr>
        <p:txBody>
          <a:bodyPr wrap="square" lIns="0" tIns="26543" rIns="0" bIns="0" rtlCol="0">
            <a:noAutofit/>
          </a:bodyPr>
          <a:lstStyle/>
          <a:p>
            <a:pPr marL="12700" marR="76123">
              <a:lnSpc>
                <a:spcPts val="4180"/>
              </a:lnSpc>
            </a:pPr>
            <a:r>
              <a:rPr sz="4000" spc="1" dirty="0">
                <a:solidFill>
                  <a:srgbClr val="536321"/>
                </a:solidFill>
                <a:latin typeface="Times New Roman"/>
                <a:cs typeface="Times New Roman"/>
              </a:rPr>
              <a:t>Pascal's</a:t>
            </a:r>
            <a:r>
              <a:rPr lang="en-IN" sz="4000" dirty="0">
                <a:latin typeface="Times New Roman"/>
                <a:cs typeface="Times New Roman"/>
              </a:rPr>
              <a:t> </a:t>
            </a:r>
            <a:r>
              <a:rPr sz="4000" spc="1" dirty="0">
                <a:solidFill>
                  <a:srgbClr val="536321"/>
                </a:solidFill>
                <a:latin typeface="Times New Roman"/>
                <a:cs typeface="Times New Roman"/>
              </a:rPr>
              <a:t>Pascaline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1981200"/>
            <a:ext cx="8046720" cy="4087270"/>
          </a:xfrm>
          <a:prstGeom prst="rect">
            <a:avLst/>
          </a:prstGeom>
        </p:spPr>
        <p:txBody>
          <a:bodyPr wrap="square" lIns="0" tIns="17462" rIns="0" bIns="0" rtlCol="0">
            <a:noAutofit/>
          </a:bodyPr>
          <a:lstStyle/>
          <a:p>
            <a:pPr marL="469900" marR="47761" indent="-457200" algn="just"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sz="2600" spc="-21" dirty="0">
                <a:solidFill>
                  <a:srgbClr val="08684E"/>
                </a:solidFill>
                <a:latin typeface="Constantia"/>
                <a:cs typeface="Constantia"/>
              </a:rPr>
              <a:t>In </a:t>
            </a:r>
            <a:r>
              <a:rPr sz="2600" spc="-21" dirty="0">
                <a:solidFill>
                  <a:srgbClr val="05686C"/>
                </a:solidFill>
                <a:latin typeface="Constantia"/>
                <a:cs typeface="Constantia"/>
              </a:rPr>
              <a:t>1642 Blaise Pascal</a:t>
            </a:r>
            <a:r>
              <a:rPr sz="2600" spc="-21" dirty="0">
                <a:solidFill>
                  <a:srgbClr val="08684E"/>
                </a:solidFill>
                <a:latin typeface="Constantia"/>
                <a:cs typeface="Constantia"/>
              </a:rPr>
              <a:t>, at age 19, invented</a:t>
            </a:r>
            <a:r>
              <a:rPr lang="en-IN" sz="2600" dirty="0"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08684E"/>
                </a:solidFill>
                <a:latin typeface="Constantia"/>
                <a:cs typeface="Constantia"/>
              </a:rPr>
              <a:t>the </a:t>
            </a:r>
            <a:r>
              <a:rPr sz="2600" b="1" i="1" spc="-20" dirty="0">
                <a:solidFill>
                  <a:srgbClr val="05686C"/>
                </a:solidFill>
                <a:latin typeface="Constantia"/>
                <a:cs typeface="Constantia"/>
              </a:rPr>
              <a:t>Pascaline </a:t>
            </a:r>
            <a:r>
              <a:rPr sz="2600" spc="-20" dirty="0">
                <a:solidFill>
                  <a:srgbClr val="08684E"/>
                </a:solidFill>
                <a:latin typeface="Constantia"/>
                <a:cs typeface="Constantia"/>
              </a:rPr>
              <a:t>as an aid for his father who was a tax</a:t>
            </a:r>
            <a:endParaRPr sz="2600" dirty="0">
              <a:latin typeface="Constantia"/>
              <a:cs typeface="Constantia"/>
            </a:endParaRPr>
          </a:p>
          <a:p>
            <a:pPr marL="287019" marR="47761" algn="just">
              <a:lnSpc>
                <a:spcPts val="3120"/>
              </a:lnSpc>
            </a:pPr>
            <a:r>
              <a:rPr lang="en-IN" sz="2600" spc="-31" dirty="0">
                <a:solidFill>
                  <a:srgbClr val="08684E"/>
                </a:solidFill>
                <a:latin typeface="Constantia"/>
                <a:cs typeface="Constantia"/>
              </a:rPr>
              <a:t>   </a:t>
            </a:r>
            <a:r>
              <a:rPr sz="2600" spc="-31" dirty="0">
                <a:solidFill>
                  <a:srgbClr val="08684E"/>
                </a:solidFill>
                <a:latin typeface="Constantia"/>
                <a:cs typeface="Constantia"/>
              </a:rPr>
              <a:t>collector.</a:t>
            </a:r>
            <a:endParaRPr sz="2600" dirty="0">
              <a:latin typeface="Constantia"/>
              <a:cs typeface="Constantia"/>
            </a:endParaRPr>
          </a:p>
          <a:p>
            <a:pPr marL="469900" indent="-457200" algn="just">
              <a:lnSpc>
                <a:spcPct val="99995"/>
              </a:lnSpc>
              <a:spcBef>
                <a:spcPts val="457"/>
              </a:spcBef>
              <a:buFont typeface="Wingdings" panose="05000000000000000000" pitchFamily="2" charset="2"/>
              <a:buChar char="q"/>
            </a:pPr>
            <a:r>
              <a:rPr sz="2600" spc="-50" dirty="0">
                <a:solidFill>
                  <a:srgbClr val="08684E"/>
                </a:solidFill>
                <a:latin typeface="Constantia"/>
                <a:cs typeface="Constantia"/>
              </a:rPr>
              <a:t>U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-10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un</a:t>
            </a:r>
            <a:r>
              <a:rPr sz="2600" spc="4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il</a:t>
            </a:r>
            <a:r>
              <a:rPr sz="2600" spc="-5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4" dirty="0">
                <a:solidFill>
                  <a:srgbClr val="08684E"/>
                </a:solidFill>
                <a:latin typeface="Constantia"/>
                <a:cs typeface="Constantia"/>
              </a:rPr>
              <a:t>h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-10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-39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esent</a:t>
            </a:r>
            <a:r>
              <a:rPr sz="2600" spc="-13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-59" dirty="0">
                <a:solidFill>
                  <a:srgbClr val="08684E"/>
                </a:solidFill>
                <a:latin typeface="Constantia"/>
                <a:cs typeface="Constantia"/>
              </a:rPr>
              <a:t>g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19" dirty="0">
                <a:solidFill>
                  <a:srgbClr val="08684E"/>
                </a:solidFill>
                <a:latin typeface="Constantia"/>
                <a:cs typeface="Constantia"/>
              </a:rPr>
              <a:t>w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hen</a:t>
            </a:r>
            <a:r>
              <a:rPr sz="2600" spc="-8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car</a:t>
            </a:r>
            <a:r>
              <a:rPr sz="2600" spc="-15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dash</a:t>
            </a:r>
            <a:r>
              <a:rPr sz="2600" spc="4" dirty="0">
                <a:solidFill>
                  <a:srgbClr val="08684E"/>
                </a:solidFill>
                <a:latin typeface="Constantia"/>
                <a:cs typeface="Constantia"/>
              </a:rPr>
              <a:t>b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oa</a:t>
            </a:r>
            <a:r>
              <a:rPr sz="2600" spc="-39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ds</a:t>
            </a:r>
            <a:r>
              <a:rPr sz="2600" spc="-11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w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ent di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g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ital,</a:t>
            </a:r>
            <a:r>
              <a:rPr sz="2600" spc="-3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12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od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me</a:t>
            </a:r>
            <a:r>
              <a:rPr sz="2600" spc="-25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er</a:t>
            </a:r>
            <a:r>
              <a:rPr sz="2600" spc="-15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rtion</a:t>
            </a:r>
            <a:r>
              <a:rPr sz="2600" spc="-11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of</a:t>
            </a:r>
            <a:r>
              <a:rPr sz="2600" spc="-2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-12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car's</a:t>
            </a:r>
            <a:r>
              <a:rPr sz="2600" spc="-11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speed</a:t>
            </a:r>
            <a:r>
              <a:rPr sz="2600" spc="-4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me</a:t>
            </a:r>
            <a:r>
              <a:rPr sz="2600" spc="-25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er us</a:t>
            </a:r>
            <a:r>
              <a:rPr sz="2600" spc="4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d</a:t>
            </a:r>
            <a:r>
              <a:rPr sz="2600" spc="-3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15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v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34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y</a:t>
            </a:r>
            <a:r>
              <a:rPr sz="2600" spc="-11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same</a:t>
            </a:r>
            <a:r>
              <a:rPr sz="2600" spc="-6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mechanism</a:t>
            </a:r>
            <a:r>
              <a:rPr sz="2600" spc="-10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as</a:t>
            </a:r>
            <a:r>
              <a:rPr sz="2600" spc="-8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44" dirty="0">
                <a:solidFill>
                  <a:srgbClr val="08684E"/>
                </a:solidFill>
                <a:latin typeface="Constantia"/>
                <a:cs typeface="Constantia"/>
              </a:rPr>
              <a:t> P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ascali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n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-8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29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 i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n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c</a:t>
            </a:r>
            <a:r>
              <a:rPr sz="2600" spc="-39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ement</a:t>
            </a:r>
            <a:r>
              <a:rPr sz="2600" spc="-9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6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next</a:t>
            </a:r>
            <a:r>
              <a:rPr sz="2600" spc="-13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19" dirty="0">
                <a:solidFill>
                  <a:srgbClr val="08684E"/>
                </a:solidFill>
                <a:latin typeface="Constantia"/>
                <a:cs typeface="Constantia"/>
              </a:rPr>
              <a:t>w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heel</a:t>
            </a:r>
            <a:r>
              <a:rPr sz="2600" spc="-6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af</a:t>
            </a:r>
            <a:r>
              <a:rPr sz="2600" spc="-34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er</a:t>
            </a:r>
            <a:r>
              <a:rPr sz="2600" spc="-15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each</a:t>
            </a:r>
            <a:r>
              <a:rPr sz="2600" spc="-5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full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34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v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olut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i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on</a:t>
            </a:r>
            <a:r>
              <a:rPr sz="2600" spc="-13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of the</a:t>
            </a:r>
            <a:r>
              <a:rPr sz="2600" spc="-10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i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-15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19" dirty="0">
                <a:solidFill>
                  <a:srgbClr val="08684E"/>
                </a:solidFill>
                <a:latin typeface="Constantia"/>
                <a:cs typeface="Constantia"/>
              </a:rPr>
              <a:t>w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heel.</a:t>
            </a:r>
            <a:endParaRPr sz="2600" dirty="0">
              <a:latin typeface="Constantia"/>
              <a:cs typeface="Constantia"/>
            </a:endParaRPr>
          </a:p>
          <a:p>
            <a:pPr marL="355600" marR="751119" indent="-342900">
              <a:lnSpc>
                <a:spcPts val="3120"/>
              </a:lnSpc>
              <a:spcBef>
                <a:spcPts val="770"/>
              </a:spcBef>
              <a:buFont typeface="Wingdings" panose="05000000000000000000" pitchFamily="2" charset="2"/>
              <a:buChar char="q"/>
            </a:pPr>
            <a:r>
              <a:rPr lang="en-IN" sz="2600" spc="-2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08684E"/>
                </a:solidFill>
                <a:latin typeface="Constantia"/>
                <a:cs typeface="Constantia"/>
              </a:rPr>
              <a:t>Pascal went on to invent probability theory, the</a:t>
            </a:r>
            <a:r>
              <a:rPr lang="en-IN" sz="2600" spc="-2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08684E"/>
                </a:solidFill>
                <a:latin typeface="Constantia"/>
                <a:cs typeface="Constantia"/>
              </a:rPr>
              <a:t>hydraulic press, and the syringe.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410200" y="4399304"/>
            <a:ext cx="29718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9823" y="154081"/>
            <a:ext cx="5204354" cy="482904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spc="-1" dirty="0">
                <a:solidFill>
                  <a:srgbClr val="536321"/>
                </a:solidFill>
                <a:latin typeface="Times New Roman"/>
                <a:cs typeface="Times New Roman"/>
              </a:rPr>
              <a:t>Leibniz's Stepped Reckoner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307569"/>
            <a:ext cx="8027650" cy="2819353"/>
          </a:xfrm>
          <a:prstGeom prst="rect">
            <a:avLst/>
          </a:prstGeom>
        </p:spPr>
        <p:txBody>
          <a:bodyPr wrap="square" lIns="0" tIns="17462" rIns="0" bIns="0" rtlCol="0">
            <a:noAutofit/>
          </a:bodyPr>
          <a:lstStyle/>
          <a:p>
            <a:pPr marL="457200" marR="649396" indent="-457200" algn="just"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sz="2600" spc="-23" dirty="0">
                <a:solidFill>
                  <a:srgbClr val="08684E"/>
                </a:solidFill>
                <a:latin typeface="Constantia"/>
                <a:cs typeface="Constantia"/>
              </a:rPr>
              <a:t>Just a few years after Pascal, the German </a:t>
            </a:r>
            <a:r>
              <a:rPr sz="2600" spc="-23" dirty="0">
                <a:solidFill>
                  <a:srgbClr val="386F25"/>
                </a:solidFill>
                <a:latin typeface="Constantia"/>
                <a:cs typeface="Constantia"/>
              </a:rPr>
              <a:t>Gottfried</a:t>
            </a:r>
            <a:endParaRPr sz="2600" dirty="0">
              <a:latin typeface="Constantia"/>
              <a:cs typeface="Constantia"/>
            </a:endParaRPr>
          </a:p>
          <a:p>
            <a:pPr marL="287019" marR="47761" algn="just">
              <a:lnSpc>
                <a:spcPts val="3120"/>
              </a:lnSpc>
              <a:spcBef>
                <a:spcPts val="18"/>
              </a:spcBef>
            </a:pPr>
            <a:r>
              <a:rPr sz="2600" spc="-9" dirty="0">
                <a:solidFill>
                  <a:srgbClr val="386F25"/>
                </a:solidFill>
                <a:latin typeface="Constantia"/>
                <a:cs typeface="Constantia"/>
              </a:rPr>
              <a:t>Wilhelm Leibniz 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managed to build a four-function</a:t>
            </a:r>
            <a:endParaRPr sz="2600" dirty="0">
              <a:latin typeface="Constantia"/>
              <a:cs typeface="Constantia"/>
            </a:endParaRPr>
          </a:p>
          <a:p>
            <a:pPr marL="287019" marR="47761" algn="just">
              <a:lnSpc>
                <a:spcPts val="3125"/>
              </a:lnSpc>
              <a:spcBef>
                <a:spcPts val="0"/>
              </a:spcBef>
            </a:pPr>
            <a:r>
              <a:rPr sz="2600" spc="-7" dirty="0">
                <a:solidFill>
                  <a:srgbClr val="386F25"/>
                </a:solidFill>
                <a:latin typeface="Constantia"/>
                <a:cs typeface="Constantia"/>
              </a:rPr>
              <a:t>(addition, subtraction, multiplication, and division)</a:t>
            </a:r>
            <a:endParaRPr sz="2600" dirty="0">
              <a:latin typeface="Constantia"/>
              <a:cs typeface="Constantia"/>
            </a:endParaRPr>
          </a:p>
          <a:p>
            <a:pPr marL="287019" marR="47761" algn="just">
              <a:lnSpc>
                <a:spcPts val="3120"/>
              </a:lnSpc>
            </a:pPr>
            <a:r>
              <a:rPr sz="2600" spc="-14" dirty="0">
                <a:solidFill>
                  <a:srgbClr val="08684E"/>
                </a:solidFill>
                <a:latin typeface="Constantia"/>
                <a:cs typeface="Constantia"/>
              </a:rPr>
              <a:t>calculator that he called the </a:t>
            </a:r>
            <a:r>
              <a:rPr sz="2600" b="1" i="1" spc="-14" dirty="0">
                <a:solidFill>
                  <a:srgbClr val="386F25"/>
                </a:solidFill>
                <a:latin typeface="Constantia"/>
                <a:cs typeface="Constantia"/>
              </a:rPr>
              <a:t>stepped reckoner</a:t>
            </a:r>
            <a:endParaRPr sz="2600" dirty="0">
              <a:latin typeface="Constantia"/>
              <a:cs typeface="Constantia"/>
            </a:endParaRPr>
          </a:p>
          <a:p>
            <a:pPr marL="469900" indent="-457200" algn="just">
              <a:lnSpc>
                <a:spcPct val="99995"/>
              </a:lnSpc>
              <a:spcBef>
                <a:spcPts val="457"/>
              </a:spcBef>
              <a:buFont typeface="Wingdings" panose="05000000000000000000" pitchFamily="2" charset="2"/>
              <a:buChar char="q"/>
            </a:pPr>
            <a:r>
              <a:rPr sz="2600" spc="-39" dirty="0">
                <a:solidFill>
                  <a:srgbClr val="08684E"/>
                </a:solidFill>
                <a:latin typeface="Constantia"/>
                <a:cs typeface="Constantia"/>
              </a:rPr>
              <a:t>L</a:t>
            </a:r>
            <a:r>
              <a:rPr sz="2600" spc="-61" dirty="0">
                <a:solidFill>
                  <a:srgbClr val="08684E"/>
                </a:solidFill>
                <a:latin typeface="Constantia"/>
                <a:cs typeface="Constantia"/>
              </a:rPr>
              <a:t>eibn</a:t>
            </a:r>
            <a:r>
              <a:rPr sz="2600" spc="-46" dirty="0">
                <a:solidFill>
                  <a:srgbClr val="08684E"/>
                </a:solidFill>
                <a:latin typeface="Constantia"/>
                <a:cs typeface="Constantia"/>
              </a:rPr>
              <a:t>i</a:t>
            </a:r>
            <a:r>
              <a:rPr sz="2600" spc="-62" dirty="0">
                <a:solidFill>
                  <a:srgbClr val="08684E"/>
                </a:solidFill>
                <a:latin typeface="Constantia"/>
                <a:cs typeface="Constantia"/>
              </a:rPr>
              <a:t>z</a:t>
            </a:r>
            <a:r>
              <a:rPr sz="2600" spc="-38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19" dirty="0">
                <a:solidFill>
                  <a:srgbClr val="08684E"/>
                </a:solidFill>
                <a:latin typeface="Constantia"/>
                <a:cs typeface="Constantia"/>
              </a:rPr>
              <a:t>w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as</a:t>
            </a:r>
            <a:r>
              <a:rPr sz="2600" spc="-8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54" dirty="0">
                <a:solidFill>
                  <a:srgbClr val="08684E"/>
                </a:solidFill>
                <a:latin typeface="Constantia"/>
                <a:cs typeface="Constantia"/>
              </a:rPr>
              <a:t>f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irst</a:t>
            </a:r>
            <a:r>
              <a:rPr sz="2600" spc="-10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29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-15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-25" dirty="0">
                <a:solidFill>
                  <a:srgbClr val="08684E"/>
                </a:solidFill>
                <a:latin typeface="Constantia"/>
                <a:cs typeface="Constantia"/>
              </a:rPr>
              <a:t>d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v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oca</a:t>
            </a:r>
            <a:r>
              <a:rPr sz="2600" spc="-39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-119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use</a:t>
            </a:r>
            <a:r>
              <a:rPr sz="2600" spc="-13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of</a:t>
            </a:r>
            <a:r>
              <a:rPr sz="2600" spc="1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4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b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i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na</a:t>
            </a:r>
            <a:r>
              <a:rPr sz="2600" spc="25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y number</a:t>
            </a:r>
            <a:r>
              <a:rPr sz="2600" spc="-16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s</a:t>
            </a:r>
            <a:r>
              <a:rPr sz="2600" spc="-29" dirty="0">
                <a:solidFill>
                  <a:srgbClr val="08684E"/>
                </a:solidFill>
                <a:latin typeface="Constantia"/>
                <a:cs typeface="Constantia"/>
              </a:rPr>
              <a:t>y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s</a:t>
            </a:r>
            <a:r>
              <a:rPr sz="2600" spc="-29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em</a:t>
            </a:r>
            <a:r>
              <a:rPr sz="2600" spc="-125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19" dirty="0">
                <a:solidFill>
                  <a:srgbClr val="08684E"/>
                </a:solidFill>
                <a:latin typeface="Constantia"/>
                <a:cs typeface="Constantia"/>
              </a:rPr>
              <a:t>w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hich</a:t>
            </a:r>
            <a:r>
              <a:rPr sz="2600" spc="-5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is</a:t>
            </a:r>
            <a:r>
              <a:rPr sz="2600" spc="-6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fund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a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mental</a:t>
            </a:r>
            <a:r>
              <a:rPr sz="2600" spc="-6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29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-100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the</a:t>
            </a:r>
            <a:r>
              <a:rPr sz="2600" spc="-14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p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</a:t>
            </a:r>
            <a:r>
              <a:rPr sz="2600" spc="-50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ati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o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n of</a:t>
            </a:r>
            <a:r>
              <a:rPr sz="2600" spc="5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mode</a:t>
            </a:r>
            <a:r>
              <a:rPr sz="2600" spc="-9" dirty="0">
                <a:solidFill>
                  <a:srgbClr val="08684E"/>
                </a:solidFill>
                <a:latin typeface="Constantia"/>
                <a:cs typeface="Constantia"/>
              </a:rPr>
              <a:t>r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n</a:t>
            </a:r>
            <a:r>
              <a:rPr sz="2600" spc="-114" dirty="0">
                <a:solidFill>
                  <a:srgbClr val="08684E"/>
                </a:solidFill>
                <a:latin typeface="Constantia"/>
                <a:cs typeface="Constantia"/>
              </a:rPr>
              <a:t> </a:t>
            </a:r>
            <a:r>
              <a:rPr sz="2600" spc="-50" dirty="0">
                <a:solidFill>
                  <a:srgbClr val="08684E"/>
                </a:solidFill>
                <a:latin typeface="Constantia"/>
                <a:cs typeface="Constantia"/>
              </a:rPr>
              <a:t>c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ompu</a:t>
            </a:r>
            <a:r>
              <a:rPr sz="2600" spc="-34" dirty="0">
                <a:solidFill>
                  <a:srgbClr val="08684E"/>
                </a:solidFill>
                <a:latin typeface="Constantia"/>
                <a:cs typeface="Constantia"/>
              </a:rPr>
              <a:t>t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er</a:t>
            </a:r>
            <a:r>
              <a:rPr sz="2600" spc="-34" dirty="0">
                <a:solidFill>
                  <a:srgbClr val="08684E"/>
                </a:solidFill>
                <a:latin typeface="Constantia"/>
                <a:cs typeface="Constantia"/>
              </a:rPr>
              <a:t>s</a:t>
            </a:r>
            <a:r>
              <a:rPr sz="2600" spc="0" dirty="0">
                <a:solidFill>
                  <a:srgbClr val="08684E"/>
                </a:solidFill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463204" y="3747288"/>
            <a:ext cx="3639311" cy="2958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56108" y="155738"/>
            <a:ext cx="8214193" cy="3346090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 marR="47761">
              <a:lnSpc>
                <a:spcPts val="4595"/>
              </a:lnSpc>
            </a:pPr>
            <a:r>
              <a:rPr lang="en-IN" sz="4400" spc="-2" dirty="0">
                <a:solidFill>
                  <a:srgbClr val="536321"/>
                </a:solidFill>
                <a:latin typeface="Times New Roman"/>
                <a:cs typeface="Times New Roman"/>
              </a:rPr>
              <a:t>              </a:t>
            </a:r>
            <a:r>
              <a:rPr sz="4400" spc="-2" dirty="0">
                <a:solidFill>
                  <a:srgbClr val="536321"/>
                </a:solidFill>
                <a:latin typeface="Times New Roman"/>
                <a:cs typeface="Times New Roman"/>
              </a:rPr>
              <a:t>punched cards</a:t>
            </a:r>
            <a:endParaRPr lang="en-IN" sz="4400" spc="-2" dirty="0">
              <a:solidFill>
                <a:srgbClr val="536321"/>
              </a:solidFill>
              <a:latin typeface="Times New Roman"/>
              <a:cs typeface="Times New Roman"/>
            </a:endParaRPr>
          </a:p>
          <a:p>
            <a:pPr marL="12700" marR="47761">
              <a:lnSpc>
                <a:spcPts val="4595"/>
              </a:lnSpc>
            </a:pPr>
            <a:endParaRPr sz="1050" dirty="0">
              <a:latin typeface="Times New Roman"/>
              <a:cs typeface="Times New Roman"/>
            </a:endParaRPr>
          </a:p>
          <a:p>
            <a:pPr marL="573533" indent="-457200" algn="just">
              <a:lnSpc>
                <a:spcPct val="99995"/>
              </a:lnSpc>
              <a:spcBef>
                <a:spcPts val="2061"/>
              </a:spcBef>
              <a:buFont typeface="Wingdings" panose="05000000000000000000" pitchFamily="2" charset="2"/>
              <a:buChar char="q"/>
            </a:pPr>
            <a:r>
              <a:rPr sz="2600" spc="-20" dirty="0">
                <a:solidFill>
                  <a:srgbClr val="08684E"/>
                </a:solidFill>
                <a:latin typeface="Constantia"/>
                <a:cs typeface="Constantia"/>
              </a:rPr>
              <a:t>In 1801 the Frenchman </a:t>
            </a:r>
            <a:r>
              <a:rPr sz="2600" spc="-20" dirty="0">
                <a:solidFill>
                  <a:srgbClr val="386F25"/>
                </a:solidFill>
                <a:latin typeface="Constantia"/>
                <a:cs typeface="Constantia"/>
              </a:rPr>
              <a:t>Joseph Marie Jacquard </a:t>
            </a:r>
            <a:r>
              <a:rPr sz="2600" spc="-20" dirty="0">
                <a:solidFill>
                  <a:srgbClr val="08684E"/>
                </a:solidFill>
                <a:latin typeface="Constantia"/>
                <a:cs typeface="Constantia"/>
              </a:rPr>
              <a:t>invented a power loom that could base its weave upon a pattern automatically read from </a:t>
            </a:r>
            <a:r>
              <a:rPr sz="2600" spc="-20" dirty="0">
                <a:solidFill>
                  <a:srgbClr val="386F25"/>
                </a:solidFill>
                <a:latin typeface="Constantia"/>
                <a:cs typeface="Constantia"/>
              </a:rPr>
              <a:t>punched wooden cards</a:t>
            </a:r>
            <a:r>
              <a:rPr sz="2600" spc="-20" dirty="0">
                <a:solidFill>
                  <a:srgbClr val="08684E"/>
                </a:solidFill>
                <a:latin typeface="Constantia"/>
                <a:cs typeface="Constantia"/>
              </a:rPr>
              <a:t>, held together in a long row by rope.</a:t>
            </a:r>
            <a:endParaRPr sz="2600" dirty="0">
              <a:latin typeface="Constantia"/>
              <a:cs typeface="Constantia"/>
            </a:endParaRPr>
          </a:p>
          <a:p>
            <a:pPr marL="573533" marR="15036" indent="-457200" algn="just">
              <a:lnSpc>
                <a:spcPts val="3120"/>
              </a:lnSpc>
              <a:spcBef>
                <a:spcPts val="767"/>
              </a:spcBef>
              <a:buFont typeface="Wingdings" panose="05000000000000000000" pitchFamily="2" charset="2"/>
              <a:buChar char="q"/>
            </a:pPr>
            <a:r>
              <a:rPr sz="2600" spc="-12" dirty="0">
                <a:solidFill>
                  <a:srgbClr val="08684E"/>
                </a:solidFill>
                <a:latin typeface="Constantia"/>
                <a:cs typeface="Constantia"/>
              </a:rPr>
              <a:t>Descendants of these </a:t>
            </a:r>
            <a:r>
              <a:rPr sz="2600" b="1" i="1" spc="-12" dirty="0">
                <a:solidFill>
                  <a:srgbClr val="386F25"/>
                </a:solidFill>
                <a:latin typeface="Constantia"/>
                <a:cs typeface="Constantia"/>
              </a:rPr>
              <a:t>punched cards </a:t>
            </a:r>
            <a:r>
              <a:rPr sz="2600" spc="-12" dirty="0">
                <a:solidFill>
                  <a:srgbClr val="08684E"/>
                </a:solidFill>
                <a:latin typeface="Constantia"/>
                <a:cs typeface="Constantia"/>
              </a:rPr>
              <a:t>have been in use ever since.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900127" y="3669544"/>
            <a:ext cx="4114800" cy="302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3208" y="374716"/>
            <a:ext cx="8978392" cy="3294828"/>
          </a:xfrm>
          <a:prstGeom prst="rect">
            <a:avLst/>
          </a:prstGeom>
        </p:spPr>
        <p:txBody>
          <a:bodyPr wrap="square" lIns="0" tIns="26543" rIns="0" bIns="0" rtlCol="0">
            <a:noAutofit/>
          </a:bodyPr>
          <a:lstStyle/>
          <a:p>
            <a:pPr marL="12700" marR="47761">
              <a:lnSpc>
                <a:spcPts val="4180"/>
              </a:lnSpc>
            </a:pPr>
            <a:r>
              <a:rPr lang="en-IN" sz="4000" spc="-8" dirty="0">
                <a:solidFill>
                  <a:srgbClr val="536321"/>
                </a:solidFill>
                <a:latin typeface="Times New Roman"/>
                <a:cs typeface="Times New Roman"/>
              </a:rPr>
              <a:t>            </a:t>
            </a:r>
            <a:r>
              <a:rPr sz="4000" spc="-8" dirty="0">
                <a:solidFill>
                  <a:srgbClr val="536321"/>
                </a:solidFill>
                <a:latin typeface="Times New Roman"/>
                <a:cs typeface="Times New Roman"/>
              </a:rPr>
              <a:t>Babbage's Difference Engine</a:t>
            </a:r>
            <a:endParaRPr sz="4000" dirty="0">
              <a:latin typeface="Times New Roman"/>
              <a:cs typeface="Times New Roman"/>
            </a:endParaRPr>
          </a:p>
          <a:p>
            <a:pPr marL="840232" indent="-457200" algn="just">
              <a:lnSpc>
                <a:spcPct val="100097"/>
              </a:lnSpc>
              <a:spcBef>
                <a:spcPts val="2091"/>
              </a:spcBef>
              <a:buFont typeface="Wingdings" panose="05000000000000000000" pitchFamily="2" charset="2"/>
              <a:buChar char="q"/>
            </a:pPr>
            <a:r>
              <a:rPr sz="2600" spc="-15" dirty="0">
                <a:solidFill>
                  <a:srgbClr val="08684E"/>
                </a:solidFill>
                <a:latin typeface="Constantia"/>
                <a:cs typeface="Constantia"/>
              </a:rPr>
              <a:t>By 1822 the English mathematician </a:t>
            </a:r>
            <a:r>
              <a:rPr sz="2600" b="1" i="1" spc="-15" dirty="0">
                <a:solidFill>
                  <a:srgbClr val="386F25"/>
                </a:solidFill>
                <a:latin typeface="Constantia"/>
                <a:cs typeface="Constantia"/>
              </a:rPr>
              <a:t>Charles Babbage </a:t>
            </a:r>
            <a:r>
              <a:rPr sz="2600" spc="-15" dirty="0">
                <a:solidFill>
                  <a:srgbClr val="08684E"/>
                </a:solidFill>
                <a:latin typeface="Constantia"/>
                <a:cs typeface="Constantia"/>
              </a:rPr>
              <a:t>was proposing a steam driven calculating machine the size of a room, which he called</a:t>
            </a:r>
            <a:r>
              <a:rPr lang="en-IN" sz="2600" dirty="0"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8684E"/>
                </a:solidFill>
                <a:latin typeface="Constantia"/>
                <a:cs typeface="Constantia"/>
              </a:rPr>
              <a:t>the </a:t>
            </a:r>
            <a:r>
              <a:rPr sz="2600" b="1" i="1" spc="-5" dirty="0">
                <a:solidFill>
                  <a:srgbClr val="386F25"/>
                </a:solidFill>
                <a:latin typeface="Constantia"/>
                <a:cs typeface="Constantia"/>
              </a:rPr>
              <a:t>Difference Engine</a:t>
            </a:r>
            <a:r>
              <a:rPr sz="2600" spc="-5" dirty="0">
                <a:solidFill>
                  <a:srgbClr val="08684E"/>
                </a:solidFill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840232" marR="47761" indent="-457200" algn="just">
              <a:lnSpc>
                <a:spcPct val="101725"/>
              </a:lnSpc>
              <a:spcBef>
                <a:spcPts val="413"/>
              </a:spcBef>
              <a:buFont typeface="Wingdings" panose="05000000000000000000" pitchFamily="2" charset="2"/>
              <a:buChar char="q"/>
            </a:pPr>
            <a:r>
              <a:rPr sz="2600" spc="-27" dirty="0">
                <a:solidFill>
                  <a:srgbClr val="08684E"/>
                </a:solidFill>
                <a:latin typeface="Constantia"/>
                <a:cs typeface="Constantia"/>
              </a:rPr>
              <a:t>This machine would be able to compute tables of</a:t>
            </a:r>
            <a:endParaRPr sz="2600" dirty="0">
              <a:latin typeface="Constantia"/>
              <a:cs typeface="Constantia"/>
            </a:endParaRPr>
          </a:p>
          <a:p>
            <a:pPr marL="657352" marR="47761" algn="just">
              <a:lnSpc>
                <a:spcPts val="3120"/>
              </a:lnSpc>
              <a:spcBef>
                <a:spcPts val="156"/>
              </a:spcBef>
            </a:pPr>
            <a:r>
              <a:rPr sz="2600" spc="-11" dirty="0">
                <a:solidFill>
                  <a:srgbClr val="08684E"/>
                </a:solidFill>
                <a:latin typeface="Constantia"/>
                <a:cs typeface="Constantia"/>
              </a:rPr>
              <a:t>numbers, such as logarithm tables.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</TotalTime>
  <Words>1064</Words>
  <Application>Microsoft Office PowerPoint</Application>
  <PresentationFormat>On-screen Show (4:3)</PresentationFormat>
  <Paragraphs>127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Constantia</vt:lpstr>
      <vt:lpstr>Segoe MDL2 Assets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vishant kumar</cp:lastModifiedBy>
  <cp:revision>23</cp:revision>
  <dcterms:modified xsi:type="dcterms:W3CDTF">2020-11-09T06:32:56Z</dcterms:modified>
</cp:coreProperties>
</file>